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3" r:id="rId2"/>
    <p:sldId id="590" r:id="rId3"/>
    <p:sldId id="581" r:id="rId4"/>
    <p:sldId id="582" r:id="rId5"/>
    <p:sldId id="58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E7"/>
    <a:srgbClr val="0CE321"/>
    <a:srgbClr val="FCFCEA"/>
    <a:srgbClr val="E8FAFC"/>
    <a:srgbClr val="E1F8FB"/>
    <a:srgbClr val="FF3300"/>
    <a:srgbClr val="D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60" autoAdjust="0"/>
  </p:normalViewPr>
  <p:slideViewPr>
    <p:cSldViewPr snapToGrid="0">
      <p:cViewPr varScale="1">
        <p:scale>
          <a:sx n="224" d="100"/>
          <a:sy n="224" d="100"/>
        </p:scale>
        <p:origin x="2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FFE4-8ED9-9E4D-9237-0C2D7CFD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17FBD-D999-3C41-A244-3435A99A929B}" type="slidenum">
              <a:rPr lang="en-US"/>
              <a:pPr/>
              <a:t>3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03858-4685-D141-949D-3920C7E3F484}" type="slidenum">
              <a:rPr lang="en-US"/>
              <a:pPr/>
              <a:t>4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FEEFA-9617-1844-9035-BA6D3FE9E9F8}" type="slidenum">
              <a:rPr lang="en-US"/>
              <a:pPr/>
              <a:t>5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CBB3-33A2-284E-9259-8C01078CF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45F-671C-3A4E-BF9D-771D58660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0DC3-DAAB-0740-BD10-C5A14990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2203-C79A-264B-9885-398CD6B6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3223-A961-1540-BEFB-788266316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5D22-A4D2-1A4D-8AB2-8616B1D2F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41F-17F8-5044-812B-3D3B8C04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58A3-305C-B140-B107-394FA550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CBC5-57D9-D34F-B112-07E9561DF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37B-8C57-5C40-ABA7-252E39B9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2CD-EEB7-1048-8A63-593001ED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21CE1-CADD-4446-B3C5-0DF05235A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rewe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205663" y="76200"/>
            <a:ext cx="1930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4 Nov 2020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91350" y="64436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© A.R. Lowry 2020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 Box 69">
            <a:extLst>
              <a:ext uri="{FF2B5EF4-FFF2-40B4-BE49-F238E27FC236}">
                <a16:creationId xmlns:a16="http://schemas.microsoft.com/office/drawing/2014/main" id="{50507752-6F17-D04B-A4E7-6442F279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324600"/>
            <a:ext cx="6309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Read for Fri 6 Nov: </a:t>
            </a:r>
            <a:r>
              <a:rPr lang="en-US" i="1" dirty="0">
                <a:solidFill>
                  <a:schemeClr val="accent2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86–100 (§2.7–2.8)</a:t>
            </a:r>
          </a:p>
        </p:txBody>
      </p:sp>
      <p:sp>
        <p:nvSpPr>
          <p:cNvPr id="11" name="Text Box 68">
            <a:extLst>
              <a:ext uri="{FF2B5EF4-FFF2-40B4-BE49-F238E27FC236}">
                <a16:creationId xmlns:a16="http://schemas.microsoft.com/office/drawing/2014/main" id="{203E3FD2-8506-3F4E-AF9E-8A83F7A5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143000"/>
            <a:ext cx="8696662" cy="513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Seismic Wave Energy Partitioning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3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Displacement continuity for a normal-incidence seismic wave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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0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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A</a:t>
            </a:r>
            <a:r>
              <a:rPr lang="en-US" i="1" baseline="-25000" dirty="0" err="1">
                <a:latin typeface="Times New Roman" charset="0"/>
              </a:rPr>
              <a:t>rfl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A</a:t>
            </a:r>
            <a:r>
              <a:rPr lang="en-US" i="1" baseline="-25000" dirty="0" err="1">
                <a:latin typeface="Times New Roman" charset="0"/>
              </a:rPr>
              <a:t>rfr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dirty="0">
                <a:latin typeface="Times New Roman" charset="0"/>
              </a:rPr>
              <a:t>1 +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, where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is the</a:t>
            </a: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reflection coefficient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is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transmission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Similar requirements (conservation of energy, continuity of</a:t>
            </a:r>
          </a:p>
          <a:p>
            <a:r>
              <a:rPr lang="en-US" dirty="0">
                <a:solidFill>
                  <a:schemeClr val="accent2"/>
                </a:solidFill>
              </a:rPr>
              <a:t>   stress and displacement at a boundary) yields for the SH</a:t>
            </a:r>
          </a:p>
          <a:p>
            <a:r>
              <a:rPr lang="en-US" dirty="0">
                <a:solidFill>
                  <a:schemeClr val="accent2"/>
                </a:solidFill>
              </a:rPr>
              <a:t>   wave &amp; arbitrary angle of incidence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More generally, amplitudes of reflected, refracted and </a:t>
            </a:r>
          </a:p>
          <a:p>
            <a:r>
              <a:rPr lang="en-US" dirty="0">
                <a:solidFill>
                  <a:schemeClr val="accent2"/>
                </a:solidFill>
              </a:rPr>
              <a:t>   converted waves are described by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’</a:t>
            </a:r>
          </a:p>
          <a:p>
            <a:r>
              <a:rPr lang="en-US" i="1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equations</a:t>
            </a:r>
            <a:r>
              <a:rPr lang="en-US" dirty="0">
                <a:solidFill>
                  <a:schemeClr val="accent2"/>
                </a:solidFill>
              </a:rPr>
              <a:t> (four equations in four unknown amplitudes).</a:t>
            </a:r>
          </a:p>
        </p:txBody>
      </p:sp>
      <p:graphicFrame>
        <p:nvGraphicFramePr>
          <p:cNvPr id="12" name="Object 86">
            <a:extLst>
              <a:ext uri="{FF2B5EF4-FFF2-40B4-BE49-F238E27FC236}">
                <a16:creationId xmlns:a16="http://schemas.microsoft.com/office/drawing/2014/main" id="{2C138663-A654-0C4D-AEF1-5B0674957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25960"/>
              </p:ext>
            </p:extLst>
          </p:nvPr>
        </p:nvGraphicFramePr>
        <p:xfrm>
          <a:off x="1268413" y="2590800"/>
          <a:ext cx="30718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1" name="Equation" r:id="rId4" imgW="1892300" imgH="495300" progId="Equation.3">
                  <p:embed/>
                </p:oleObj>
              </mc:Choice>
              <mc:Fallback>
                <p:oleObj name="Equation" r:id="rId4" imgW="1892300" imgH="495300" progId="Equation.3">
                  <p:embed/>
                  <p:pic>
                    <p:nvPicPr>
                      <p:cNvPr id="13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590800"/>
                        <a:ext cx="307181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7">
            <a:extLst>
              <a:ext uri="{FF2B5EF4-FFF2-40B4-BE49-F238E27FC236}">
                <a16:creationId xmlns:a16="http://schemas.microsoft.com/office/drawing/2014/main" id="{6989918D-2D43-1841-A301-B26B30643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329084"/>
              </p:ext>
            </p:extLst>
          </p:nvPr>
        </p:nvGraphicFramePr>
        <p:xfrm>
          <a:off x="4632325" y="2590800"/>
          <a:ext cx="30718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2" name="Equation" r:id="rId6" imgW="1892300" imgH="495300" progId="Equation.3">
                  <p:embed/>
                </p:oleObj>
              </mc:Choice>
              <mc:Fallback>
                <p:oleObj name="Equation" r:id="rId6" imgW="1892300" imgH="495300" progId="Equation.3">
                  <p:embed/>
                  <p:pic>
                    <p:nvPicPr>
                      <p:cNvPr id="14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590800"/>
                        <a:ext cx="30718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8">
            <a:extLst>
              <a:ext uri="{FF2B5EF4-FFF2-40B4-BE49-F238E27FC236}">
                <a16:creationId xmlns:a16="http://schemas.microsoft.com/office/drawing/2014/main" id="{A4EF711C-EDBB-F94E-B773-98DEA197D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998853"/>
              </p:ext>
            </p:extLst>
          </p:nvPr>
        </p:nvGraphicFramePr>
        <p:xfrm>
          <a:off x="1828800" y="4549220"/>
          <a:ext cx="21399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3" name="Equation" r:id="rId8" imgW="1333500" imgH="381000" progId="Equation.3">
                  <p:embed/>
                </p:oleObj>
              </mc:Choice>
              <mc:Fallback>
                <p:oleObj name="Equation" r:id="rId8" imgW="1333500" imgH="381000" progId="Equation.3">
                  <p:embed/>
                  <p:pic>
                    <p:nvPicPr>
                      <p:cNvPr id="15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49220"/>
                        <a:ext cx="21399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9">
            <a:extLst>
              <a:ext uri="{FF2B5EF4-FFF2-40B4-BE49-F238E27FC236}">
                <a16:creationId xmlns:a16="http://schemas.microsoft.com/office/drawing/2014/main" id="{319FC4F4-676B-8F4F-93F5-D2005745C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012540"/>
              </p:ext>
            </p:extLst>
          </p:nvPr>
        </p:nvGraphicFramePr>
        <p:xfrm>
          <a:off x="4648200" y="4560333"/>
          <a:ext cx="21399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4" name="Equation" r:id="rId10" imgW="1333500" imgH="381000" progId="Equation.3">
                  <p:embed/>
                </p:oleObj>
              </mc:Choice>
              <mc:Fallback>
                <p:oleObj name="Equation" r:id="rId10" imgW="1333500" imgH="381000" progId="Equation.3">
                  <p:embed/>
                  <p:pic>
                    <p:nvPicPr>
                      <p:cNvPr id="16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60333"/>
                        <a:ext cx="21399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87F0116-73E5-1441-9E40-E94C3F3A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" y="755374"/>
            <a:ext cx="4612393" cy="5548572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BAF1B9C-B732-F94D-8385-C884337C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02" y="937118"/>
            <a:ext cx="4503194" cy="3353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08CC9E-18CE-8F43-9B08-AF3AB77ABF48}"/>
              </a:ext>
            </a:extLst>
          </p:cNvPr>
          <p:cNvSpPr txBox="1"/>
          <p:nvPr/>
        </p:nvSpPr>
        <p:spPr>
          <a:xfrm>
            <a:off x="200835" y="221501"/>
            <a:ext cx="874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Friday’s M7 normal-faulting earthquake near </a:t>
            </a:r>
            <a:r>
              <a:rPr lang="en-US" dirty="0" err="1"/>
              <a:t>Néon</a:t>
            </a:r>
            <a:r>
              <a:rPr lang="en-US" dirty="0"/>
              <a:t> </a:t>
            </a:r>
            <a:r>
              <a:rPr lang="en-US" dirty="0" err="1"/>
              <a:t>Karlovásion</a:t>
            </a:r>
            <a:r>
              <a:rPr lang="en-US" dirty="0"/>
              <a:t>,</a:t>
            </a:r>
          </a:p>
          <a:p>
            <a:r>
              <a:rPr lang="en-US" dirty="0"/>
              <a:t>					Greece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A50DC201-975D-2E40-8602-10DD973FB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155" y="4291022"/>
            <a:ext cx="3322510" cy="24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78803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These four equations, with five unknown amplitudes, are called</a:t>
            </a:r>
            <a:r>
              <a:rPr lang="en-US" dirty="0"/>
              <a:t> </a:t>
            </a:r>
          </a:p>
          <a:p>
            <a:r>
              <a:rPr lang="en-US" sz="3200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’ Equations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If we fix the amplitude for the incident wave (e.g.,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1</a:t>
            </a:r>
            <a:r>
              <a:rPr lang="en-US" dirty="0">
                <a:solidFill>
                  <a:schemeClr val="accent2"/>
                </a:solidFill>
              </a:rPr>
              <a:t>),</a:t>
            </a:r>
          </a:p>
          <a:p>
            <a:r>
              <a:rPr lang="en-US" dirty="0">
                <a:solidFill>
                  <a:schemeClr val="accent2"/>
                </a:solidFill>
              </a:rPr>
              <a:t>we can solve for the other four algebraically.</a:t>
            </a:r>
          </a:p>
        </p:txBody>
      </p:sp>
      <p:pic>
        <p:nvPicPr>
          <p:cNvPr id="709636" name="Picture 4" descr="z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857375"/>
            <a:ext cx="5111750" cy="457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5562600" y="1828800"/>
            <a:ext cx="326707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Model from:</a:t>
            </a:r>
          </a:p>
          <a:p>
            <a:r>
              <a:rPr lang="en-US" dirty="0">
                <a:hlinkClick r:id="rId4"/>
              </a:rPr>
              <a:t>http://www.crewes.org/</a:t>
            </a:r>
            <a:endParaRPr lang="en-US" dirty="0"/>
          </a:p>
          <a:p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</a:p>
          <a:p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</a:p>
          <a:p>
            <a:r>
              <a:rPr lang="en-US" u="sng" dirty="0">
                <a:solidFill>
                  <a:schemeClr val="hlink"/>
                </a:solidFill>
              </a:rPr>
              <a:t>ZEcrewes2_2.html</a:t>
            </a:r>
            <a:endParaRPr lang="en-US" u="sng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2000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2200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kg/m</a:t>
            </a:r>
            <a:r>
              <a:rPr lang="en-US" baseline="30000" dirty="0">
                <a:solidFill>
                  <a:schemeClr val="accent2"/>
                </a:solidFill>
              </a:rPr>
              <a:t>3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3000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4000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m/s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1500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= 2000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m/s</a:t>
            </a:r>
          </a:p>
        </p:txBody>
      </p:sp>
      <p:sp>
        <p:nvSpPr>
          <p:cNvPr id="709638" name="Text Box 6"/>
          <p:cNvSpPr txBox="1">
            <a:spLocks noChangeArrowheads="1"/>
          </p:cNvSpPr>
          <p:nvPr/>
        </p:nvSpPr>
        <p:spPr bwMode="auto">
          <a:xfrm>
            <a:off x="4038600" y="304800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2530475" y="2924175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3216275" y="4752975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709641" name="Text Box 9"/>
          <p:cNvSpPr txBox="1">
            <a:spLocks noChangeArrowheads="1"/>
          </p:cNvSpPr>
          <p:nvPr/>
        </p:nvSpPr>
        <p:spPr bwMode="auto">
          <a:xfrm>
            <a:off x="4176713" y="5486400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709642" name="Text Box 10"/>
          <p:cNvSpPr txBox="1">
            <a:spLocks noChangeArrowheads="1"/>
          </p:cNvSpPr>
          <p:nvPr/>
        </p:nvSpPr>
        <p:spPr bwMode="auto">
          <a:xfrm>
            <a:off x="1201738" y="6334125"/>
            <a:ext cx="350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Times New Roman" charset="0"/>
              </a:rPr>
              <a:t>Crewes Zoeppritz Explorer</a:t>
            </a:r>
          </a:p>
        </p:txBody>
      </p:sp>
    </p:spTree>
    <p:extLst>
      <p:ext uri="{BB962C8B-B14F-4D97-AF65-F5344CB8AC3E}">
        <p14:creationId xmlns:p14="http://schemas.microsoft.com/office/powerpoint/2010/main" val="2777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7291" b="49579"/>
          <a:stretch>
            <a:fillRect/>
          </a:stretch>
        </p:blipFill>
        <p:spPr bwMode="auto">
          <a:xfrm>
            <a:off x="98980" y="779085"/>
            <a:ext cx="362193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117475" y="5543550"/>
            <a:ext cx="8910638" cy="1238250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300"/>
                </a:solidFill>
                <a:latin typeface="Arial Black" charset="0"/>
              </a:rPr>
              <a:t>Amplitude versus offset (AVO)</a:t>
            </a:r>
            <a:r>
              <a:rPr lang="en-US"/>
              <a:t> </a:t>
            </a:r>
            <a:r>
              <a:rPr lang="en-US" i="1">
                <a:solidFill>
                  <a:srgbClr val="FF0300"/>
                </a:solidFill>
                <a:latin typeface="Arial Black" charset="0"/>
              </a:rPr>
              <a:t>methods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give info</a:t>
            </a:r>
          </a:p>
          <a:p>
            <a:r>
              <a:rPr lang="en-US">
                <a:solidFill>
                  <a:schemeClr val="accent2"/>
                </a:solidFill>
              </a:rPr>
              <a:t>   about deep layers that are especially useful for evaluating fluid</a:t>
            </a:r>
          </a:p>
          <a:p>
            <a:r>
              <a:rPr lang="en-US">
                <a:solidFill>
                  <a:schemeClr val="accent2"/>
                </a:solidFill>
              </a:rPr>
              <a:t>   types &amp; pressures…</a:t>
            </a:r>
            <a:endParaRPr lang="en-US" sz="600">
              <a:solidFill>
                <a:schemeClr val="accent2"/>
              </a:solidFill>
            </a:endParaRPr>
          </a:p>
        </p:txBody>
      </p: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150813" y="123825"/>
            <a:ext cx="8840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Aside: Amplitudes are the main feature used in industry seismic!</a:t>
            </a:r>
          </a:p>
        </p:txBody>
      </p:sp>
      <p:pic>
        <p:nvPicPr>
          <p:cNvPr id="2" name="Picture 1" descr="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" y="3217486"/>
            <a:ext cx="3621024" cy="2040941"/>
          </a:xfrm>
          <a:prstGeom prst="rect">
            <a:avLst/>
          </a:prstGeom>
        </p:spPr>
      </p:pic>
      <p:pic>
        <p:nvPicPr>
          <p:cNvPr id="3" name="Picture 2" descr="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78" y="779085"/>
            <a:ext cx="2502187" cy="4495800"/>
          </a:xfrm>
          <a:prstGeom prst="rect">
            <a:avLst/>
          </a:prstGeom>
        </p:spPr>
      </p:pic>
      <p:pic>
        <p:nvPicPr>
          <p:cNvPr id="4" name="Picture 3" descr="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92" y="779085"/>
            <a:ext cx="2660318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181600"/>
            <a:ext cx="3868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Rutherford &amp; Williams, </a:t>
            </a:r>
            <a:r>
              <a:rPr lang="en-US" sz="1600" i="1" dirty="0"/>
              <a:t>Geophysics</a:t>
            </a:r>
            <a:r>
              <a:rPr lang="en-US" sz="1600" dirty="0"/>
              <a:t> 1989</a:t>
            </a:r>
          </a:p>
        </p:txBody>
      </p:sp>
    </p:spTree>
    <p:extLst>
      <p:ext uri="{BB962C8B-B14F-4D97-AF65-F5344CB8AC3E}">
        <p14:creationId xmlns:p14="http://schemas.microsoft.com/office/powerpoint/2010/main" val="1571670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1763"/>
            <a:ext cx="7107238" cy="64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34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"/>
            <a:ext cx="4038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4213" name="Rectangle 5"/>
          <p:cNvSpPr>
            <a:spLocks noChangeArrowheads="1"/>
          </p:cNvSpPr>
          <p:nvPr/>
        </p:nvSpPr>
        <p:spPr bwMode="auto">
          <a:xfrm>
            <a:off x="3124200" y="104775"/>
            <a:ext cx="1143000" cy="1600200"/>
          </a:xfrm>
          <a:prstGeom prst="rect">
            <a:avLst/>
          </a:prstGeom>
          <a:noFill/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14" name="Text Box 6"/>
          <p:cNvSpPr txBox="1">
            <a:spLocks noChangeArrowheads="1"/>
          </p:cNvSpPr>
          <p:nvPr/>
        </p:nvSpPr>
        <p:spPr bwMode="auto">
          <a:xfrm>
            <a:off x="152400" y="3533775"/>
            <a:ext cx="1811338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4D: imaging</a:t>
            </a:r>
          </a:p>
          <a:p>
            <a:r>
              <a:rPr lang="en-US">
                <a:solidFill>
                  <a:schemeClr val="accent2"/>
                </a:solidFill>
              </a:rPr>
              <a:t>changes in</a:t>
            </a:r>
          </a:p>
          <a:p>
            <a:r>
              <a:rPr lang="en-US">
                <a:solidFill>
                  <a:schemeClr val="accent2"/>
                </a:solidFill>
              </a:rPr>
              <a:t>impedance: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From </a:t>
            </a:r>
            <a:r>
              <a:rPr lang="en-US"/>
              <a:t>Osdal</a:t>
            </a:r>
          </a:p>
          <a:p>
            <a:r>
              <a:rPr lang="en-US"/>
              <a:t>et al., </a:t>
            </a:r>
            <a:r>
              <a:rPr lang="en-US" i="1"/>
              <a:t>The</a:t>
            </a:r>
          </a:p>
          <a:p>
            <a:r>
              <a:rPr lang="en-US" i="1"/>
              <a:t>Leading </a:t>
            </a:r>
          </a:p>
          <a:p>
            <a:r>
              <a:rPr lang="en-US" i="1"/>
              <a:t>Edge</a:t>
            </a:r>
            <a:r>
              <a:rPr lang="en-US"/>
              <a:t>, 2006</a:t>
            </a:r>
          </a:p>
        </p:txBody>
      </p:sp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6619875" y="247650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300"/>
                </a:solidFill>
              </a:rPr>
              <a:t>2001-2003</a:t>
            </a:r>
          </a:p>
        </p:txBody>
      </p:sp>
      <p:sp>
        <p:nvSpPr>
          <p:cNvPr id="734216" name="Text Box 8"/>
          <p:cNvSpPr txBox="1">
            <a:spLocks noChangeArrowheads="1"/>
          </p:cNvSpPr>
          <p:nvPr/>
        </p:nvSpPr>
        <p:spPr bwMode="auto">
          <a:xfrm>
            <a:off x="2057400" y="3324225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300"/>
                </a:solidFill>
              </a:rPr>
              <a:t>2001-2004</a:t>
            </a:r>
          </a:p>
        </p:txBody>
      </p:sp>
      <p:sp>
        <p:nvSpPr>
          <p:cNvPr id="734217" name="Text Box 9"/>
          <p:cNvSpPr txBox="1">
            <a:spLocks noChangeArrowheads="1"/>
          </p:cNvSpPr>
          <p:nvPr/>
        </p:nvSpPr>
        <p:spPr bwMode="auto">
          <a:xfrm>
            <a:off x="4343400" y="3324225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w/out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734218" name="Text Box 10"/>
          <p:cNvSpPr txBox="1">
            <a:spLocks noChangeArrowheads="1"/>
          </p:cNvSpPr>
          <p:nvPr/>
        </p:nvSpPr>
        <p:spPr bwMode="auto">
          <a:xfrm>
            <a:off x="6619875" y="3324225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with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734219" name="Text Box 11"/>
          <p:cNvSpPr txBox="1">
            <a:spLocks noChangeArrowheads="1"/>
          </p:cNvSpPr>
          <p:nvPr/>
        </p:nvSpPr>
        <p:spPr bwMode="auto">
          <a:xfrm>
            <a:off x="3124200" y="6477000"/>
            <a:ext cx="484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Red = gas cap over oil (neutral colors); blue = water</a:t>
            </a:r>
          </a:p>
        </p:txBody>
      </p:sp>
    </p:spTree>
    <p:extLst>
      <p:ext uri="{BB962C8B-B14F-4D97-AF65-F5344CB8AC3E}">
        <p14:creationId xmlns:p14="http://schemas.microsoft.com/office/powerpoint/2010/main" val="35889822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9795</TotalTime>
  <Words>347</Words>
  <Application>Microsoft Macintosh PowerPoint</Application>
  <PresentationFormat>On-screen Show (4:3)</PresentationFormat>
  <Paragraphs>74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Lowry</dc:creator>
  <cp:lastModifiedBy>Tony Lowry</cp:lastModifiedBy>
  <cp:revision>239</cp:revision>
  <dcterms:created xsi:type="dcterms:W3CDTF">2005-10-08T14:26:58Z</dcterms:created>
  <dcterms:modified xsi:type="dcterms:W3CDTF">2020-11-04T16:40:18Z</dcterms:modified>
</cp:coreProperties>
</file>