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66" r:id="rId2"/>
    <p:sldId id="303" r:id="rId3"/>
    <p:sldId id="309" r:id="rId4"/>
    <p:sldId id="299" r:id="rId5"/>
    <p:sldId id="296" r:id="rId6"/>
    <p:sldId id="287" r:id="rId7"/>
    <p:sldId id="290" r:id="rId8"/>
    <p:sldId id="315" r:id="rId9"/>
    <p:sldId id="316" r:id="rId10"/>
    <p:sldId id="304" r:id="rId11"/>
    <p:sldId id="305" r:id="rId12"/>
    <p:sldId id="307" r:id="rId13"/>
    <p:sldId id="306" r:id="rId14"/>
    <p:sldId id="302" r:id="rId15"/>
    <p:sldId id="292" r:id="rId16"/>
    <p:sldId id="313" r:id="rId17"/>
    <p:sldId id="314" r:id="rId18"/>
    <p:sldId id="310" r:id="rId19"/>
    <p:sldId id="311" r:id="rId20"/>
    <p:sldId id="312" r:id="rId21"/>
    <p:sldId id="300" r:id="rId22"/>
    <p:sldId id="291" r:id="rId23"/>
    <p:sldId id="317" r:id="rId24"/>
    <p:sldId id="324" r:id="rId25"/>
    <p:sldId id="308" r:id="rId26"/>
    <p:sldId id="320" r:id="rId27"/>
    <p:sldId id="321" r:id="rId28"/>
    <p:sldId id="319" r:id="rId29"/>
    <p:sldId id="322" r:id="rId30"/>
    <p:sldId id="32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1C7CEA"/>
    <a:srgbClr val="1BEB7C"/>
    <a:srgbClr val="C8EB1C"/>
    <a:srgbClr val="F43309"/>
    <a:srgbClr val="FF7179"/>
    <a:srgbClr val="B4C7E7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12/5/24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84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 5 Dec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Text Box 119">
            <a:extLst>
              <a:ext uri="{FF2B5EF4-FFF2-40B4-BE49-F238E27FC236}">
                <a16:creationId xmlns:a16="http://schemas.microsoft.com/office/drawing/2014/main" id="{D12D4FCE-2C7B-5CEC-61C6-E55C475FB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823" y="1070837"/>
            <a:ext cx="8760412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Anisotropy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Azimuthal anisotropy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varies with azimuth </a:t>
            </a:r>
            <a:r>
              <a:rPr lang="en-US" i="1" dirty="0">
                <a:latin typeface="Symbol" pitchFamily="2" charset="2"/>
              </a:rPr>
              <a:t>q</a:t>
            </a:r>
            <a:r>
              <a:rPr lang="en-US" dirty="0">
                <a:solidFill>
                  <a:srgbClr val="001ABF"/>
                </a:solidFill>
              </a:rPr>
              <a:t> and can</a:t>
            </a:r>
          </a:p>
          <a:p>
            <a:r>
              <a:rPr lang="en-US" dirty="0">
                <a:solidFill>
                  <a:srgbClr val="001ABF"/>
                </a:solidFill>
              </a:rPr>
              <a:t>   be measured from directional differences in ambient noise</a:t>
            </a:r>
          </a:p>
          <a:p>
            <a:r>
              <a:rPr lang="en-US" dirty="0">
                <a:solidFill>
                  <a:srgbClr val="001ABF"/>
                </a:solidFill>
              </a:rPr>
              <a:t>   phase velocities or from shear wave splitting:   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400" dirty="0">
              <a:solidFill>
                <a:srgbClr val="001ABF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Fluid-filled cracks</a:t>
            </a:r>
            <a:r>
              <a:rPr lang="en-US" dirty="0">
                <a:solidFill>
                  <a:srgbClr val="001ABF"/>
                </a:solidFill>
              </a:rPr>
              <a:t> reduce </a:t>
            </a:r>
            <a:r>
              <a:rPr lang="en-US" i="1" dirty="0"/>
              <a:t>S</a:t>
            </a:r>
            <a:r>
              <a:rPr lang="en-US" dirty="0">
                <a:solidFill>
                  <a:srgbClr val="001ABF"/>
                </a:solidFill>
              </a:rPr>
              <a:t>-velocity as </a:t>
            </a:r>
            <a:r>
              <a:rPr lang="en-US" dirty="0">
                <a:latin typeface="Times New Roman" charset="0"/>
              </a:rPr>
              <a:t>(1 –</a:t>
            </a:r>
            <a:r>
              <a:rPr lang="en-US" dirty="0"/>
              <a:t> </a:t>
            </a:r>
            <a:r>
              <a:rPr lang="en-US" i="1" dirty="0">
                <a:latin typeface="Times New Roman" charset="0"/>
                <a:cs typeface="Times New Roman" charset="0"/>
              </a:rPr>
              <a:t>Na</a:t>
            </a:r>
            <a:r>
              <a:rPr lang="en-US" i="1" baseline="30000" dirty="0">
                <a:latin typeface="Times New Roman" charset="0"/>
                <a:cs typeface="Times New Roman" charset="0"/>
              </a:rPr>
              <a:t>3</a:t>
            </a:r>
            <a:r>
              <a:rPr lang="en-US" i="1" dirty="0">
                <a:latin typeface="Times New Roman" charset="0"/>
                <a:cs typeface="Times New Roman" charset="0"/>
              </a:rPr>
              <a:t>/V</a:t>
            </a:r>
            <a:r>
              <a:rPr lang="en-US" dirty="0">
                <a:latin typeface="Times New Roman" charset="0"/>
                <a:cs typeface="Times New Roman" charset="0"/>
              </a:rPr>
              <a:t>) 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for</a:t>
            </a:r>
          </a:p>
          <a:p>
            <a:r>
              <a:rPr lang="en-US" dirty="0">
                <a:solidFill>
                  <a:srgbClr val="001ABF"/>
                </a:solidFill>
                <a:cs typeface="Times New Roman" charset="0"/>
              </a:rPr>
              <a:t>   waves propagating orthogonal to the cracks</a:t>
            </a:r>
          </a:p>
          <a:p>
            <a:endParaRPr lang="en-US" sz="300" dirty="0">
              <a:solidFill>
                <a:srgbClr val="001ABF"/>
              </a:solidFill>
              <a:cs typeface="Times New Roman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Anisotropy</a:t>
            </a:r>
            <a:r>
              <a:rPr lang="en-US" dirty="0">
                <a:solidFill>
                  <a:srgbClr val="001ABF"/>
                </a:solidFill>
              </a:rPr>
              <a:t> has added a great deal to our understanding of </a:t>
            </a:r>
          </a:p>
          <a:p>
            <a:r>
              <a:rPr lang="en-US" dirty="0">
                <a:solidFill>
                  <a:srgbClr val="001ABF"/>
                </a:solidFill>
              </a:rPr>
              <a:t>   mantle flow dynamics (e.g., evolution of depth and horizontal</a:t>
            </a:r>
          </a:p>
          <a:p>
            <a:r>
              <a:rPr lang="en-US" dirty="0">
                <a:solidFill>
                  <a:srgbClr val="001ABF"/>
                </a:solidFill>
              </a:rPr>
              <a:t>   component of ridge-related flow in oceans)</a:t>
            </a:r>
          </a:p>
          <a:p>
            <a:endParaRPr lang="en-US" sz="3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Deep shear-wave splitting fast directions usually align with</a:t>
            </a:r>
          </a:p>
          <a:p>
            <a:r>
              <a:rPr lang="en-US" dirty="0">
                <a:solidFill>
                  <a:srgbClr val="001ABF"/>
                </a:solidFill>
              </a:rPr>
              <a:t>   absolute plate motion direction; fast directions near</a:t>
            </a:r>
          </a:p>
          <a:p>
            <a:r>
              <a:rPr lang="en-US" dirty="0">
                <a:solidFill>
                  <a:srgbClr val="001ABF"/>
                </a:solidFill>
              </a:rPr>
              <a:t>   volcanoes are time-dependent!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005AFB-AA2A-E58B-5600-59CD3517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30" y="2696497"/>
            <a:ext cx="742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21E0AEC-94B1-5D1F-0C6D-C6EAD06A6FCC}"/>
              </a:ext>
            </a:extLst>
          </p:cNvPr>
          <p:cNvSpPr/>
          <p:nvPr/>
        </p:nvSpPr>
        <p:spPr>
          <a:xfrm>
            <a:off x="2349661" y="2963119"/>
            <a:ext cx="144683" cy="1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CF2CD-C7FA-E6EA-1A92-F654ABD17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5381D-6A47-1D10-9531-22E0F3889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7150"/>
            <a:ext cx="88392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BD525AE8-8A2B-B2BF-F368-CFC1CE831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518" y="571500"/>
            <a:ext cx="970496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 err="1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Multipathing</a:t>
            </a:r>
            <a:r>
              <a:rPr lang="en-US" sz="32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: </a:t>
            </a:r>
          </a:p>
          <a:p>
            <a:endParaRPr lang="en-US" sz="1200" i="1" dirty="0">
              <a:solidFill>
                <a:srgbClr val="001ABF"/>
              </a:solidFill>
              <a:latin typeface="Arial Black" charset="0"/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Rays </a:t>
            </a:r>
            <a:r>
              <a:rPr lang="ja-JP" altLang="en-US" dirty="0">
                <a:solidFill>
                  <a:srgbClr val="001ABF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prefer</a:t>
            </a:r>
            <a:r>
              <a:rPr lang="ja-JP" altLang="en-US" dirty="0">
                <a:solidFill>
                  <a:srgbClr val="001ABF"/>
                </a:solidFill>
                <a:cs typeface="ＭＳ Ｐゴシック" charset="0"/>
              </a:rPr>
              <a:t>”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high velocity regions (by Fermat’s Principle: The fastest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wins). Note also that one particular </a:t>
            </a:r>
            <a:r>
              <a:rPr lang="en-US" dirty="0" err="1">
                <a:solidFill>
                  <a:srgbClr val="001ABF"/>
                </a:solidFill>
                <a:cs typeface="ＭＳ Ｐゴシック" charset="0"/>
              </a:rPr>
              <a:t>raypath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in the cartoon below was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bent back toward the receiver by the change in velocity properties.</a:t>
            </a:r>
          </a:p>
        </p:txBody>
      </p:sp>
    </p:spTree>
    <p:extLst>
      <p:ext uri="{BB962C8B-B14F-4D97-AF65-F5344CB8AC3E}">
        <p14:creationId xmlns:p14="http://schemas.microsoft.com/office/powerpoint/2010/main" val="334912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24672-561B-1074-48EE-C5E48EECF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860D690-5025-320B-AE70-A03AEF348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098" y="114300"/>
            <a:ext cx="8291803" cy="372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 err="1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Multipathing</a:t>
            </a:r>
            <a:r>
              <a:rPr lang="en-US" sz="32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: </a:t>
            </a:r>
          </a:p>
          <a:p>
            <a:endParaRPr lang="en-US" sz="1200" i="1" dirty="0">
              <a:solidFill>
                <a:srgbClr val="001ABF"/>
              </a:solidFill>
              <a:latin typeface="Arial Black" charset="0"/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Recall however that rays are idealizations of </a:t>
            </a:r>
            <a:r>
              <a:rPr lang="en-US" dirty="0" err="1">
                <a:solidFill>
                  <a:srgbClr val="001ABF"/>
                </a:solidFill>
                <a:cs typeface="ＭＳ Ｐゴシック" charset="0"/>
              </a:rPr>
              <a:t>wavefront</a:t>
            </a:r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propagation, valid only at infinite frequency.</a:t>
            </a:r>
          </a:p>
          <a:p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To extend ray theory to finite frequencies, we can look at all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rays that come in within half</a:t>
            </a:r>
            <a:r>
              <a:rPr lang="en-US" dirty="0">
                <a:solidFill>
                  <a:srgbClr val="001ABF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 wave period of each other</a:t>
            </a:r>
            <a:endParaRPr lang="en-US" dirty="0">
              <a:solidFill>
                <a:srgbClr val="001ABF"/>
              </a:solidFill>
              <a:latin typeface="Times New Roman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cs typeface="ＭＳ Ｐゴシック" charset="0"/>
              </a:rPr>
              <a:t>(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dirty="0">
                <a:latin typeface="Times New Roman" charset="0"/>
                <a:cs typeface="ＭＳ Ｐゴシック" charset="0"/>
              </a:rPr>
              <a:t>/2)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, as these will constructively reinforce.</a:t>
            </a:r>
          </a:p>
          <a:p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The volume encompassed by these </a:t>
            </a:r>
            <a:r>
              <a:rPr lang="en-US" dirty="0" err="1">
                <a:solidFill>
                  <a:srgbClr val="001ABF"/>
                </a:solidFill>
                <a:cs typeface="ＭＳ Ｐゴシック" charset="0"/>
              </a:rPr>
              <a:t>raypaths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is called a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Fresnel Zone.</a:t>
            </a:r>
            <a:endParaRPr lang="en-US" sz="1800" i="1" dirty="0">
              <a:solidFill>
                <a:srgbClr val="FF0000"/>
              </a:solidFill>
              <a:latin typeface="Arial Black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EDC9F-8835-2EF9-1C70-A32878D9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48" y="3543300"/>
            <a:ext cx="6400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23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7E918-D4A1-D2A1-654F-223C7056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81200C5-0E5A-5136-3B79-1298FF74E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077" y="114300"/>
            <a:ext cx="854516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 err="1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Multipathing</a:t>
            </a:r>
            <a:r>
              <a:rPr lang="en-US" sz="32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: </a:t>
            </a:r>
          </a:p>
          <a:p>
            <a:endParaRPr lang="en-US" sz="1200" i="1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For the layered Earth, where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dirty="0">
                <a:latin typeface="Times New Roman" charset="0"/>
                <a:cs typeface="ＭＳ Ｐゴシック" charset="0"/>
              </a:rPr>
              <a:t> =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dirty="0">
                <a:latin typeface="Times New Roman" charset="0"/>
                <a:cs typeface="ＭＳ Ｐゴシック" charset="0"/>
              </a:rPr>
              <a:t>(</a:t>
            </a:r>
            <a:r>
              <a:rPr lang="en-US" i="1" dirty="0">
                <a:latin typeface="Times New Roman" charset="0"/>
                <a:cs typeface="ＭＳ Ｐゴシック" charset="0"/>
              </a:rPr>
              <a:t>z</a:t>
            </a:r>
            <a:r>
              <a:rPr lang="en-US" dirty="0">
                <a:latin typeface="Times New Roman" charset="0"/>
                <a:cs typeface="ＭＳ Ｐゴシック" charset="0"/>
              </a:rPr>
              <a:t>)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, we also consider which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rays constructively interfere. We end up with annular rings of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positive and negative contributions to the total amplitude…</a:t>
            </a:r>
          </a:p>
          <a:p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These are the so-called </a:t>
            </a:r>
            <a:r>
              <a:rPr lang="ja-JP" altLang="en-US" dirty="0">
                <a:solidFill>
                  <a:srgbClr val="001ABF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banana-doughnut</a:t>
            </a:r>
            <a:r>
              <a:rPr lang="ja-JP" altLang="en-US" dirty="0">
                <a:solidFill>
                  <a:srgbClr val="001ABF"/>
                </a:solidFill>
                <a:cs typeface="ＭＳ Ｐゴシック" charset="0"/>
              </a:rPr>
              <a:t>”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kernels that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describe the effect of averaged Earth structure on travel-time.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5A88B-58DC-56EC-C1E4-1881233C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64" y="2890838"/>
            <a:ext cx="8001000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674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C6974-329D-8DE1-4364-0A881E849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1745C5-8395-0A6F-5C70-428B21930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94" y="114300"/>
            <a:ext cx="524351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A31E8784-6F56-4C84-321D-F97CBAAE7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394" y="1012954"/>
            <a:ext cx="371287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Scattering:</a:t>
            </a:r>
            <a:endParaRPr lang="en-US" sz="1800" b="1" dirty="0">
              <a:solidFill>
                <a:srgbClr val="001ABF"/>
              </a:solidFill>
              <a:latin typeface="Calibri" charset="0"/>
              <a:cs typeface="ＭＳ Ｐゴシック" charset="0"/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Scattering occurs when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there are velocity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heterogeneities in the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medium with wavelengths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on the order of </a:t>
            </a:r>
            <a:r>
              <a:rPr lang="en-US" dirty="0">
                <a:latin typeface="Symbol" charset="2"/>
                <a:cs typeface="Symbol" charset="2"/>
                <a:sym typeface="Symbol" charset="0"/>
              </a:rPr>
              <a:t>l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of the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wave. For seismic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propagation associated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with scatterers, ray theory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does not do very well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(much like it misses 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on diffractions)….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CEA6AB1-87ED-8AA9-C038-1DFEB856B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931" y="508000"/>
            <a:ext cx="230543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scale of the</a:t>
            </a:r>
          </a:p>
          <a:p>
            <a:r>
              <a:rPr lang="en-US" dirty="0">
                <a:solidFill>
                  <a:srgbClr val="001ABF"/>
                </a:solidFill>
              </a:rPr>
              <a:t>heterogeneity;</a:t>
            </a:r>
          </a:p>
          <a:p>
            <a:r>
              <a:rPr lang="en-US" i="1" dirty="0">
                <a:latin typeface="Times New Roman" charset="0"/>
              </a:rPr>
              <a:t>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distance</a:t>
            </a:r>
          </a:p>
          <a:p>
            <a:r>
              <a:rPr lang="en-US" dirty="0">
                <a:solidFill>
                  <a:srgbClr val="001ABF"/>
                </a:solidFill>
              </a:rPr>
              <a:t>the wave</a:t>
            </a:r>
          </a:p>
          <a:p>
            <a:r>
              <a:rPr lang="en-US" dirty="0">
                <a:solidFill>
                  <a:srgbClr val="001ABF"/>
                </a:solidFill>
              </a:rPr>
              <a:t>travels</a:t>
            </a:r>
          </a:p>
        </p:txBody>
      </p:sp>
    </p:spTree>
    <p:extLst>
      <p:ext uri="{BB962C8B-B14F-4D97-AF65-F5344CB8AC3E}">
        <p14:creationId xmlns:p14="http://schemas.microsoft.com/office/powerpoint/2010/main" val="62682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FCDF7-BA0D-2458-3629-AB2E844B3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70D04D-23C5-8B69-29D8-220299B9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43781"/>
            <a:ext cx="88392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64ACA4-4866-6026-B617-4A2B3D7F7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4131"/>
            <a:ext cx="8233344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342900" indent="-342900"/>
            <a:r>
              <a:rPr lang="en-US" sz="32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Scattering</a:t>
            </a:r>
            <a:r>
              <a:rPr lang="en-US" sz="3200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:</a:t>
            </a:r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pPr marL="342900" indent="-342900"/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Scatterers can be imaged via any of several methods:</a:t>
            </a:r>
          </a:p>
          <a:p>
            <a:pPr marL="342900" indent="-342900"/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pPr marL="342900" indent="-342900"/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pPr marL="342900" indent="-342900"/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pPr marL="342900" indent="-342900"/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pPr marL="342900" indent="-342900"/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pPr marL="342900" indent="-342900"/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pPr marL="342900" indent="-342900"/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pPr marL="342900" indent="-342900"/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pPr marL="342900" indent="-342900"/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pPr marL="342900" indent="-342900"/>
            <a:endParaRPr lang="en-US" dirty="0">
              <a:solidFill>
                <a:srgbClr val="001ABF"/>
              </a:solidFill>
              <a:cs typeface="Times New Roman" charset="0"/>
            </a:endParaRPr>
          </a:p>
          <a:p>
            <a:pPr marL="342900" indent="-342900"/>
            <a:endParaRPr lang="en-US" sz="600" dirty="0">
              <a:solidFill>
                <a:srgbClr val="001ABF"/>
              </a:solidFill>
              <a:cs typeface="Times New Roman" charset="0"/>
            </a:endParaRP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•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Back-projection of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coda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energy (the arrivals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that form the </a:t>
            </a:r>
            <a:r>
              <a:rPr lang="ja-JP" altLang="en-US">
                <a:solidFill>
                  <a:srgbClr val="001ABF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long tail</a:t>
            </a:r>
            <a:r>
              <a:rPr lang="ja-JP" altLang="en-US">
                <a:solidFill>
                  <a:srgbClr val="001ABF"/>
                </a:solidFill>
                <a:cs typeface="ＭＳ Ｐゴシック" charset="0"/>
              </a:rPr>
              <a:t>”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of a seismogram)</a:t>
            </a:r>
          </a:p>
          <a:p>
            <a:pPr marL="342900" indent="-342900"/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Using the decay of coda amplitude to model the statistical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scattering properties (i.e. in the frequency domain)</a:t>
            </a:r>
          </a:p>
          <a:p>
            <a:pPr marL="342900" indent="-342900"/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Coda-wave interferometry for time-dependence</a:t>
            </a:r>
            <a:endParaRPr lang="en-US" b="1" dirty="0">
              <a:solidFill>
                <a:srgbClr val="001ABF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4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6F8BD8-3D23-5351-CCD7-30C82016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74725"/>
            <a:ext cx="8839200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F6170A-29B4-6CA5-6478-642C1D9AA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724400"/>
            <a:ext cx="27828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 i="1">
                <a:solidFill>
                  <a:srgbClr val="000000"/>
                </a:solidFill>
                <a:cs typeface="msgothic" charset="0"/>
              </a:rPr>
              <a:t>Snieder et al., Science, 2002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FCC1C6-7EC7-7FCD-24B2-B5A284F8F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066800"/>
            <a:ext cx="914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1622E8D-86E0-F8A2-3DDE-B1EBAC13D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304800"/>
            <a:ext cx="724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 simulation of 100 randomly-perturbed scatterers…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37E7E719-C1B4-4C72-722C-CE171EB51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5365750"/>
            <a:ext cx="81067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1ABF"/>
                </a:solidFill>
              </a:rPr>
              <a:t>Moving the scatterers (here, 1/40th of the distance shown,</a:t>
            </a:r>
          </a:p>
          <a:p>
            <a:r>
              <a:rPr lang="en-US">
                <a:solidFill>
                  <a:srgbClr val="001ABF"/>
                </a:solidFill>
              </a:rPr>
              <a:t>so the perturbation is visible) mostly changes the shapes</a:t>
            </a:r>
          </a:p>
          <a:p>
            <a:r>
              <a:rPr lang="en-US">
                <a:solidFill>
                  <a:srgbClr val="001ABF"/>
                </a:solidFill>
              </a:rPr>
              <a:t>and amplitudes of the waveforms…</a:t>
            </a:r>
          </a:p>
        </p:txBody>
      </p:sp>
    </p:spTree>
    <p:extLst>
      <p:ext uri="{BB962C8B-B14F-4D97-AF65-F5344CB8AC3E}">
        <p14:creationId xmlns:p14="http://schemas.microsoft.com/office/powerpoint/2010/main" val="2636783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0BEA4-D29B-4E62-AC58-83FC9DE99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B3A170-832C-6699-7AD7-8FC713D0A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85" y="152400"/>
            <a:ext cx="64770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98E512-33C6-4A0A-CE2E-4A4B858C2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185" y="5395913"/>
            <a:ext cx="278288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600" i="1">
                <a:solidFill>
                  <a:srgbClr val="000000"/>
                </a:solidFill>
                <a:cs typeface="msgothic" charset="0"/>
              </a:rPr>
              <a:t>Snieder et al., Science, 2002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07E9F37C-E688-4F13-FD78-16A7E34B2B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94310" y="1787525"/>
                <a:ext cx="2340705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001ABF"/>
                    </a:solidFill>
                  </a:rPr>
                  <a:t>Waveforms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measured in a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granite sample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at temperatures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of 45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1ABF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>
                    <a:solidFill>
                      <a:srgbClr val="001ABF"/>
                    </a:solidFill>
                  </a:rPr>
                  <a:t> C (blue)</a:t>
                </a:r>
              </a:p>
              <a:p>
                <a:r>
                  <a:rPr lang="en-US" dirty="0">
                    <a:solidFill>
                      <a:srgbClr val="001ABF"/>
                    </a:solidFill>
                  </a:rPr>
                  <a:t>and 50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1ABF"/>
                        </a:solidFill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b="0" i="1" dirty="0" smtClean="0">
                        <a:solidFill>
                          <a:srgbClr val="001AB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1ABF"/>
                    </a:solidFill>
                  </a:rPr>
                  <a:t>C (red).</a:t>
                </a:r>
              </a:p>
            </p:txBody>
          </p:sp>
        </mc:Choice>
        <mc:Fallback xmlns="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07E9F37C-E688-4F13-FD78-16A7E34B2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4310" y="1787525"/>
                <a:ext cx="2340705" cy="2308324"/>
              </a:xfrm>
              <a:prstGeom prst="rect">
                <a:avLst/>
              </a:prstGeom>
              <a:blipFill>
                <a:blip r:embed="rId3"/>
                <a:stretch>
                  <a:fillRect l="-4324" t="-2186" r="-3784" b="-49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6">
            <a:extLst>
              <a:ext uri="{FF2B5EF4-FFF2-40B4-BE49-F238E27FC236}">
                <a16:creationId xmlns:a16="http://schemas.microsoft.com/office/drawing/2014/main" id="{9E6B3349-72FA-A32B-0E09-FCB9D7C8A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060" y="5883275"/>
            <a:ext cx="82041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Changing the matrix velocity, by contrast, introduces a shift</a:t>
            </a:r>
          </a:p>
          <a:p>
            <a:r>
              <a:rPr lang="en-US" dirty="0">
                <a:solidFill>
                  <a:srgbClr val="001ABF"/>
                </a:solidFill>
              </a:rPr>
              <a:t>(delay or advance) that increases with coda time.</a:t>
            </a:r>
          </a:p>
        </p:txBody>
      </p:sp>
    </p:spTree>
    <p:extLst>
      <p:ext uri="{BB962C8B-B14F-4D97-AF65-F5344CB8AC3E}">
        <p14:creationId xmlns:p14="http://schemas.microsoft.com/office/powerpoint/2010/main" val="2745861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7982C-7CFE-5EA4-2F61-C4F2458CB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9F1F44-4A57-E5A9-9585-641B9CD4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31" y="95250"/>
            <a:ext cx="5659437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313FC4-8F0D-836A-0E19-87048DBAD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431" y="261938"/>
            <a:ext cx="3284874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342900" indent="-342900"/>
            <a:r>
              <a:rPr lang="en-US" sz="32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Scattering</a:t>
            </a:r>
            <a:r>
              <a:rPr lang="en-US" sz="3200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:</a:t>
            </a:r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pPr marL="342900" indent="-342900"/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Interesting aside:</a:t>
            </a:r>
          </a:p>
          <a:p>
            <a:pPr marL="342900" indent="-342900"/>
            <a:endParaRPr lang="en-US" sz="600" dirty="0">
              <a:solidFill>
                <a:srgbClr val="001ABF"/>
              </a:solidFill>
              <a:cs typeface="Times New Roman" charset="0"/>
            </a:endParaRP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Coda energy in the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Earth tends to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attenuate much more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rapidly than on the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Moon!</a:t>
            </a:r>
          </a:p>
          <a:p>
            <a:pPr marL="342900" indent="-342900"/>
            <a:endParaRPr lang="en-US" sz="600" dirty="0">
              <a:solidFill>
                <a:srgbClr val="001ABF"/>
              </a:solidFill>
              <a:cs typeface="Times New Roman" charset="0"/>
            </a:endParaRP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This is partly because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lunar regolith is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highly fractured by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impacts, but mostly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because it contains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no fluids (and has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consequently much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less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Times New Roman" charset="0"/>
              </a:rPr>
              <a:t>intrinsic</a:t>
            </a:r>
            <a:endParaRPr lang="en-US" dirty="0">
              <a:solidFill>
                <a:schemeClr val="accent2"/>
              </a:solidFill>
              <a:cs typeface="Times New Roman" charset="0"/>
            </a:endParaRPr>
          </a:p>
          <a:p>
            <a:pPr marL="342900" indent="-342900"/>
            <a:r>
              <a:rPr lang="en-US" i="1" dirty="0">
                <a:solidFill>
                  <a:srgbClr val="FF0000"/>
                </a:solidFill>
                <a:latin typeface="Arial Black" charset="0"/>
                <a:cs typeface="Times New Roman" charset="0"/>
              </a:rPr>
              <a:t>attenuation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!)</a:t>
            </a:r>
            <a:endParaRPr lang="en-US" b="1" dirty="0">
              <a:solidFill>
                <a:srgbClr val="001ABF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96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9C8F7-8FD5-D2BB-3BE5-AADE8618C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76252A-19F9-11E9-77EC-88504E482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766" y="490662"/>
            <a:ext cx="3210033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342900" indent="-342900"/>
            <a:r>
              <a:rPr lang="en-US" sz="32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Scattering</a:t>
            </a:r>
          </a:p>
          <a:p>
            <a:pPr marL="342900" indent="-342900"/>
            <a:r>
              <a:rPr lang="en-US" sz="32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Example</a:t>
            </a:r>
            <a:r>
              <a:rPr lang="en-US" sz="3200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:</a:t>
            </a:r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pPr marL="342900" indent="-342900"/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Using scattered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energy enables us to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“see” impedance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contrasts associated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with features that are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smaller than the 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theoretical limits of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resolution for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tomography...</a:t>
            </a:r>
          </a:p>
          <a:p>
            <a:pPr marL="342900" indent="-342900"/>
            <a:endParaRPr lang="en-US" sz="600" dirty="0">
              <a:solidFill>
                <a:srgbClr val="001ABF"/>
              </a:solidFill>
              <a:cs typeface="Times New Roman" charset="0"/>
            </a:endParaRP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E.g., we can pick out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small </a:t>
            </a:r>
            <a:r>
              <a:rPr lang="en-US" dirty="0" err="1">
                <a:solidFill>
                  <a:srgbClr val="001ABF"/>
                </a:solidFill>
                <a:cs typeface="Times New Roman" charset="0"/>
              </a:rPr>
              <a:t>scatterers</a:t>
            </a:r>
            <a:r>
              <a:rPr lang="en-US" dirty="0">
                <a:solidFill>
                  <a:srgbClr val="001ABF"/>
                </a:solidFill>
                <a:cs typeface="Times New Roman" charset="0"/>
              </a:rPr>
              <a:t> in the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(“transparent”) mid-</a:t>
            </a:r>
          </a:p>
          <a:p>
            <a:pPr marL="342900" indent="-342900"/>
            <a:r>
              <a:rPr lang="en-US" dirty="0">
                <a:solidFill>
                  <a:srgbClr val="001ABF"/>
                </a:solidFill>
                <a:cs typeface="Times New Roman" charset="0"/>
              </a:rPr>
              <a:t>mantle!</a:t>
            </a:r>
            <a:endParaRPr lang="en-US" dirty="0">
              <a:solidFill>
                <a:srgbClr val="001ABF"/>
              </a:solidFill>
              <a:cs typeface="ＭＳ Ｐゴシック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538503-C638-A142-B487-33892A528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66" y="304140"/>
            <a:ext cx="5486400" cy="2913321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8D684D9E-85A2-68A7-5384-482144D4D8C6}"/>
              </a:ext>
            </a:extLst>
          </p:cNvPr>
          <p:cNvSpPr txBox="1"/>
          <p:nvPr/>
        </p:nvSpPr>
        <p:spPr>
          <a:xfrm>
            <a:off x="4901254" y="328964"/>
            <a:ext cx="9565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S to P in</a:t>
            </a:r>
          </a:p>
          <a:p>
            <a:r>
              <a:rPr lang="en-US" sz="1600" dirty="0"/>
              <a:t>P coda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C02136C-CF89-C9F0-1678-2D066746C649}"/>
              </a:ext>
            </a:extLst>
          </p:cNvPr>
          <p:cNvSpPr txBox="1"/>
          <p:nvPr/>
        </p:nvSpPr>
        <p:spPr>
          <a:xfrm>
            <a:off x="7076966" y="304140"/>
            <a:ext cx="13783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P to P as</a:t>
            </a:r>
          </a:p>
          <a:p>
            <a:r>
              <a:rPr lang="en-US" sz="1600" dirty="0"/>
              <a:t>PP precursor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BB6AE34B-E879-C9FF-9466-88408759039B}"/>
              </a:ext>
            </a:extLst>
          </p:cNvPr>
          <p:cNvSpPr txBox="1"/>
          <p:nvPr/>
        </p:nvSpPr>
        <p:spPr>
          <a:xfrm>
            <a:off x="9058166" y="1599540"/>
            <a:ext cx="1467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P to P as</a:t>
            </a:r>
          </a:p>
          <a:p>
            <a:r>
              <a:rPr lang="en-US" sz="1600" dirty="0"/>
              <a:t>P’P’ precursor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B7051158-6F72-166B-1F80-5E27266158B7}"/>
              </a:ext>
            </a:extLst>
          </p:cNvPr>
          <p:cNvSpPr txBox="1"/>
          <p:nvPr/>
        </p:nvSpPr>
        <p:spPr>
          <a:xfrm>
            <a:off x="4867166" y="1828140"/>
            <a:ext cx="9528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P to P in</a:t>
            </a:r>
          </a:p>
          <a:p>
            <a:r>
              <a:rPr lang="en-US" sz="1600" dirty="0"/>
              <a:t>P coda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A5EE9787-62E3-DECA-EC57-6136E170D4A6}"/>
              </a:ext>
            </a:extLst>
          </p:cNvPr>
          <p:cNvSpPr txBox="1"/>
          <p:nvPr/>
        </p:nvSpPr>
        <p:spPr>
          <a:xfrm>
            <a:off x="7000766" y="1828140"/>
            <a:ext cx="15568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P to P as</a:t>
            </a:r>
          </a:p>
          <a:p>
            <a:r>
              <a:rPr lang="en-US" sz="1600" dirty="0"/>
              <a:t>PKP precursor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75B288-F4D1-1C0E-4F54-50B9E255E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66" y="3522261"/>
            <a:ext cx="5486400" cy="29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83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7F5F8-812B-3CA4-656F-F8DE6A07E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6469CD-6A61-CB54-D18B-E8529AA7E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135792"/>
            <a:ext cx="21177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EA7ADBE-66C3-089F-7226-FBA6FB157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35792"/>
            <a:ext cx="6546283" cy="658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Intrinsic Attenuation:</a:t>
            </a:r>
          </a:p>
          <a:p>
            <a:endParaRPr lang="en-US" sz="1200" dirty="0">
              <a:solidFill>
                <a:schemeClr val="accent2"/>
              </a:solidFill>
              <a:cs typeface="ＭＳ Ｐゴシック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Intrinsic attenuation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, or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anelasticity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,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describes the process by which elastic energy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in the Earth is converted to heat when the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seismic wave induces unrecoverable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deformation.</a:t>
            </a:r>
          </a:p>
          <a:p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To examine this, let’s consider a spring: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For an idealized spring,</a:t>
            </a:r>
          </a:p>
          <a:p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                   has solution</a:t>
            </a:r>
          </a:p>
          <a:p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with oscillation frequency</a:t>
            </a:r>
          </a:p>
          <a:p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More realistically though, internal friction in the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spring will damp the system resulting in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                                where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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is a damping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                                factor and </a:t>
            </a:r>
            <a:r>
              <a:rPr lang="en-US" i="1" dirty="0">
                <a:latin typeface="Times New Roman" charset="0"/>
                <a:cs typeface="ＭＳ Ｐゴシック" charset="0"/>
              </a:rPr>
              <a:t>Q</a:t>
            </a:r>
            <a:r>
              <a:rPr lang="en-US" dirty="0"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  <a:sym typeface="Symbol" charset="0"/>
              </a:rPr>
              <a:t></a:t>
            </a:r>
            <a:r>
              <a:rPr lang="en-US" dirty="0">
                <a:latin typeface="Times New Roman" charset="0"/>
                <a:cs typeface="ＭＳ Ｐゴシック" charset="0"/>
              </a:rPr>
              <a:t>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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latin typeface="Times New Roman" charset="0"/>
                <a:cs typeface="ＭＳ Ｐゴシック" charset="0"/>
              </a:rPr>
              <a:t>/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</a:t>
            </a:r>
            <a:endParaRPr lang="en-US" dirty="0"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is called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quality factor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.</a:t>
            </a:r>
            <a:endParaRPr lang="en-US" sz="3200" i="1" dirty="0">
              <a:solidFill>
                <a:srgbClr val="001ABF"/>
              </a:solidFill>
              <a:latin typeface="Times New Roman" charset="0"/>
              <a:cs typeface="ＭＳ Ｐゴシック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7E8880-F457-22D9-AF9D-E01866411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488592"/>
            <a:ext cx="16002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13F03BC5-E3A9-547E-20BB-FBD73764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9838" y="4098192"/>
            <a:ext cx="9204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Mass</a:t>
            </a:r>
            <a:endParaRPr lang="en-US" i="1" dirty="0">
              <a:solidFill>
                <a:srgbClr val="001ABF"/>
              </a:solidFill>
              <a:latin typeface="Times New Roman" charset="0"/>
            </a:endParaRPr>
          </a:p>
          <a:p>
            <a:r>
              <a:rPr lang="en-US" i="1" dirty="0">
                <a:latin typeface="Times New Roman" charset="0"/>
              </a:rPr>
              <a:t>    m</a:t>
            </a:r>
            <a:endParaRPr lang="en-US" dirty="0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25BA0BC2-413C-F8CD-646B-1FFA619CA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7250" y="2726592"/>
            <a:ext cx="1295400" cy="0"/>
          </a:xfrm>
          <a:prstGeom prst="line">
            <a:avLst/>
          </a:prstGeom>
          <a:noFill/>
          <a:ln w="38100">
            <a:solidFill>
              <a:srgbClr val="001AB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17E54E0E-B14B-7597-9B72-0D5E15BA6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7250" y="2726592"/>
            <a:ext cx="0" cy="1752600"/>
          </a:xfrm>
          <a:prstGeom prst="line">
            <a:avLst/>
          </a:prstGeom>
          <a:noFill/>
          <a:ln w="38100">
            <a:solidFill>
              <a:srgbClr val="001AB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E6CE23B8-44DA-8124-0E3E-A64C702C8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315998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u</a:t>
            </a:r>
            <a:endParaRPr lang="en-US" dirty="0"/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1F169CD-38A2-0D86-FDC2-CBC97309068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663781" y="1990786"/>
            <a:ext cx="252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Spring constant </a:t>
            </a:r>
            <a:r>
              <a:rPr lang="en-US" i="1" dirty="0">
                <a:latin typeface="Times New Roman" charset="0"/>
              </a:rPr>
              <a:t>k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D59484-19B2-33A4-C7A2-EBB12D74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564792"/>
            <a:ext cx="2057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164093-4B41-1995-0B75-764B0BD39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4060092"/>
            <a:ext cx="10414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6EBB95-3770-C983-ECCA-674DDF1DD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469792"/>
            <a:ext cx="24733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81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9182F-98AB-9E77-6DF0-365412ECD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57C9D7-6594-EF40-A742-3D6F912C34DB}"/>
              </a:ext>
            </a:extLst>
          </p:cNvPr>
          <p:cNvSpPr/>
          <p:nvPr/>
        </p:nvSpPr>
        <p:spPr>
          <a:xfrm>
            <a:off x="1724203" y="2274838"/>
            <a:ext cx="8743594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Amplitude effects</a:t>
            </a:r>
          </a:p>
          <a:p>
            <a:r>
              <a:rPr lang="en-US" dirty="0">
                <a:solidFill>
                  <a:srgbClr val="001ABF"/>
                </a:solidFill>
              </a:rPr>
              <a:t>• Amplitude effects include source, partitioning (</a:t>
            </a:r>
            <a:r>
              <a:rPr lang="en-US" dirty="0" err="1">
                <a:solidFill>
                  <a:srgbClr val="001ABF"/>
                </a:solidFill>
              </a:rPr>
              <a:t>refl</a:t>
            </a:r>
            <a:r>
              <a:rPr lang="en-US" dirty="0">
                <a:solidFill>
                  <a:srgbClr val="001ABF"/>
                </a:solidFill>
              </a:rPr>
              <a:t>/refractions),</a:t>
            </a:r>
          </a:p>
          <a:p>
            <a:r>
              <a:rPr lang="en-US" dirty="0">
                <a:solidFill>
                  <a:srgbClr val="001ABF"/>
                </a:solidFill>
              </a:rPr>
              <a:t>   geometrical spreading already covered</a:t>
            </a:r>
            <a:r>
              <a:rPr lang="mr-IN" dirty="0">
                <a:solidFill>
                  <a:srgbClr val="001ABF"/>
                </a:solidFill>
              </a:rPr>
              <a:t>…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But geometry of a sphere results in amplitudes of surface</a:t>
            </a:r>
          </a:p>
          <a:p>
            <a:r>
              <a:rPr lang="en-US" dirty="0">
                <a:solidFill>
                  <a:srgbClr val="001ABF"/>
                </a:solidFill>
              </a:rPr>
              <a:t>   waves decreasing as                     (i.e., refocusing at</a:t>
            </a:r>
          </a:p>
          <a:p>
            <a:r>
              <a:rPr lang="en-US" dirty="0">
                <a:solidFill>
                  <a:srgbClr val="001ABF"/>
                </a:solidFill>
              </a:rPr>
              <a:t>   antipodes!)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B14B1-5DCB-8DF6-53A3-209350A0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60" y="3693409"/>
            <a:ext cx="15240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721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33D93-659C-8345-BB4C-F3F319593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80DEC3-380B-FB32-3B98-CDC1D234D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152400"/>
            <a:ext cx="21177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F01995-E0D5-3D87-1465-8E0F3B9F8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52400"/>
            <a:ext cx="6729727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Intrinsic Attenuation:</a:t>
            </a:r>
          </a:p>
          <a:p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This system has a solution with real and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imaginary parts; the actual displacement is the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real part and takes the form:</a:t>
            </a: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i.e., a harmonic oscillator with an exponential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decay of amplitude. Here, </a:t>
            </a:r>
            <a:r>
              <a:rPr lang="en-US" i="1" dirty="0">
                <a:latin typeface="Times New Roman" charset="0"/>
                <a:cs typeface="ＭＳ Ｐゴシック" charset="0"/>
              </a:rPr>
              <a:t>A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0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is the initial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displacement (at time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dirty="0">
                <a:latin typeface="Times New Roman" charset="0"/>
                <a:cs typeface="ＭＳ Ｐゴシック" charset="0"/>
              </a:rPr>
              <a:t> = 0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) and </a:t>
            </a:r>
          </a:p>
          <a:p>
            <a:endParaRPr lang="en-US" dirty="0">
              <a:solidFill>
                <a:srgbClr val="001ABF"/>
              </a:solidFill>
              <a:cs typeface="ＭＳ Ｐゴシック" charset="0"/>
            </a:endParaRPr>
          </a:p>
          <a:p>
            <a:endParaRPr lang="en-US" sz="18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Important to note:</a:t>
            </a:r>
          </a:p>
          <a:p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High frequencies attenuate more than low</a:t>
            </a:r>
          </a:p>
          <a:p>
            <a:endParaRPr lang="en-US" sz="6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Harmonic frequency is changed by attenuation</a:t>
            </a:r>
          </a:p>
          <a:p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Higher </a:t>
            </a:r>
            <a:r>
              <a:rPr lang="en-US" i="1" dirty="0">
                <a:latin typeface="Times New Roman" charset="0"/>
                <a:cs typeface="ＭＳ Ｐゴシック" charset="0"/>
              </a:rPr>
              <a:t>Q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results in less change to frequency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and less intrinsic attenuation for given time</a:t>
            </a:r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EB3909F-0D39-452C-16CA-5D10C5B24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9838" y="4114800"/>
            <a:ext cx="912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Mass</a:t>
            </a:r>
            <a:endParaRPr lang="en-US" i="1">
              <a:latin typeface="Times New Roman" charset="0"/>
            </a:endParaRPr>
          </a:p>
          <a:p>
            <a:r>
              <a:rPr lang="en-US" i="1">
                <a:latin typeface="Times New Roman" charset="0"/>
              </a:rPr>
              <a:t>    m</a:t>
            </a:r>
            <a:endParaRPr lang="en-US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05F60CB8-F7EA-5A41-6700-EED777A44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7250" y="2743200"/>
            <a:ext cx="12954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8444BC05-E626-CD76-E2E3-5B95C68C1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7250" y="2743200"/>
            <a:ext cx="0" cy="1752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90005EBE-038E-F5B4-887A-712F072FF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31765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u</a:t>
            </a:r>
            <a:endParaRPr lang="en-US"/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E5AA3385-3968-E0B9-644F-F117B25DCA9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663781" y="2007394"/>
            <a:ext cx="252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Spring constant</a:t>
            </a:r>
            <a:r>
              <a:rPr lang="en-US"/>
              <a:t> </a:t>
            </a:r>
            <a:r>
              <a:rPr lang="en-US" i="1">
                <a:latin typeface="Times New Roman" charset="0"/>
              </a:rPr>
              <a:t>k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A35723-4C5C-FF5C-6817-524342A8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1976438"/>
            <a:ext cx="266700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4DA6B9-B3E1-75A2-4B2C-BC1749230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3810000"/>
            <a:ext cx="17526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895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D32E600-1BDD-9DC9-0DAC-BF6574B83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981" y="384969"/>
            <a:ext cx="8630037" cy="569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i="1" dirty="0">
                <a:solidFill>
                  <a:srgbClr val="001ABF"/>
                </a:solidFill>
                <a:latin typeface="Arial Black" charset="0"/>
              </a:rPr>
              <a:t>Intrinsic Attenuation</a:t>
            </a:r>
            <a:r>
              <a:rPr lang="en-US" sz="2800" dirty="0">
                <a:solidFill>
                  <a:srgbClr val="001ABF"/>
                </a:solidFill>
                <a:latin typeface="Arial Black" charset="0"/>
              </a:rPr>
              <a:t>:</a:t>
            </a:r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wave equation of course is different than that for a</a:t>
            </a:r>
          </a:p>
          <a:p>
            <a:r>
              <a:rPr lang="en-US" dirty="0">
                <a:solidFill>
                  <a:srgbClr val="001ABF"/>
                </a:solidFill>
              </a:rPr>
              <a:t>   simple mass-spring system…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For a plane wave, the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Amplitude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decreases as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where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the absorption coefficient,  </a:t>
            </a:r>
            <a:r>
              <a:rPr lang="en-US" i="1" dirty="0">
                <a:latin typeface="Times New Roman" charset="0"/>
              </a:rPr>
              <a:t>a =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baseline="-25000" dirty="0">
                <a:latin typeface="Symbol" charset="0"/>
                <a:sym typeface="Symbol" charset="0"/>
              </a:rPr>
              <a:t></a:t>
            </a:r>
            <a:r>
              <a:rPr lang="en-US" sz="1200" baseline="-25000" dirty="0">
                <a:latin typeface="Symbol" charset="0"/>
                <a:sym typeface="Symbol" charset="0"/>
              </a:rPr>
              <a:t></a:t>
            </a:r>
            <a:r>
              <a:rPr lang="en-US" i="1" dirty="0">
                <a:latin typeface="Times New Roman" charset="0"/>
              </a:rPr>
              <a:t>/</a:t>
            </a:r>
            <a:r>
              <a:rPr lang="en-US" sz="1200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Qc</a:t>
            </a:r>
          </a:p>
          <a:p>
            <a:endParaRPr lang="en-US" i="1" dirty="0">
              <a:solidFill>
                <a:schemeClr val="accent2"/>
              </a:solidFill>
              <a:latin typeface="Times New Roman" charset="0"/>
            </a:endParaRPr>
          </a:p>
          <a:p>
            <a:endParaRPr lang="en-US" i="1" dirty="0">
              <a:solidFill>
                <a:schemeClr val="accent2"/>
              </a:solidFill>
              <a:latin typeface="Times New Roman" charset="0"/>
            </a:endParaRPr>
          </a:p>
          <a:p>
            <a:r>
              <a:rPr lang="en-US" i="1" dirty="0">
                <a:solidFill>
                  <a:schemeClr val="accent2"/>
                </a:solidFill>
                <a:latin typeface="Times New Roman" charset="0"/>
              </a:rPr>
              <a:t>                                                   </a:t>
            </a:r>
          </a:p>
          <a:p>
            <a:endParaRPr lang="en-US" sz="1200" i="1" dirty="0">
              <a:solidFill>
                <a:schemeClr val="accent2"/>
              </a:solidFill>
              <a:latin typeface="Times New Roman" charset="0"/>
            </a:endParaRPr>
          </a:p>
          <a:p>
            <a:r>
              <a:rPr lang="en-US" i="1" dirty="0">
                <a:latin typeface="Times New Roman" charset="0"/>
              </a:rPr>
              <a:t>Q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the seismic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Quality factor</a:t>
            </a:r>
            <a:r>
              <a:rPr lang="en-US" dirty="0">
                <a:solidFill>
                  <a:srgbClr val="001ABF"/>
                </a:solidFill>
              </a:rPr>
              <a:t>… Low attenuation </a:t>
            </a:r>
          </a:p>
          <a:p>
            <a:r>
              <a:rPr lang="en-US" dirty="0">
                <a:solidFill>
                  <a:srgbClr val="001ABF"/>
                </a:solidFill>
              </a:rPr>
              <a:t>   implies high 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dirty="0">
                <a:solidFill>
                  <a:srgbClr val="001ABF"/>
                </a:solidFill>
              </a:rPr>
              <a:t>. For </a:t>
            </a:r>
            <a:r>
              <a:rPr lang="en-US" dirty="0" err="1">
                <a:solidFill>
                  <a:srgbClr val="001ABF"/>
                </a:solidFill>
              </a:rPr>
              <a:t>anelastic</a:t>
            </a:r>
            <a:r>
              <a:rPr lang="en-US" dirty="0">
                <a:solidFill>
                  <a:srgbClr val="001ABF"/>
                </a:solidFill>
              </a:rPr>
              <a:t> attenuation, elastic parameters</a:t>
            </a:r>
          </a:p>
          <a:p>
            <a:r>
              <a:rPr lang="en-US" dirty="0">
                <a:solidFill>
                  <a:srgbClr val="001ABF"/>
                </a:solidFill>
              </a:rPr>
              <a:t>   and hence velocity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complex-valued, i.e.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 err="1">
                <a:latin typeface="Times New Roman" charset="0"/>
              </a:rPr>
              <a:t>c</a:t>
            </a:r>
            <a:r>
              <a:rPr lang="en-US" i="1" baseline="-25000" dirty="0" err="1">
                <a:latin typeface="Times New Roman" charset="0"/>
              </a:rPr>
              <a:t>R</a:t>
            </a:r>
            <a:r>
              <a:rPr lang="en-US" dirty="0">
                <a:latin typeface="Times New Roman" charset="0"/>
              </a:rPr>
              <a:t> + </a:t>
            </a:r>
            <a:r>
              <a:rPr lang="en-US" i="1" dirty="0" err="1">
                <a:latin typeface="Times New Roman" charset="0"/>
              </a:rPr>
              <a:t>ic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dirty="0">
                <a:solidFill>
                  <a:srgbClr val="001ABF"/>
                </a:solidFill>
              </a:rPr>
              <a:t>,</a:t>
            </a:r>
          </a:p>
          <a:p>
            <a:r>
              <a:rPr lang="en-US" dirty="0">
                <a:solidFill>
                  <a:srgbClr val="001ABF"/>
                </a:solidFill>
              </a:rPr>
              <a:t>   and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E1D87-9109-2B47-EFA8-1354E1D6A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06" y="2224881"/>
            <a:ext cx="209708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E9247A-E51E-AC81-2C32-12D36F529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93" y="3318669"/>
            <a:ext cx="2857500" cy="1107734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AEDC83-2815-BE10-8961-89D1ABB5D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93" y="5680869"/>
            <a:ext cx="10033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404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>
            <a:extLst>
              <a:ext uri="{FF2B5EF4-FFF2-40B4-BE49-F238E27FC236}">
                <a16:creationId xmlns:a16="http://schemas.microsoft.com/office/drawing/2014/main" id="{4E8A74C5-6E97-303C-DC17-7D4BF95A7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918" y="2217212"/>
            <a:ext cx="7852163" cy="378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So amplitude decay is greater for greater distance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and </a:t>
            </a:r>
          </a:p>
          <a:p>
            <a:r>
              <a:rPr lang="en-US" dirty="0">
                <a:solidFill>
                  <a:srgbClr val="001ABF"/>
                </a:solidFill>
              </a:rPr>
              <a:t>   higher frequency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solidFill>
                  <a:srgbClr val="001ABF"/>
                </a:solidFill>
              </a:rPr>
              <a:t>; less with higher intrinsic quality</a:t>
            </a:r>
          </a:p>
          <a:p>
            <a:r>
              <a:rPr lang="en-US" dirty="0">
                <a:solidFill>
                  <a:srgbClr val="001ABF"/>
                </a:solidFill>
              </a:rPr>
              <a:t>   factor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Q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 velocity</a:t>
            </a:r>
            <a:r>
              <a:rPr lang="en-US" i="1" dirty="0">
                <a:solidFill>
                  <a:srgbClr val="001ABF"/>
                </a:solidFill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i="1" dirty="0">
                <a:latin typeface="Times New Roman" charset="0"/>
              </a:rPr>
              <a:t>Q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differs for </a:t>
            </a:r>
            <a:r>
              <a:rPr lang="en-US" i="1" dirty="0"/>
              <a:t>P</a:t>
            </a:r>
            <a:r>
              <a:rPr lang="en-US" dirty="0">
                <a:solidFill>
                  <a:srgbClr val="001ABF"/>
                </a:solidFill>
              </a:rPr>
              <a:t>-wave (</a:t>
            </a:r>
            <a:r>
              <a:rPr lang="en-US" i="1" dirty="0" err="1">
                <a:latin typeface="Times New Roman" charset="0"/>
              </a:rPr>
              <a:t>Q</a:t>
            </a:r>
            <a:r>
              <a:rPr lang="en-US" i="1" baseline="-25000" dirty="0" err="1">
                <a:latin typeface="Times New Roman" charset="0"/>
              </a:rPr>
              <a:t>p</a:t>
            </a:r>
            <a:r>
              <a:rPr lang="en-US" dirty="0">
                <a:solidFill>
                  <a:srgbClr val="001ABF"/>
                </a:solidFill>
              </a:rPr>
              <a:t>) and </a:t>
            </a:r>
            <a:r>
              <a:rPr lang="en-US" i="1" dirty="0"/>
              <a:t>S</a:t>
            </a:r>
            <a:r>
              <a:rPr lang="en-US" dirty="0">
                <a:solidFill>
                  <a:srgbClr val="001ABF"/>
                </a:solidFill>
              </a:rPr>
              <a:t>-wave (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i="1" baseline="-25000" dirty="0">
                <a:latin typeface="Times New Roman" charset="0"/>
              </a:rPr>
              <a:t>s</a:t>
            </a:r>
            <a:r>
              <a:rPr lang="en-US" dirty="0">
                <a:solidFill>
                  <a:srgbClr val="001ABF"/>
                </a:solidFill>
              </a:rPr>
              <a:t>).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For sediments,</a:t>
            </a:r>
          </a:p>
          <a:p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latin typeface="Times New Roman" charset="0"/>
              </a:rPr>
              <a:t>5 &lt; </a:t>
            </a:r>
            <a:r>
              <a:rPr lang="en-US" i="1" dirty="0" err="1">
                <a:latin typeface="Times New Roman" charset="0"/>
              </a:rPr>
              <a:t>Q</a:t>
            </a:r>
            <a:r>
              <a:rPr lang="en-US" i="1" baseline="-25000" dirty="0" err="1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 &lt; 300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rgbClr val="001ABF"/>
                </a:solidFill>
              </a:rPr>
              <a:t>(lower if porosity is high)</a:t>
            </a:r>
            <a:endParaRPr lang="en-US" dirty="0">
              <a:solidFill>
                <a:srgbClr val="001ABF"/>
              </a:solidFill>
              <a:latin typeface="Times New Roman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dirty="0">
                <a:latin typeface="Times New Roman" charset="0"/>
              </a:rPr>
              <a:t>5 &lt; 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i="1" baseline="-25000" dirty="0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&lt; 100</a:t>
            </a:r>
          </a:p>
          <a:p>
            <a:r>
              <a:rPr lang="en-US" dirty="0">
                <a:solidFill>
                  <a:srgbClr val="001ABF"/>
                </a:solidFill>
              </a:rPr>
              <a:t>For crystalline rocks at shallow depth/low temperature,</a:t>
            </a:r>
          </a:p>
          <a:p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latin typeface="Times New Roman" charset="0"/>
              </a:rPr>
              <a:t>100 &lt; </a:t>
            </a:r>
            <a:r>
              <a:rPr lang="en-US" i="1" dirty="0" err="1">
                <a:latin typeface="Times New Roman" charset="0"/>
              </a:rPr>
              <a:t>Q</a:t>
            </a:r>
            <a:r>
              <a:rPr lang="en-US" i="1" baseline="-25000" dirty="0" err="1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 &lt; 800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3D1B67-D9D3-FC81-966F-C7E82BEC7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543" y="855137"/>
            <a:ext cx="3009900" cy="1166813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F502F-F8C1-374D-467B-A986CF1D7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D2A3D4-ACD8-0138-12C9-9C6983FA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99" y="153193"/>
            <a:ext cx="68580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B064A2A3-3CF9-7318-0106-11CA314BC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999" y="827881"/>
            <a:ext cx="215200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Generally in</a:t>
            </a:r>
          </a:p>
          <a:p>
            <a:r>
              <a:rPr lang="en-US" dirty="0">
                <a:solidFill>
                  <a:srgbClr val="001ABF"/>
                </a:solidFill>
              </a:rPr>
              <a:t>the Earth, loss</a:t>
            </a:r>
          </a:p>
          <a:p>
            <a:r>
              <a:rPr lang="en-US" dirty="0">
                <a:solidFill>
                  <a:srgbClr val="001ABF"/>
                </a:solidFill>
              </a:rPr>
              <a:t>of amplitude</a:t>
            </a:r>
          </a:p>
          <a:p>
            <a:r>
              <a:rPr lang="en-US" dirty="0">
                <a:solidFill>
                  <a:srgbClr val="001ABF"/>
                </a:solidFill>
              </a:rPr>
              <a:t>due to intrinsic</a:t>
            </a:r>
          </a:p>
          <a:p>
            <a:r>
              <a:rPr lang="en-US" dirty="0">
                <a:solidFill>
                  <a:srgbClr val="001ABF"/>
                </a:solidFill>
              </a:rPr>
              <a:t>attenuation is</a:t>
            </a:r>
          </a:p>
          <a:p>
            <a:r>
              <a:rPr lang="en-US" dirty="0">
                <a:solidFill>
                  <a:srgbClr val="001ABF"/>
                </a:solidFill>
              </a:rPr>
              <a:t>much greater</a:t>
            </a:r>
          </a:p>
          <a:p>
            <a:r>
              <a:rPr lang="en-US" dirty="0">
                <a:solidFill>
                  <a:srgbClr val="001ABF"/>
                </a:solidFill>
              </a:rPr>
              <a:t>than that due</a:t>
            </a:r>
          </a:p>
          <a:p>
            <a:r>
              <a:rPr lang="en-US" dirty="0">
                <a:solidFill>
                  <a:srgbClr val="001ABF"/>
                </a:solidFill>
              </a:rPr>
              <a:t>to partitioning,</a:t>
            </a:r>
          </a:p>
          <a:p>
            <a:r>
              <a:rPr lang="en-US" dirty="0">
                <a:solidFill>
                  <a:srgbClr val="001ABF"/>
                </a:solidFill>
              </a:rPr>
              <a:t>spreading and</a:t>
            </a:r>
          </a:p>
          <a:p>
            <a:r>
              <a:rPr lang="en-US" dirty="0">
                <a:solidFill>
                  <a:srgbClr val="001ABF"/>
                </a:solidFill>
              </a:rPr>
              <a:t>the other</a:t>
            </a:r>
          </a:p>
          <a:p>
            <a:r>
              <a:rPr lang="en-US" dirty="0">
                <a:solidFill>
                  <a:srgbClr val="001ABF"/>
                </a:solidFill>
              </a:rPr>
              <a:t>amplitude</a:t>
            </a:r>
          </a:p>
          <a:p>
            <a:r>
              <a:rPr lang="en-US" dirty="0">
                <a:solidFill>
                  <a:srgbClr val="001ABF"/>
                </a:solidFill>
              </a:rPr>
              <a:t>effects we</a:t>
            </a:r>
          </a:p>
          <a:p>
            <a:r>
              <a:rPr lang="en-US" dirty="0">
                <a:solidFill>
                  <a:srgbClr val="001ABF"/>
                </a:solidFill>
              </a:rPr>
              <a:t>have</a:t>
            </a:r>
          </a:p>
          <a:p>
            <a:r>
              <a:rPr lang="en-US" dirty="0">
                <a:solidFill>
                  <a:srgbClr val="001ABF"/>
                </a:solidFill>
              </a:rPr>
              <a:t>discussed</a:t>
            </a:r>
          </a:p>
        </p:txBody>
      </p:sp>
    </p:spTree>
    <p:extLst>
      <p:ext uri="{BB962C8B-B14F-4D97-AF65-F5344CB8AC3E}">
        <p14:creationId xmlns:p14="http://schemas.microsoft.com/office/powerpoint/2010/main" val="2672156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FCC8E-8C65-2462-4D4D-601819142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spA">
            <a:extLst>
              <a:ext uri="{FF2B5EF4-FFF2-40B4-BE49-F238E27FC236}">
                <a16:creationId xmlns:a16="http://schemas.microsoft.com/office/drawing/2014/main" id="{D9E9C418-97E6-248E-7473-AEFD6BCDD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32" y="1666875"/>
            <a:ext cx="6227763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79E3AA-85B0-1A54-7984-F88A20E52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657" y="1936750"/>
            <a:ext cx="296863" cy="4445000"/>
          </a:xfrm>
          <a:prstGeom prst="rect">
            <a:avLst/>
          </a:prstGeom>
          <a:solidFill>
            <a:srgbClr val="C8EB1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1</a:t>
            </a:r>
            <a:endParaRPr lang="en-US" baseline="-25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9C8F1F-71A5-36E9-E7AB-3DECF7470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520" y="1936750"/>
            <a:ext cx="2741612" cy="4454525"/>
          </a:xfrm>
          <a:prstGeom prst="rect">
            <a:avLst/>
          </a:prstGeom>
          <a:solidFill>
            <a:srgbClr val="1BEB7C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2</a:t>
            </a:r>
            <a:endParaRPr lang="en-US" baseline="-25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B7C0C-FE5C-2839-EA01-DEE7DF7EA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782" y="1936750"/>
            <a:ext cx="2627313" cy="4454525"/>
          </a:xfrm>
          <a:prstGeom prst="rect">
            <a:avLst/>
          </a:prstGeom>
          <a:solidFill>
            <a:srgbClr val="1C7CEA">
              <a:alpha val="5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3</a:t>
            </a:r>
            <a:endParaRPr lang="en-US" baseline="-2500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5D7BBC0-7C2D-3C9C-64A4-19C6326F1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617" y="2428875"/>
            <a:ext cx="22710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charset="0"/>
              </a:rPr>
              <a:t>V </a:t>
            </a:r>
            <a:r>
              <a:rPr lang="en-US" dirty="0">
                <a:latin typeface="Arial Black" charset="0"/>
              </a:rPr>
              <a:t>= 1250 m/s</a:t>
            </a:r>
            <a:endParaRPr lang="en-US" b="1" i="1" dirty="0"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f </a:t>
            </a:r>
            <a:r>
              <a:rPr lang="en-US" b="1" dirty="0">
                <a:latin typeface="Arial Black" charset="0"/>
              </a:rPr>
              <a:t>= 250 Hz</a:t>
            </a:r>
            <a:endParaRPr lang="en-US" b="1" i="1" dirty="0"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Q</a:t>
            </a:r>
            <a:r>
              <a:rPr lang="en-US" dirty="0"/>
              <a:t> </a:t>
            </a:r>
            <a:r>
              <a:rPr lang="en-US" dirty="0">
                <a:latin typeface="Arial Black" charset="0"/>
              </a:rPr>
              <a:t>= 5.1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8637666F-519C-BD43-2594-AC458DCC2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967" y="2428875"/>
            <a:ext cx="22710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charset="0"/>
              </a:rPr>
              <a:t>V </a:t>
            </a:r>
            <a:r>
              <a:rPr lang="en-US" dirty="0">
                <a:latin typeface="Arial Black" charset="0"/>
              </a:rPr>
              <a:t>= 3680 m/s</a:t>
            </a:r>
            <a:endParaRPr lang="en-US" b="1" i="1" dirty="0"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f </a:t>
            </a:r>
            <a:r>
              <a:rPr lang="en-US" dirty="0">
                <a:latin typeface="Arial Black" charset="0"/>
              </a:rPr>
              <a:t>= 125 Hz</a:t>
            </a:r>
            <a:endParaRPr lang="en-US" b="1" i="1" dirty="0"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Q</a:t>
            </a:r>
            <a:r>
              <a:rPr lang="en-US" dirty="0"/>
              <a:t> </a:t>
            </a:r>
            <a:r>
              <a:rPr lang="en-US" dirty="0">
                <a:latin typeface="Arial Black" charset="0"/>
              </a:rPr>
              <a:t>= 3.2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FC4AA172-F129-94F4-BE8B-3A56BA62A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107" y="36290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FF0300"/>
                </a:solidFill>
                <a:latin typeface="Arial Black" charset="0"/>
              </a:rPr>
              <a:t>X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E1B3EF19-A604-0FD2-B6FE-36FC876F7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220" y="47244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FF0300"/>
                </a:solidFill>
                <a:latin typeface="Arial Black" charset="0"/>
              </a:rPr>
              <a:t>X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B4797231-7011-555B-A138-7AE1626D4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835" y="2428875"/>
            <a:ext cx="8002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charset="0"/>
              </a:rPr>
              <a:t>530</a:t>
            </a:r>
          </a:p>
          <a:p>
            <a:pPr algn="ctr"/>
            <a:r>
              <a:rPr lang="en-US" dirty="0">
                <a:latin typeface="Arial Black" charset="0"/>
              </a:rPr>
              <a:t>100</a:t>
            </a:r>
          </a:p>
          <a:p>
            <a:pPr algn="ctr"/>
            <a:r>
              <a:rPr lang="en-US" dirty="0">
                <a:latin typeface="Arial Black" charset="0"/>
              </a:rPr>
              <a:t>6.6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E865FC-7AA6-9907-2507-69212A0A1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732" y="2809875"/>
            <a:ext cx="2362200" cy="914400"/>
          </a:xfrm>
          <a:prstGeom prst="rect">
            <a:avLst/>
          </a:prstGeom>
          <a:solidFill>
            <a:srgbClr val="C8EB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309602-DFE6-25DF-827F-C6E8E7782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732" y="3724275"/>
            <a:ext cx="2362200" cy="1219200"/>
          </a:xfrm>
          <a:prstGeom prst="rect">
            <a:avLst/>
          </a:prstGeom>
          <a:solidFill>
            <a:srgbClr val="1BEB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8F83CA2A-8A81-3E14-8D9A-6BA276C1E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3932" y="2352675"/>
            <a:ext cx="228600" cy="381000"/>
          </a:xfrm>
          <a:prstGeom prst="cloudCallout">
            <a:avLst>
              <a:gd name="adj1" fmla="val -47917"/>
              <a:gd name="adj2" fmla="val 6583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CF29278-C163-5622-6F0F-E75875626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2182" y="2822575"/>
            <a:ext cx="1844675" cy="0"/>
          </a:xfrm>
          <a:prstGeom prst="line">
            <a:avLst/>
          </a:prstGeom>
          <a:noFill/>
          <a:ln w="38100">
            <a:solidFill>
              <a:srgbClr val="001A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282E1A22-4F32-562A-4998-FAEEF92BC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2182" y="2843213"/>
            <a:ext cx="431800" cy="906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6D6BB9BF-7D3C-5DDB-0739-5B262B2C98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75370" y="2809875"/>
            <a:ext cx="452437" cy="915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EAA0DB7C-01F4-37F8-E22A-FAA6F611D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4932" y="3730625"/>
            <a:ext cx="987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AutoShape 21">
            <a:extLst>
              <a:ext uri="{FF2B5EF4-FFF2-40B4-BE49-F238E27FC236}">
                <a16:creationId xmlns:a16="http://schemas.microsoft.com/office/drawing/2014/main" id="{EAA8B3E5-728D-1436-A3BA-E4E7BA291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332" y="2581275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31AEB7AD-7A39-B3E3-D5A1-E03BDE9EF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974" y="136742"/>
            <a:ext cx="849884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This is the dominant reason why the amplitudes in this image</a:t>
            </a:r>
          </a:p>
          <a:p>
            <a:r>
              <a:rPr lang="en-US" dirty="0">
                <a:solidFill>
                  <a:srgbClr val="001ABF"/>
                </a:solidFill>
              </a:rPr>
              <a:t>don’t follow a geometrical spreading relationship</a:t>
            </a:r>
            <a:r>
              <a:rPr lang="mr-IN" dirty="0">
                <a:solidFill>
                  <a:srgbClr val="001ABF"/>
                </a:solidFill>
              </a:rPr>
              <a:t>…</a:t>
            </a:r>
            <a:r>
              <a:rPr lang="en-US" dirty="0">
                <a:solidFill>
                  <a:srgbClr val="001ABF"/>
                </a:solidFill>
              </a:rPr>
              <a:t> In the</a:t>
            </a:r>
          </a:p>
          <a:p>
            <a:r>
              <a:rPr lang="en-US" dirty="0" err="1">
                <a:solidFill>
                  <a:srgbClr val="001ABF"/>
                </a:solidFill>
              </a:rPr>
              <a:t>Gosport</a:t>
            </a:r>
            <a:r>
              <a:rPr lang="en-US" dirty="0">
                <a:solidFill>
                  <a:srgbClr val="001ABF"/>
                </a:solidFill>
              </a:rPr>
              <a:t> seismic example from earlier, we estimated quality</a:t>
            </a:r>
          </a:p>
          <a:p>
            <a:r>
              <a:rPr lang="en-US" dirty="0">
                <a:solidFill>
                  <a:srgbClr val="001ABF"/>
                </a:solidFill>
              </a:rPr>
              <a:t>factor by first correcting for geometrical spreading and taking 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8D578CA-4FE3-F66C-1D00-B5E3A920C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649" y="1584542"/>
            <a:ext cx="279841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log of the</a:t>
            </a:r>
          </a:p>
          <a:p>
            <a:r>
              <a:rPr lang="en-US" dirty="0">
                <a:solidFill>
                  <a:srgbClr val="001ABF"/>
                </a:solidFill>
              </a:rPr>
              <a:t>amplitudes</a:t>
            </a:r>
            <a:r>
              <a:rPr lang="mr-IN" dirty="0">
                <a:solidFill>
                  <a:srgbClr val="001ABF"/>
                </a:solidFill>
              </a:rPr>
              <a:t>…</a:t>
            </a:r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Amplitudes that</a:t>
            </a:r>
          </a:p>
          <a:p>
            <a:r>
              <a:rPr lang="en-US" dirty="0">
                <a:solidFill>
                  <a:srgbClr val="001ABF"/>
                </a:solidFill>
              </a:rPr>
              <a:t>don’t fit attenuation</a:t>
            </a:r>
          </a:p>
          <a:p>
            <a:r>
              <a:rPr lang="en-US" dirty="0">
                <a:solidFill>
                  <a:srgbClr val="001ABF"/>
                </a:solidFill>
              </a:rPr>
              <a:t>decay imply</a:t>
            </a:r>
          </a:p>
          <a:p>
            <a:r>
              <a:rPr lang="en-US" dirty="0" err="1">
                <a:solidFill>
                  <a:srgbClr val="001ABF"/>
                </a:solidFill>
              </a:rPr>
              <a:t>multipathing</a:t>
            </a:r>
            <a:r>
              <a:rPr lang="en-US" dirty="0">
                <a:solidFill>
                  <a:srgbClr val="001AB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94075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215BD-6CE8-B6E7-641C-820627E47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C7AF1A-F507-FB22-A8FE-7058E6BAD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304800"/>
            <a:ext cx="3708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99A3B2-A249-46D3-9376-9C941C08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7" y="1360488"/>
            <a:ext cx="52546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33AEE108-A12A-6A7A-A0D8-B1518798F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365750"/>
            <a:ext cx="72378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1ABF"/>
                </a:solidFill>
              </a:rPr>
              <a:t>Seismic attenuation can be particularly useful for</a:t>
            </a:r>
          </a:p>
          <a:p>
            <a:r>
              <a:rPr lang="en-US">
                <a:solidFill>
                  <a:srgbClr val="001ABF"/>
                </a:solidFill>
              </a:rPr>
              <a:t>imaging of anomalies in melt fraction and free water</a:t>
            </a:r>
          </a:p>
          <a:p>
            <a:r>
              <a:rPr lang="en-US">
                <a:solidFill>
                  <a:srgbClr val="001ABF"/>
                </a:solidFill>
              </a:rPr>
              <a:t>content in the mantle…</a:t>
            </a:r>
          </a:p>
        </p:txBody>
      </p:sp>
    </p:spTree>
    <p:extLst>
      <p:ext uri="{BB962C8B-B14F-4D97-AF65-F5344CB8AC3E}">
        <p14:creationId xmlns:p14="http://schemas.microsoft.com/office/powerpoint/2010/main" val="1642004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E56E3-6957-3450-3185-9A9542121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p">
            <a:extLst>
              <a:ext uri="{FF2B5EF4-FFF2-40B4-BE49-F238E27FC236}">
                <a16:creationId xmlns:a16="http://schemas.microsoft.com/office/drawing/2014/main" id="{32622869-76D4-A35A-BEF9-A2CF921D2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2" y="100012"/>
            <a:ext cx="3733800" cy="338613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s">
            <a:extLst>
              <a:ext uri="{FF2B5EF4-FFF2-40B4-BE49-F238E27FC236}">
                <a16:creationId xmlns:a16="http://schemas.microsoft.com/office/drawing/2014/main" id="{E014F492-11E8-73C0-5EA9-D3D6ED832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7214" r="803" b="10550"/>
          <a:stretch>
            <a:fillRect/>
          </a:stretch>
        </p:blipFill>
        <p:spPr bwMode="auto">
          <a:xfrm>
            <a:off x="6189662" y="117475"/>
            <a:ext cx="4038600" cy="328771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Qs">
            <a:extLst>
              <a:ext uri="{FF2B5EF4-FFF2-40B4-BE49-F238E27FC236}">
                <a16:creationId xmlns:a16="http://schemas.microsoft.com/office/drawing/2014/main" id="{648C9160-DB13-22B0-7D3A-759BBBB24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8978" b="12009"/>
          <a:stretch>
            <a:fillRect/>
          </a:stretch>
        </p:blipFill>
        <p:spPr bwMode="auto">
          <a:xfrm>
            <a:off x="1922462" y="3598862"/>
            <a:ext cx="3733800" cy="31591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790DBF76-8747-9ABB-E71E-7AA98D9B0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2" y="3833812"/>
            <a:ext cx="427552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1ABF"/>
                </a:solidFill>
                <a:cs typeface="ＭＳ Ｐゴシック" charset="0"/>
              </a:rPr>
              <a:t>And for resolving potential</a:t>
            </a:r>
          </a:p>
          <a:p>
            <a:pPr eaLnBrk="0" hangingPunct="0"/>
            <a:r>
              <a:rPr lang="en-US">
                <a:solidFill>
                  <a:srgbClr val="001ABF"/>
                </a:solidFill>
                <a:cs typeface="ＭＳ Ｐゴシック" charset="0"/>
              </a:rPr>
              <a:t>ambiguities in interpretation</a:t>
            </a:r>
          </a:p>
          <a:p>
            <a:pPr eaLnBrk="0" hangingPunct="0"/>
            <a:r>
              <a:rPr lang="en-US">
                <a:solidFill>
                  <a:srgbClr val="001ABF"/>
                </a:solidFill>
                <a:cs typeface="ＭＳ Ｐゴシック" charset="0"/>
              </a:rPr>
              <a:t>of velocity images. </a:t>
            </a:r>
          </a:p>
          <a:p>
            <a:pPr eaLnBrk="0" hangingPunct="0"/>
            <a:r>
              <a:rPr lang="en-US">
                <a:solidFill>
                  <a:srgbClr val="001ABF"/>
                </a:solidFill>
                <a:cs typeface="ＭＳ Ｐゴシック" charset="0"/>
              </a:rPr>
              <a:t>Example: Seismic parameters</a:t>
            </a:r>
          </a:p>
          <a:p>
            <a:pPr eaLnBrk="0" hangingPunct="0"/>
            <a:r>
              <a:rPr lang="en-US">
                <a:solidFill>
                  <a:srgbClr val="001ABF"/>
                </a:solidFill>
                <a:cs typeface="ＭＳ Ｐゴシック" charset="0"/>
              </a:rPr>
              <a:t>from the Rio Grande Rift </a:t>
            </a:r>
          </a:p>
          <a:p>
            <a:pPr eaLnBrk="0" hangingPunct="0"/>
            <a:r>
              <a:rPr lang="en-US">
                <a:solidFill>
                  <a:srgbClr val="001ABF"/>
                </a:solidFill>
                <a:cs typeface="ＭＳ Ｐゴシック" charset="0"/>
              </a:rPr>
              <a:t>region of Colorado (all at 100</a:t>
            </a:r>
          </a:p>
          <a:p>
            <a:pPr eaLnBrk="0" hangingPunct="0"/>
            <a:r>
              <a:rPr lang="en-US">
                <a:solidFill>
                  <a:srgbClr val="001ABF"/>
                </a:solidFill>
                <a:cs typeface="ＭＳ Ｐゴシック" charset="0"/>
              </a:rPr>
              <a:t>km depth)</a:t>
            </a:r>
          </a:p>
        </p:txBody>
      </p:sp>
    </p:spTree>
    <p:extLst>
      <p:ext uri="{BB962C8B-B14F-4D97-AF65-F5344CB8AC3E}">
        <p14:creationId xmlns:p14="http://schemas.microsoft.com/office/powerpoint/2010/main" val="1229897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F35B6-190C-46C6-931D-DB1FAA6B2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p">
            <a:extLst>
              <a:ext uri="{FF2B5EF4-FFF2-40B4-BE49-F238E27FC236}">
                <a16:creationId xmlns:a16="http://schemas.microsoft.com/office/drawing/2014/main" id="{D48B4BB2-BC24-4ECF-7447-0238A834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94" y="395288"/>
            <a:ext cx="2927350" cy="34845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Qs">
            <a:extLst>
              <a:ext uri="{FF2B5EF4-FFF2-40B4-BE49-F238E27FC236}">
                <a16:creationId xmlns:a16="http://schemas.microsoft.com/office/drawing/2014/main" id="{82AB2624-DCAE-3CEC-FCCE-22A38964E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94" y="3325813"/>
            <a:ext cx="2909887" cy="3481387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nQp">
            <a:extLst>
              <a:ext uri="{FF2B5EF4-FFF2-40B4-BE49-F238E27FC236}">
                <a16:creationId xmlns:a16="http://schemas.microsoft.com/office/drawing/2014/main" id="{AAF2EE60-8032-29D1-A8C3-4A4300659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56" y="69850"/>
            <a:ext cx="4908550" cy="30829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nQs">
            <a:extLst>
              <a:ext uri="{FF2B5EF4-FFF2-40B4-BE49-F238E27FC236}">
                <a16:creationId xmlns:a16="http://schemas.microsoft.com/office/drawing/2014/main" id="{70B99299-43F0-794F-06C8-2B2A8418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81" y="3081338"/>
            <a:ext cx="4838700" cy="30702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nQp">
            <a:extLst>
              <a:ext uri="{FF2B5EF4-FFF2-40B4-BE49-F238E27FC236}">
                <a16:creationId xmlns:a16="http://schemas.microsoft.com/office/drawing/2014/main" id="{7AD9D050-7326-E86C-ADBA-D864BA826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06" y="6061075"/>
            <a:ext cx="3830638" cy="7969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41531B73-B886-5418-B258-7414E6FE5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981" y="3317875"/>
            <a:ext cx="2144713" cy="31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500" i="1"/>
              <a:t>Pasyanos, BSSA, 2013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F9229FE7-60BE-D872-0BC8-F18F9DDF3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069" y="2843213"/>
            <a:ext cx="8874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 i="1">
                <a:latin typeface="Times New Roman" charset="0"/>
              </a:rPr>
              <a:t>Pn-Q</a:t>
            </a:r>
            <a:r>
              <a:rPr lang="en-US" sz="2200" i="1" baseline="-25000">
                <a:latin typeface="Times New Roman" charset="0"/>
              </a:rPr>
              <a:t>P</a:t>
            </a:r>
            <a:endParaRPr lang="en-US" sz="2200" i="1">
              <a:latin typeface="Times New Roman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C4143935-6022-0ED7-7771-89618B24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794" y="2489200"/>
            <a:ext cx="887412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 i="1">
                <a:latin typeface="Times New Roman" charset="0"/>
              </a:rPr>
              <a:t>Pn-Q</a:t>
            </a:r>
            <a:r>
              <a:rPr lang="en-US" sz="2200" i="1" baseline="-25000">
                <a:latin typeface="Times New Roman" charset="0"/>
              </a:rPr>
              <a:t>P</a:t>
            </a:r>
            <a:endParaRPr lang="en-US" sz="2200" i="1">
              <a:latin typeface="Times New Roman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B18F0AA4-2DCB-3396-E12C-19BB4FD8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469" y="5737225"/>
            <a:ext cx="83502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 i="1">
                <a:latin typeface="Times New Roman" charset="0"/>
              </a:rPr>
              <a:t>Sn-Q</a:t>
            </a:r>
            <a:r>
              <a:rPr lang="en-US" sz="2200" i="1" baseline="-25000">
                <a:latin typeface="Times New Roman" charset="0"/>
              </a:rPr>
              <a:t>S</a:t>
            </a:r>
            <a:endParaRPr lang="en-US" sz="2200" i="1">
              <a:latin typeface="Times New Roman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7354E976-4A35-48BF-697F-189425BF0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194" y="5530850"/>
            <a:ext cx="83502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 i="1">
                <a:latin typeface="Times New Roman" charset="0"/>
              </a:rPr>
              <a:t>Sn-Q</a:t>
            </a:r>
            <a:r>
              <a:rPr lang="en-US" sz="2200" i="1" baseline="-25000">
                <a:latin typeface="Times New Roman" charset="0"/>
              </a:rPr>
              <a:t>S</a:t>
            </a:r>
            <a:endParaRPr lang="en-US" sz="2200" i="1">
              <a:latin typeface="Times New Roman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532EB2C3-BD07-C2BD-FFBE-3C2B2E3D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156" y="283600"/>
            <a:ext cx="1879902" cy="4684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500" i="1">
                <a:solidFill>
                  <a:srgbClr val="001ABF"/>
                </a:solidFill>
                <a:latin typeface="Arial Black" charset="0"/>
              </a:rPr>
              <a:t>Measured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712E728A-9B45-89AD-DA56-16098344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994" y="0"/>
            <a:ext cx="1643876" cy="4684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500" i="1" dirty="0">
                <a:solidFill>
                  <a:srgbClr val="001ABF"/>
                </a:solidFill>
                <a:latin typeface="Arial Black" charset="0"/>
              </a:rPr>
              <a:t>Modeled</a:t>
            </a:r>
          </a:p>
        </p:txBody>
      </p:sp>
    </p:spTree>
    <p:extLst>
      <p:ext uri="{BB962C8B-B14F-4D97-AF65-F5344CB8AC3E}">
        <p14:creationId xmlns:p14="http://schemas.microsoft.com/office/powerpoint/2010/main" val="2590324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9DE3E-C22D-D6B9-622A-28EA61C67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C353E5-F6B9-2D75-C3CE-A8079EF4E7F7}"/>
              </a:ext>
            </a:extLst>
          </p:cNvPr>
          <p:cNvSpPr/>
          <p:nvPr/>
        </p:nvSpPr>
        <p:spPr>
          <a:xfrm>
            <a:off x="1724203" y="1536174"/>
            <a:ext cx="8743594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Amplitude effects</a:t>
            </a:r>
          </a:p>
          <a:p>
            <a:r>
              <a:rPr lang="en-US" dirty="0">
                <a:solidFill>
                  <a:srgbClr val="001ABF"/>
                </a:solidFill>
              </a:rPr>
              <a:t>• Amplitude effects include source, partitioning (</a:t>
            </a:r>
            <a:r>
              <a:rPr lang="en-US" dirty="0" err="1">
                <a:solidFill>
                  <a:srgbClr val="001ABF"/>
                </a:solidFill>
              </a:rPr>
              <a:t>refl</a:t>
            </a:r>
            <a:r>
              <a:rPr lang="en-US" dirty="0">
                <a:solidFill>
                  <a:srgbClr val="001ABF"/>
                </a:solidFill>
              </a:rPr>
              <a:t>/refractions),</a:t>
            </a:r>
          </a:p>
          <a:p>
            <a:r>
              <a:rPr lang="en-US" dirty="0">
                <a:solidFill>
                  <a:srgbClr val="001ABF"/>
                </a:solidFill>
              </a:rPr>
              <a:t>   geometrical spreading already covered</a:t>
            </a:r>
            <a:r>
              <a:rPr lang="mr-IN" dirty="0">
                <a:solidFill>
                  <a:srgbClr val="001ABF"/>
                </a:solidFill>
              </a:rPr>
              <a:t>…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But geometry of a sphere results in amplitudes of surface</a:t>
            </a:r>
          </a:p>
          <a:p>
            <a:r>
              <a:rPr lang="en-US" dirty="0">
                <a:solidFill>
                  <a:srgbClr val="001ABF"/>
                </a:solidFill>
              </a:rPr>
              <a:t>   waves decreasing as                     (i.e., refocusing at</a:t>
            </a:r>
          </a:p>
          <a:p>
            <a:r>
              <a:rPr lang="en-US" dirty="0">
                <a:solidFill>
                  <a:srgbClr val="001ABF"/>
                </a:solidFill>
              </a:rPr>
              <a:t>   antipodes!)</a:t>
            </a: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Multipathing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describes the focusing and defocusing of </a:t>
            </a:r>
          </a:p>
          <a:p>
            <a:r>
              <a:rPr lang="en-US" dirty="0">
                <a:solidFill>
                  <a:srgbClr val="001ABF"/>
                </a:solidFill>
              </a:rPr>
              <a:t>   waves by ray-bending in a heterogeneous medium (e.g.,</a:t>
            </a:r>
          </a:p>
          <a:p>
            <a:r>
              <a:rPr lang="en-US" dirty="0">
                <a:solidFill>
                  <a:srgbClr val="001ABF"/>
                </a:solidFill>
              </a:rPr>
              <a:t>   basin amplification; unexpected amplitudes at the</a:t>
            </a:r>
          </a:p>
          <a:p>
            <a:r>
              <a:rPr lang="en-US" dirty="0">
                <a:solidFill>
                  <a:srgbClr val="001ABF"/>
                </a:solidFill>
              </a:rPr>
              <a:t>   critical distance for refractions…). </a:t>
            </a:r>
            <a:endParaRPr lang="en-US" sz="1200" dirty="0">
              <a:solidFill>
                <a:srgbClr val="001AB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74ED20-A5FA-BEB4-D94A-45E5D05A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60" y="2954745"/>
            <a:ext cx="15240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913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A3EB4-C0CD-B15C-F1EB-B8C9AEE34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9">
            <a:extLst>
              <a:ext uri="{FF2B5EF4-FFF2-40B4-BE49-F238E27FC236}">
                <a16:creationId xmlns:a16="http://schemas.microsoft.com/office/drawing/2014/main" id="{A0298FE2-9A46-6A41-9434-887002F2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445" y="797511"/>
            <a:ext cx="897111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Amplitude Effects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Multipathing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describes the focusing and defocusing of </a:t>
            </a:r>
          </a:p>
          <a:p>
            <a:r>
              <a:rPr lang="en-US" dirty="0">
                <a:solidFill>
                  <a:srgbClr val="001ABF"/>
                </a:solidFill>
              </a:rPr>
              <a:t>   waves by ray-bending in a heterogeneous medium (e.g.,</a:t>
            </a:r>
          </a:p>
          <a:p>
            <a:r>
              <a:rPr lang="en-US" dirty="0">
                <a:solidFill>
                  <a:srgbClr val="001ABF"/>
                </a:solidFill>
              </a:rPr>
              <a:t>   basin amplification due to </a:t>
            </a:r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lensing</a:t>
            </a:r>
            <a:r>
              <a:rPr lang="en-US" dirty="0">
                <a:solidFill>
                  <a:srgbClr val="001ABF"/>
                </a:solidFill>
              </a:rPr>
              <a:t> effects). </a:t>
            </a:r>
            <a:endParaRPr lang="en-US" sz="1200" dirty="0">
              <a:solidFill>
                <a:srgbClr val="001ABF"/>
              </a:solidFill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Fresnel Zone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corrects ray theory for </a:t>
            </a:r>
            <a:r>
              <a:rPr lang="en-US" dirty="0" err="1">
                <a:solidFill>
                  <a:srgbClr val="001ABF"/>
                </a:solidFill>
              </a:rPr>
              <a:t>multipathing</a:t>
            </a:r>
            <a:r>
              <a:rPr lang="en-US" dirty="0">
                <a:solidFill>
                  <a:srgbClr val="001ABF"/>
                </a:solidFill>
              </a:rPr>
              <a:t> </a:t>
            </a:r>
          </a:p>
          <a:p>
            <a:r>
              <a:rPr lang="en-US" dirty="0">
                <a:solidFill>
                  <a:srgbClr val="001ABF"/>
                </a:solidFill>
              </a:rPr>
              <a:t>   (arrivals within a fractional period) given a finite frequency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Scattering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effects occur when velocity varies at even smaller</a:t>
            </a:r>
          </a:p>
          <a:p>
            <a:r>
              <a:rPr lang="en-US" dirty="0">
                <a:solidFill>
                  <a:srgbClr val="001ABF"/>
                </a:solidFill>
              </a:rPr>
              <a:t>   scales where ray theory is no longer usable 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a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~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rgbClr val="001ABF"/>
                </a:solidFill>
              </a:rPr>
              <a:t>)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Scattering is responsible for some of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of earthquakes</a:t>
            </a:r>
          </a:p>
          <a:p>
            <a:r>
              <a:rPr lang="en-US" dirty="0">
                <a:solidFill>
                  <a:srgbClr val="001ABF"/>
                </a:solidFill>
              </a:rPr>
              <a:t>   (the long jumble of disturbances that arrive long after the initial</a:t>
            </a:r>
          </a:p>
          <a:p>
            <a:r>
              <a:rPr lang="en-US" dirty="0">
                <a:solidFill>
                  <a:srgbClr val="001ABF"/>
                </a:solidFill>
              </a:rPr>
              <a:t>   phases). Coda energy can be back-projected to the ellipse</a:t>
            </a:r>
          </a:p>
          <a:p>
            <a:r>
              <a:rPr lang="en-US" dirty="0">
                <a:solidFill>
                  <a:srgbClr val="001ABF"/>
                </a:solidFill>
              </a:rPr>
              <a:t>   of possible </a:t>
            </a:r>
            <a:r>
              <a:rPr lang="en-US" dirty="0" err="1">
                <a:solidFill>
                  <a:srgbClr val="001ABF"/>
                </a:solidFill>
              </a:rPr>
              <a:t>scatterer</a:t>
            </a:r>
            <a:r>
              <a:rPr lang="en-US" dirty="0">
                <a:solidFill>
                  <a:srgbClr val="001ABF"/>
                </a:solidFill>
              </a:rPr>
              <a:t> locations associated to a given arrival</a:t>
            </a:r>
          </a:p>
          <a:p>
            <a:r>
              <a:rPr lang="en-US" dirty="0">
                <a:solidFill>
                  <a:srgbClr val="001ABF"/>
                </a:solidFill>
              </a:rPr>
              <a:t>   time…</a:t>
            </a:r>
          </a:p>
        </p:txBody>
      </p:sp>
    </p:spTree>
    <p:extLst>
      <p:ext uri="{BB962C8B-B14F-4D97-AF65-F5344CB8AC3E}">
        <p14:creationId xmlns:p14="http://schemas.microsoft.com/office/powerpoint/2010/main" val="286004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67CA-EEE4-060C-A9BF-E4E3AEB70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ACA41C68-048E-3645-82D4-685FCD969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956" y="243513"/>
            <a:ext cx="7674088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The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Final Exam</a:t>
            </a:r>
            <a:r>
              <a:rPr lang="en-US" dirty="0">
                <a:solidFill>
                  <a:srgbClr val="001ABF"/>
                </a:solidFill>
              </a:rPr>
              <a:t> is posted on the course website…</a:t>
            </a:r>
          </a:p>
          <a:p>
            <a:r>
              <a:rPr lang="en-US" dirty="0">
                <a:solidFill>
                  <a:srgbClr val="001ABF"/>
                </a:solidFill>
              </a:rPr>
              <a:t>   Due 5:00 pm Fri Dec 13. (This is a much-shortened</a:t>
            </a:r>
          </a:p>
          <a:p>
            <a:r>
              <a:rPr lang="en-US" dirty="0">
                <a:solidFill>
                  <a:srgbClr val="001ABF"/>
                </a:solidFill>
              </a:rPr>
              <a:t>   version relative to years past so you can focus on</a:t>
            </a:r>
          </a:p>
          <a:p>
            <a:r>
              <a:rPr lang="en-US" dirty="0">
                <a:solidFill>
                  <a:srgbClr val="001ABF"/>
                </a:solidFill>
              </a:rPr>
              <a:t>   projects.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6640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Semester Project</a:t>
            </a:r>
            <a:r>
              <a:rPr lang="en-US" dirty="0">
                <a:solidFill>
                  <a:srgbClr val="001ABF"/>
                </a:solidFill>
              </a:rPr>
              <a:t> due-dates: </a:t>
            </a:r>
          </a:p>
          <a:p>
            <a:r>
              <a:rPr lang="en-US" dirty="0">
                <a:solidFill>
                  <a:srgbClr val="001ABF"/>
                </a:solidFill>
              </a:rPr>
              <a:t>• P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resentations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of research results will</a:t>
            </a:r>
          </a:p>
          <a:p>
            <a:r>
              <a:rPr lang="en-US" dirty="0">
                <a:solidFill>
                  <a:srgbClr val="001ABF"/>
                </a:solidFill>
              </a:rPr>
              <a:t>   be given 2:00 to 4:00 on Friday Dec 6 in Geo413;</a:t>
            </a:r>
          </a:p>
          <a:p>
            <a:r>
              <a:rPr lang="en-US" dirty="0">
                <a:solidFill>
                  <a:srgbClr val="001ABF"/>
                </a:solidFill>
              </a:rPr>
              <a:t>   should be max 20 minutes</a:t>
            </a: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Research report</a:t>
            </a:r>
            <a:r>
              <a:rPr lang="en-US" dirty="0">
                <a:solidFill>
                  <a:srgbClr val="001ABF"/>
                </a:solidFill>
              </a:rPr>
              <a:t> is due Fri </a:t>
            </a:r>
            <a:r>
              <a:rPr lang="en-US">
                <a:solidFill>
                  <a:srgbClr val="001ABF"/>
                </a:solidFill>
              </a:rPr>
              <a:t>Dec 13 </a:t>
            </a:r>
            <a:r>
              <a:rPr lang="en-US" dirty="0">
                <a:solidFill>
                  <a:srgbClr val="001ABF"/>
                </a:solidFill>
              </a:rPr>
              <a:t>at 5:00 pm.</a:t>
            </a:r>
          </a:p>
          <a:p>
            <a:r>
              <a:rPr lang="en-US" dirty="0">
                <a:solidFill>
                  <a:srgbClr val="001ABF"/>
                </a:solidFill>
              </a:rPr>
              <a:t>   No fixed length, but it should include</a:t>
            </a:r>
          </a:p>
          <a:p>
            <a:r>
              <a:rPr lang="en-US" dirty="0">
                <a:solidFill>
                  <a:srgbClr val="001ABF"/>
                </a:solidFill>
              </a:rPr>
              <a:t>   ‡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Intro/Context </a:t>
            </a:r>
            <a:r>
              <a:rPr lang="en-US" dirty="0">
                <a:solidFill>
                  <a:srgbClr val="001ABF"/>
                </a:solidFill>
              </a:rPr>
              <a:t>(including relevance to your thesis</a:t>
            </a:r>
          </a:p>
          <a:p>
            <a:r>
              <a:rPr lang="en-US" dirty="0">
                <a:solidFill>
                  <a:srgbClr val="001ABF"/>
                </a:solidFill>
              </a:rPr>
              <a:t>      topic)</a:t>
            </a:r>
          </a:p>
          <a:p>
            <a:r>
              <a:rPr lang="en-US" dirty="0">
                <a:solidFill>
                  <a:srgbClr val="001ABF"/>
                </a:solidFill>
              </a:rPr>
              <a:t>   ‡ Description of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Math/Physics</a:t>
            </a:r>
            <a:r>
              <a:rPr lang="en-US" dirty="0">
                <a:solidFill>
                  <a:srgbClr val="001ABF"/>
                </a:solidFill>
              </a:rPr>
              <a:t> of the problem</a:t>
            </a:r>
          </a:p>
          <a:p>
            <a:r>
              <a:rPr lang="en-US" dirty="0">
                <a:solidFill>
                  <a:srgbClr val="001ABF"/>
                </a:solidFill>
              </a:rPr>
              <a:t>   ‡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Methods/Data</a:t>
            </a:r>
            <a:r>
              <a:rPr lang="en-US" dirty="0">
                <a:solidFill>
                  <a:srgbClr val="001ABF"/>
                </a:solidFill>
              </a:rPr>
              <a:t> Used</a:t>
            </a:r>
          </a:p>
          <a:p>
            <a:r>
              <a:rPr lang="en-US" dirty="0">
                <a:solidFill>
                  <a:srgbClr val="001ABF"/>
                </a:solidFill>
              </a:rPr>
              <a:t>   ‡ Details of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Analysis</a:t>
            </a:r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‡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Results</a:t>
            </a:r>
            <a:r>
              <a:rPr lang="en-US" dirty="0">
                <a:solidFill>
                  <a:srgbClr val="001ABF"/>
                </a:solidFill>
              </a:rPr>
              <a:t>,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Discussion</a:t>
            </a:r>
            <a:r>
              <a:rPr lang="en-US" dirty="0">
                <a:solidFill>
                  <a:srgbClr val="001ABF"/>
                </a:solidFill>
              </a:rPr>
              <a:t>,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Future Work</a:t>
            </a:r>
            <a:r>
              <a:rPr lang="en-US" dirty="0">
                <a:solidFill>
                  <a:srgbClr val="001ABF"/>
                </a:solidFill>
              </a:rPr>
              <a:t> (if any)</a:t>
            </a:r>
          </a:p>
        </p:txBody>
      </p:sp>
    </p:spTree>
    <p:extLst>
      <p:ext uri="{BB962C8B-B14F-4D97-AF65-F5344CB8AC3E}">
        <p14:creationId xmlns:p14="http://schemas.microsoft.com/office/powerpoint/2010/main" val="1997880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15271-6940-5806-87A7-DBF224D50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57C9D7-6594-EF40-A742-3D6F912C34DB}"/>
              </a:ext>
            </a:extLst>
          </p:cNvPr>
          <p:cNvSpPr/>
          <p:nvPr/>
        </p:nvSpPr>
        <p:spPr>
          <a:xfrm>
            <a:off x="1724203" y="726080"/>
            <a:ext cx="8743594" cy="52629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Amplitudes: Attenuation</a:t>
            </a:r>
          </a:p>
          <a:p>
            <a:r>
              <a:rPr lang="en-US" dirty="0">
                <a:solidFill>
                  <a:srgbClr val="001ABF"/>
                </a:solidFill>
              </a:rPr>
              <a:t>• Anelastic deformation does work; converts some of the</a:t>
            </a:r>
          </a:p>
          <a:p>
            <a:r>
              <a:rPr lang="en-US" dirty="0">
                <a:solidFill>
                  <a:srgbClr val="001ABF"/>
                </a:solidFill>
              </a:rPr>
              <a:t>   potential/kinetic energy of elastic waves to heat or other </a:t>
            </a:r>
          </a:p>
          <a:p>
            <a:r>
              <a:rPr lang="en-US" dirty="0">
                <a:solidFill>
                  <a:srgbClr val="001ABF"/>
                </a:solidFill>
              </a:rPr>
              <a:t>   forms</a:t>
            </a:r>
          </a:p>
          <a:p>
            <a:r>
              <a:rPr lang="en-US" dirty="0">
                <a:solidFill>
                  <a:srgbClr val="001ABF"/>
                </a:solidFill>
              </a:rPr>
              <a:t>• In a spring mass system with             , spring damping </a:t>
            </a:r>
            <a:r>
              <a:rPr lang="en-US" i="1" dirty="0">
                <a:latin typeface="Symbol" pitchFamily="2" charset="2"/>
              </a:rPr>
              <a:t>g</a:t>
            </a:r>
          </a:p>
          <a:p>
            <a:r>
              <a:rPr lang="en-US" dirty="0">
                <a:solidFill>
                  <a:srgbClr val="001ABF"/>
                </a:solidFill>
              </a:rPr>
              <a:t>   results in displacements that are        complex-valued.</a:t>
            </a:r>
          </a:p>
          <a:p>
            <a:r>
              <a:rPr lang="en-US" dirty="0">
                <a:solidFill>
                  <a:srgbClr val="001ABF"/>
                </a:solidFill>
              </a:rPr>
              <a:t>   The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quality factor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describes how similar to true</a:t>
            </a:r>
          </a:p>
          <a:p>
            <a:r>
              <a:rPr lang="en-US" dirty="0">
                <a:solidFill>
                  <a:srgbClr val="001ABF"/>
                </a:solidFill>
              </a:rPr>
              <a:t>   elasticity the system behaves. Displacement and the </a:t>
            </a:r>
          </a:p>
          <a:p>
            <a:r>
              <a:rPr lang="en-US" dirty="0">
                <a:solidFill>
                  <a:srgbClr val="001ABF"/>
                </a:solidFill>
              </a:rPr>
              <a:t>   frequency are changed as 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In the Earth, amplitudes and velocity are reduced as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                               and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 err="1">
                <a:latin typeface="Times New Roman" charset="0"/>
              </a:rPr>
              <a:t>c</a:t>
            </a:r>
            <a:r>
              <a:rPr lang="en-US" i="1" baseline="-25000" dirty="0" err="1">
                <a:latin typeface="Times New Roman" charset="0"/>
              </a:rPr>
              <a:t>R</a:t>
            </a:r>
            <a:r>
              <a:rPr lang="en-US" dirty="0">
                <a:latin typeface="Times New Roman" charset="0"/>
              </a:rPr>
              <a:t> + </a:t>
            </a:r>
            <a:r>
              <a:rPr lang="en-US" i="1" dirty="0" err="1">
                <a:latin typeface="Times New Roman" charset="0"/>
              </a:rPr>
              <a:t>ic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FB278-8A25-9F87-EC01-BDDD46E18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82" y="2079433"/>
            <a:ext cx="10414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A8471E-2C64-59E7-756C-3E079462D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55" y="3993958"/>
            <a:ext cx="2667000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6226F4-7C5C-49DA-DDA8-25F4808B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107" y="4071491"/>
            <a:ext cx="17526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7F66F56D-854B-4843-BF24-A109583861A1}"/>
              </a:ext>
            </a:extLst>
          </p:cNvPr>
          <p:cNvSpPr txBox="1"/>
          <p:nvPr/>
        </p:nvSpPr>
        <p:spPr>
          <a:xfrm>
            <a:off x="5786144" y="419238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04348-69C6-E90A-F8F5-3B9E5649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372" y="5318096"/>
            <a:ext cx="1968684" cy="763177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63A2E3-508E-2B69-CD7D-1C950E7C1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321" y="5339756"/>
            <a:ext cx="10033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00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34A9E205-A894-F798-B060-3C23F542F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41" y="1905506"/>
            <a:ext cx="679711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1ABF"/>
                </a:solidFill>
                <a:latin typeface="Arial Black" charset="0"/>
              </a:rPr>
              <a:t>Reminder: Please fill out your</a:t>
            </a:r>
          </a:p>
          <a:p>
            <a:r>
              <a:rPr lang="en-US" sz="3200" i="1" dirty="0">
                <a:solidFill>
                  <a:srgbClr val="001ABF"/>
                </a:solidFill>
                <a:latin typeface="Arial Black" charset="0"/>
              </a:rPr>
              <a:t>   IDEA online evaluations!</a:t>
            </a:r>
          </a:p>
          <a:p>
            <a:endParaRPr lang="en-US" sz="3200" i="1" dirty="0">
              <a:solidFill>
                <a:srgbClr val="001ABF"/>
              </a:solidFill>
              <a:latin typeface="Arial Black" charset="0"/>
            </a:endParaRPr>
          </a:p>
          <a:p>
            <a:r>
              <a:rPr lang="en-US" sz="3200" dirty="0">
                <a:solidFill>
                  <a:srgbClr val="001ABF"/>
                </a:solidFill>
                <a:latin typeface="Arial Black" charset="0"/>
              </a:rPr>
              <a:t>(&amp; send me a screenshot of</a:t>
            </a:r>
          </a:p>
          <a:p>
            <a:r>
              <a:rPr lang="en-US" sz="3200" dirty="0">
                <a:solidFill>
                  <a:srgbClr val="001ABF"/>
                </a:solidFill>
                <a:latin typeface="Arial Black" charset="0"/>
              </a:rPr>
              <a:t>   the certificate for 10 pts</a:t>
            </a:r>
          </a:p>
          <a:p>
            <a:r>
              <a:rPr lang="en-US" sz="3200" dirty="0">
                <a:solidFill>
                  <a:srgbClr val="001ABF"/>
                </a:solidFill>
                <a:latin typeface="Arial Black" charset="0"/>
              </a:rPr>
              <a:t>   extra credit!)</a:t>
            </a:r>
          </a:p>
        </p:txBody>
      </p:sp>
    </p:spTree>
    <p:extLst>
      <p:ext uri="{BB962C8B-B14F-4D97-AF65-F5344CB8AC3E}">
        <p14:creationId xmlns:p14="http://schemas.microsoft.com/office/powerpoint/2010/main" val="189576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3CF972-2F9E-5BF9-972A-545B44A74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7" y="772318"/>
            <a:ext cx="7239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74AACAE-8DC9-2F18-FE95-77331D84E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2" y="116681"/>
            <a:ext cx="325704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1ABF"/>
                </a:solidFill>
                <a:latin typeface="Arial Black" charset="0"/>
                <a:cs typeface="ＭＳ Ｐゴシック" charset="0"/>
              </a:rPr>
              <a:t>Multipathing: </a:t>
            </a:r>
          </a:p>
          <a:p>
            <a:endParaRPr lang="en-US" sz="3200" i="1" dirty="0">
              <a:solidFill>
                <a:srgbClr val="001ABF"/>
              </a:solidFill>
              <a:latin typeface="Arial Black" charset="0"/>
              <a:cs typeface="ＭＳ Ｐゴシック" charset="0"/>
            </a:endParaRPr>
          </a:p>
          <a:p>
            <a:endParaRPr lang="en-US" sz="3200" i="1" dirty="0">
              <a:solidFill>
                <a:srgbClr val="001ABF"/>
              </a:solidFill>
              <a:latin typeface="Arial Black" charset="0"/>
              <a:cs typeface="ＭＳ Ｐゴシック" charset="0"/>
            </a:endParaRP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Seismic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waves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also can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be 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focused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and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defocused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(“lensing”)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by velocity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variations</a:t>
            </a:r>
          </a:p>
          <a:p>
            <a:r>
              <a:rPr lang="en-US" dirty="0">
                <a:solidFill>
                  <a:srgbClr val="001ABF"/>
                </a:solidFill>
              </a:rPr>
              <a:t>in the</a:t>
            </a:r>
          </a:p>
          <a:p>
            <a:r>
              <a:rPr lang="en-US" dirty="0">
                <a:solidFill>
                  <a:srgbClr val="001ABF"/>
                </a:solidFill>
              </a:rPr>
              <a:t>medium.</a:t>
            </a:r>
          </a:p>
        </p:txBody>
      </p:sp>
    </p:spTree>
    <p:extLst>
      <p:ext uri="{BB962C8B-B14F-4D97-AF65-F5344CB8AC3E}">
        <p14:creationId xmlns:p14="http://schemas.microsoft.com/office/powerpoint/2010/main" val="140089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0D84A8-F79E-1C75-B1C4-B29DD9AA3EC8}"/>
              </a:ext>
            </a:extLst>
          </p:cNvPr>
          <p:cNvGrpSpPr>
            <a:grpSpLocks/>
          </p:cNvGrpSpPr>
          <p:nvPr/>
        </p:nvGrpSpPr>
        <p:grpSpPr bwMode="auto">
          <a:xfrm>
            <a:off x="1776412" y="1268924"/>
            <a:ext cx="8639176" cy="3740151"/>
            <a:chOff x="159" y="50"/>
            <a:chExt cx="5442" cy="2356"/>
          </a:xfrm>
        </p:grpSpPr>
        <p:pic>
          <p:nvPicPr>
            <p:cNvPr id="4" name="Picture 3" descr="Gosport">
              <a:extLst>
                <a:ext uri="{FF2B5EF4-FFF2-40B4-BE49-F238E27FC236}">
                  <a16:creationId xmlns:a16="http://schemas.microsoft.com/office/drawing/2014/main" id="{8C094D34-7131-E497-71F7-B148AF419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146"/>
              <a:ext cx="2739" cy="2219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Gosp2">
              <a:extLst>
                <a:ext uri="{FF2B5EF4-FFF2-40B4-BE49-F238E27FC236}">
                  <a16:creationId xmlns:a16="http://schemas.microsoft.com/office/drawing/2014/main" id="{76991975-7FCF-8CB3-4F1F-DBA263CE4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5289">
              <a:off x="2858" y="50"/>
              <a:ext cx="2743" cy="2356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 Box 6">
            <a:extLst>
              <a:ext uri="{FF2B5EF4-FFF2-40B4-BE49-F238E27FC236}">
                <a16:creationId xmlns:a16="http://schemas.microsoft.com/office/drawing/2014/main" id="{58CCEA52-591F-D1D5-4605-81CB5A22E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737" y="5096387"/>
            <a:ext cx="83487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Reverse shot from a seismic refraction profile collected on a</a:t>
            </a:r>
          </a:p>
          <a:p>
            <a:r>
              <a:rPr lang="en-US" dirty="0">
                <a:solidFill>
                  <a:srgbClr val="001ABF"/>
                </a:solidFill>
              </a:rPr>
              <a:t>farm near Gosport, IN.</a:t>
            </a:r>
          </a:p>
        </p:txBody>
      </p:sp>
    </p:spTree>
    <p:extLst>
      <p:ext uri="{BB962C8B-B14F-4D97-AF65-F5344CB8AC3E}">
        <p14:creationId xmlns:p14="http://schemas.microsoft.com/office/powerpoint/2010/main" val="231134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sp_t-x">
            <a:extLst>
              <a:ext uri="{FF2B5EF4-FFF2-40B4-BE49-F238E27FC236}">
                <a16:creationId xmlns:a16="http://schemas.microsoft.com/office/drawing/2014/main" id="{EC7D4549-2BC1-5AA1-07C9-EAB8EA77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93675"/>
            <a:ext cx="8997950" cy="57023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osp_xsec">
            <a:extLst>
              <a:ext uri="{FF2B5EF4-FFF2-40B4-BE49-F238E27FC236}">
                <a16:creationId xmlns:a16="http://schemas.microsoft.com/office/drawing/2014/main" id="{32DC5953-6AB2-940C-36F3-6A61FA96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235325"/>
            <a:ext cx="3367088" cy="34290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id="{E7724035-5407-A4F6-5E99-7DAD4BCED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58925"/>
            <a:ext cx="2949141" cy="461665"/>
          </a:xfrm>
          <a:prstGeom prst="rect">
            <a:avLst/>
          </a:prstGeom>
          <a:solidFill>
            <a:srgbClr val="C8C8C8"/>
          </a:solidFill>
          <a:ln w="508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1ABF"/>
                </a:solidFill>
                <a:latin typeface="Arial Black" charset="0"/>
              </a:rPr>
              <a:t>Gosport Best Fit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65B4C18-7A9E-7FF0-264F-B84BC4022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558925"/>
            <a:ext cx="2661306" cy="461665"/>
          </a:xfrm>
          <a:prstGeom prst="rect">
            <a:avLst/>
          </a:prstGeom>
          <a:solidFill>
            <a:srgbClr val="C8C8C8"/>
          </a:solidFill>
          <a:ln w="508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1ABF"/>
                </a:solidFill>
                <a:latin typeface="Arial Black" charset="0"/>
              </a:rPr>
              <a:t>RMS = 1.39 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6823D-1744-8B25-FF5B-077713FCCC6F}"/>
              </a:ext>
            </a:extLst>
          </p:cNvPr>
          <p:cNvSpPr txBox="1"/>
          <p:nvPr/>
        </p:nvSpPr>
        <p:spPr>
          <a:xfrm>
            <a:off x="2436471" y="4496619"/>
            <a:ext cx="8402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Direct</a:t>
            </a:r>
          </a:p>
          <a:p>
            <a:r>
              <a:rPr lang="en-US" sz="1400" dirty="0"/>
              <a:t>arrival</a:t>
            </a:r>
          </a:p>
          <a:p>
            <a:r>
              <a:rPr lang="en-US" sz="1400" dirty="0"/>
              <a:t>(</a:t>
            </a:r>
            <a:r>
              <a:rPr lang="en-US" sz="1400" i="1" dirty="0"/>
              <a:t>V</a:t>
            </a:r>
            <a:r>
              <a:rPr lang="en-US" sz="1400" dirty="0"/>
              <a:t> = 530)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5D9250-4972-FFB1-AA42-AFF2481BCC19}"/>
              </a:ext>
            </a:extLst>
          </p:cNvPr>
          <p:cNvSpPr txBox="1"/>
          <p:nvPr/>
        </p:nvSpPr>
        <p:spPr>
          <a:xfrm rot="19571044">
            <a:off x="2665874" y="3010771"/>
            <a:ext cx="2358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First refraction (</a:t>
            </a:r>
            <a:r>
              <a:rPr lang="en-US" sz="1400" i="1" dirty="0"/>
              <a:t>V</a:t>
            </a:r>
            <a:r>
              <a:rPr lang="en-US" sz="1400" dirty="0"/>
              <a:t> = 1250 m/s)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38910-D8B7-BF3E-4FF7-DAA6C2FC6834}"/>
              </a:ext>
            </a:extLst>
          </p:cNvPr>
          <p:cNvSpPr txBox="1"/>
          <p:nvPr/>
        </p:nvSpPr>
        <p:spPr>
          <a:xfrm rot="20824014">
            <a:off x="7637854" y="882959"/>
            <a:ext cx="2575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Second refraction (</a:t>
            </a:r>
            <a:r>
              <a:rPr lang="en-US" sz="1400" i="1" dirty="0"/>
              <a:t>V</a:t>
            </a:r>
            <a:r>
              <a:rPr lang="en-US" sz="1400" dirty="0"/>
              <a:t> = 3680 m/s)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512665-DB20-3F8A-B0A6-1178F6D295BB}"/>
              </a:ext>
            </a:extLst>
          </p:cNvPr>
          <p:cNvCxnSpPr>
            <a:cxnSpLocks/>
          </p:cNvCxnSpPr>
          <p:nvPr/>
        </p:nvCxnSpPr>
        <p:spPr>
          <a:xfrm>
            <a:off x="4768770" y="3339296"/>
            <a:ext cx="46298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EB6A3D-04CB-3F2B-F219-A01BBA961646}"/>
              </a:ext>
            </a:extLst>
          </p:cNvPr>
          <p:cNvCxnSpPr>
            <a:cxnSpLocks/>
          </p:cNvCxnSpPr>
          <p:nvPr/>
        </p:nvCxnSpPr>
        <p:spPr>
          <a:xfrm>
            <a:off x="5000263" y="3537995"/>
            <a:ext cx="167832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AEE58F-DBF7-2C6C-9139-B1491BD19989}"/>
              </a:ext>
            </a:extLst>
          </p:cNvPr>
          <p:cNvCxnSpPr>
            <a:cxnSpLocks/>
          </p:cNvCxnSpPr>
          <p:nvPr/>
        </p:nvCxnSpPr>
        <p:spPr>
          <a:xfrm>
            <a:off x="4768770" y="3352800"/>
            <a:ext cx="231493" cy="1851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4D040A-AF7E-1976-A8F0-932651DEF64C}"/>
              </a:ext>
            </a:extLst>
          </p:cNvPr>
          <p:cNvCxnSpPr>
            <a:cxnSpLocks/>
          </p:cNvCxnSpPr>
          <p:nvPr/>
        </p:nvCxnSpPr>
        <p:spPr>
          <a:xfrm flipV="1">
            <a:off x="6664366" y="3344119"/>
            <a:ext cx="231493" cy="1851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8069A2-E63A-891C-9DBA-D3822DF954E3}"/>
              </a:ext>
            </a:extLst>
          </p:cNvPr>
          <p:cNvCxnSpPr>
            <a:cxnSpLocks/>
          </p:cNvCxnSpPr>
          <p:nvPr/>
        </p:nvCxnSpPr>
        <p:spPr>
          <a:xfrm>
            <a:off x="4768769" y="3344118"/>
            <a:ext cx="75236" cy="1977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482BA0-41FD-0F61-9375-CC71A7B1C240}"/>
              </a:ext>
            </a:extLst>
          </p:cNvPr>
          <p:cNvCxnSpPr>
            <a:cxnSpLocks/>
          </p:cNvCxnSpPr>
          <p:nvPr/>
        </p:nvCxnSpPr>
        <p:spPr>
          <a:xfrm>
            <a:off x="4836520" y="3518704"/>
            <a:ext cx="1143969" cy="25290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AD83047-41B8-9079-20AB-EC368CE7E362}"/>
              </a:ext>
            </a:extLst>
          </p:cNvPr>
          <p:cNvCxnSpPr>
            <a:cxnSpLocks/>
          </p:cNvCxnSpPr>
          <p:nvPr/>
        </p:nvCxnSpPr>
        <p:spPr>
          <a:xfrm>
            <a:off x="5957744" y="6047772"/>
            <a:ext cx="43148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4E35DE-F77F-BE88-46B7-81C28DF076A9}"/>
              </a:ext>
            </a:extLst>
          </p:cNvPr>
          <p:cNvCxnSpPr>
            <a:cxnSpLocks/>
          </p:cNvCxnSpPr>
          <p:nvPr/>
        </p:nvCxnSpPr>
        <p:spPr>
          <a:xfrm flipV="1">
            <a:off x="6362926" y="3518704"/>
            <a:ext cx="1143969" cy="25290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8D2A004-D51E-707C-3207-7F9C03D73608}"/>
              </a:ext>
            </a:extLst>
          </p:cNvPr>
          <p:cNvCxnSpPr>
            <a:cxnSpLocks/>
          </p:cNvCxnSpPr>
          <p:nvPr/>
        </p:nvCxnSpPr>
        <p:spPr>
          <a:xfrm flipV="1">
            <a:off x="7501606" y="3334474"/>
            <a:ext cx="75236" cy="1977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F086926-7624-0126-3441-BD7F5462C54F}"/>
              </a:ext>
            </a:extLst>
          </p:cNvPr>
          <p:cNvSpPr txBox="1"/>
          <p:nvPr/>
        </p:nvSpPr>
        <p:spPr>
          <a:xfrm>
            <a:off x="5158941" y="3253904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Direct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61F2BD-D075-9383-3ADD-B6765EB526D4}"/>
              </a:ext>
            </a:extLst>
          </p:cNvPr>
          <p:cNvSpPr txBox="1"/>
          <p:nvPr/>
        </p:nvSpPr>
        <p:spPr>
          <a:xfrm>
            <a:off x="5340884" y="3495047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  <a:r>
              <a:rPr lang="en-US" sz="1000" baseline="30000" dirty="0"/>
              <a:t>st</a:t>
            </a:r>
            <a:r>
              <a:rPr lang="en-US" sz="1000" dirty="0"/>
              <a:t> Refraction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B7BDC8-4BDB-6A5E-6CB2-B353938FFCC1}"/>
              </a:ext>
            </a:extLst>
          </p:cNvPr>
          <p:cNvSpPr txBox="1"/>
          <p:nvPr/>
        </p:nvSpPr>
        <p:spPr>
          <a:xfrm>
            <a:off x="6303424" y="5976136"/>
            <a:ext cx="936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</a:t>
            </a:r>
            <a:r>
              <a:rPr lang="en-US" sz="1000" baseline="30000" dirty="0"/>
              <a:t>nd</a:t>
            </a:r>
            <a:r>
              <a:rPr lang="en-US" sz="1000" dirty="0"/>
              <a:t> Refraction</a:t>
            </a:r>
          </a:p>
        </p:txBody>
      </p:sp>
    </p:spTree>
    <p:extLst>
      <p:ext uri="{BB962C8B-B14F-4D97-AF65-F5344CB8AC3E}">
        <p14:creationId xmlns:p14="http://schemas.microsoft.com/office/powerpoint/2010/main" val="313109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BC569-032D-F56F-B372-5430139D6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71DF78B-F6FB-5CC2-04FC-244DEC748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27013"/>
            <a:ext cx="85347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Note that the amplitudes for these first arrivals do not follow a</a:t>
            </a:r>
          </a:p>
          <a:p>
            <a:r>
              <a:rPr lang="en-US" dirty="0">
                <a:solidFill>
                  <a:srgbClr val="001ABF"/>
                </a:solidFill>
              </a:rPr>
              <a:t>simple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or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1/√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decay… !</a:t>
            </a:r>
          </a:p>
        </p:txBody>
      </p:sp>
      <p:pic>
        <p:nvPicPr>
          <p:cNvPr id="3" name="Picture 2" descr="GospA">
            <a:extLst>
              <a:ext uri="{FF2B5EF4-FFF2-40B4-BE49-F238E27FC236}">
                <a16:creationId xmlns:a16="http://schemas.microsoft.com/office/drawing/2014/main" id="{19024E43-A5B0-3639-7F71-98B4D96B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71563"/>
            <a:ext cx="6858000" cy="555942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5">
            <a:extLst>
              <a:ext uri="{FF2B5EF4-FFF2-40B4-BE49-F238E27FC236}">
                <a16:creationId xmlns:a16="http://schemas.microsoft.com/office/drawing/2014/main" id="{0515AFD6-AD6E-1C98-4B65-B243C5A1E0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325" y="649288"/>
            <a:ext cx="292100" cy="4763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6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57105-2FDB-0374-2389-D6B4A8C46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552A72A-2F77-26DA-9915-B67B5C457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657" y="142875"/>
            <a:ext cx="85892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These amplitudes decay rapidly even after correcting for</a:t>
            </a:r>
          </a:p>
          <a:p>
            <a:r>
              <a:rPr lang="en-US" dirty="0">
                <a:solidFill>
                  <a:srgbClr val="001ABF"/>
                </a:solidFill>
              </a:rPr>
              <a:t>geometrical spreading (due to </a:t>
            </a:r>
            <a:r>
              <a:rPr lang="en-US" dirty="0" err="1">
                <a:solidFill>
                  <a:srgbClr val="001ABF"/>
                </a:solidFill>
              </a:rPr>
              <a:t>anelastic</a:t>
            </a:r>
            <a:r>
              <a:rPr lang="en-US" dirty="0">
                <a:solidFill>
                  <a:srgbClr val="001ABF"/>
                </a:solidFill>
              </a:rPr>
              <a:t> attenuation with low</a:t>
            </a:r>
          </a:p>
          <a:p>
            <a:r>
              <a:rPr lang="en-US" i="1" dirty="0">
                <a:latin typeface="Times New Roman" charset="0"/>
              </a:rPr>
              <a:t>Q</a:t>
            </a:r>
            <a:r>
              <a:rPr lang="en-US" dirty="0">
                <a:solidFill>
                  <a:srgbClr val="001ABF"/>
                </a:solidFill>
              </a:rPr>
              <a:t>: We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ll come back to that soon). But geometric plus</a:t>
            </a:r>
          </a:p>
          <a:p>
            <a:r>
              <a:rPr lang="en-US" dirty="0" err="1">
                <a:solidFill>
                  <a:srgbClr val="001ABF"/>
                </a:solidFill>
              </a:rPr>
              <a:t>anelastic</a:t>
            </a:r>
            <a:r>
              <a:rPr lang="en-US" dirty="0">
                <a:solidFill>
                  <a:srgbClr val="001ABF"/>
                </a:solidFill>
              </a:rPr>
              <a:t> decay modeling poorly fits arrivals where two waves</a:t>
            </a:r>
          </a:p>
        </p:txBody>
      </p:sp>
      <p:pic>
        <p:nvPicPr>
          <p:cNvPr id="3" name="Picture 2" descr="GospA">
            <a:extLst>
              <a:ext uri="{FF2B5EF4-FFF2-40B4-BE49-F238E27FC236}">
                <a16:creationId xmlns:a16="http://schemas.microsoft.com/office/drawing/2014/main" id="{EF333386-9233-5E4A-532F-350C31E7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32" y="1666875"/>
            <a:ext cx="6227763" cy="50482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D53C4263-17DA-2480-5AA3-56166C1AD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332" y="1590675"/>
            <a:ext cx="246734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come in at about</a:t>
            </a:r>
          </a:p>
          <a:p>
            <a:r>
              <a:rPr lang="en-US" dirty="0">
                <a:solidFill>
                  <a:srgbClr val="001ABF"/>
                </a:solidFill>
              </a:rPr>
              <a:t>the same time</a:t>
            </a:r>
            <a:r>
              <a:rPr lang="mr-IN" dirty="0">
                <a:solidFill>
                  <a:srgbClr val="001ABF"/>
                </a:solidFill>
              </a:rPr>
              <a:t>…</a:t>
            </a:r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This is also an</a:t>
            </a:r>
          </a:p>
          <a:p>
            <a:r>
              <a:rPr lang="en-US" dirty="0">
                <a:solidFill>
                  <a:srgbClr val="001ABF"/>
                </a:solidFill>
              </a:rPr>
              <a:t>example of</a:t>
            </a:r>
          </a:p>
          <a:p>
            <a:r>
              <a:rPr lang="en-US" dirty="0" err="1">
                <a:solidFill>
                  <a:srgbClr val="001ABF"/>
                </a:solidFill>
              </a:rPr>
              <a:t>multipathing</a:t>
            </a:r>
            <a:r>
              <a:rPr lang="en-US" dirty="0">
                <a:solidFill>
                  <a:srgbClr val="001ABF"/>
                </a:solidFill>
              </a:rPr>
              <a:t>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5C6FF3-0F63-15B5-FD87-6713CB454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657" y="1936750"/>
            <a:ext cx="296863" cy="4445000"/>
          </a:xfrm>
          <a:prstGeom prst="rect">
            <a:avLst/>
          </a:prstGeom>
          <a:solidFill>
            <a:srgbClr val="C8EB1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1</a:t>
            </a:r>
            <a:endParaRPr lang="en-US" baseline="-25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DD764A-37AB-0DE3-B1C3-E106E8511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520" y="1936750"/>
            <a:ext cx="2741612" cy="4454525"/>
          </a:xfrm>
          <a:prstGeom prst="rect">
            <a:avLst/>
          </a:prstGeom>
          <a:solidFill>
            <a:srgbClr val="1BEB7C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2</a:t>
            </a:r>
            <a:endParaRPr lang="en-US" baseline="-25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44CE4C-97C5-481A-60F0-0575D1C8F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782" y="1936750"/>
            <a:ext cx="2627313" cy="4454525"/>
          </a:xfrm>
          <a:prstGeom prst="rect">
            <a:avLst/>
          </a:prstGeom>
          <a:solidFill>
            <a:srgbClr val="1C7CEA">
              <a:alpha val="50196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3</a:t>
            </a:r>
            <a:endParaRPr lang="en-US" baseline="-2500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9EA9BF1-42F3-EA3C-E361-C25CC33C7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617" y="2428875"/>
            <a:ext cx="22710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charset="0"/>
              </a:rPr>
              <a:t>V </a:t>
            </a:r>
            <a:r>
              <a:rPr lang="en-US" dirty="0">
                <a:latin typeface="Arial Black" charset="0"/>
              </a:rPr>
              <a:t>= 1250 m/s</a:t>
            </a:r>
            <a:endParaRPr lang="en-US" b="1" i="1" dirty="0"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f </a:t>
            </a:r>
            <a:r>
              <a:rPr lang="en-US" b="1" dirty="0">
                <a:latin typeface="Arial Black" charset="0"/>
              </a:rPr>
              <a:t>= 250 Hz</a:t>
            </a:r>
            <a:endParaRPr lang="en-US" b="1" i="1" dirty="0"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Q</a:t>
            </a:r>
            <a:r>
              <a:rPr lang="en-US" dirty="0"/>
              <a:t> </a:t>
            </a:r>
            <a:r>
              <a:rPr lang="en-US" dirty="0">
                <a:latin typeface="Arial Black" charset="0"/>
              </a:rPr>
              <a:t>= 5.1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B9299E09-31BD-2936-BC30-C3975A19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967" y="2428875"/>
            <a:ext cx="22710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charset="0"/>
              </a:rPr>
              <a:t>V </a:t>
            </a:r>
            <a:r>
              <a:rPr lang="en-US" dirty="0">
                <a:latin typeface="Arial Black" charset="0"/>
              </a:rPr>
              <a:t>= 3680 m/s</a:t>
            </a:r>
            <a:endParaRPr lang="en-US" b="1" i="1" dirty="0"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f </a:t>
            </a:r>
            <a:r>
              <a:rPr lang="en-US" dirty="0">
                <a:latin typeface="Arial Black" charset="0"/>
              </a:rPr>
              <a:t>= 125 Hz</a:t>
            </a:r>
            <a:endParaRPr lang="en-US" b="1" i="1" dirty="0"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Q</a:t>
            </a:r>
            <a:r>
              <a:rPr lang="en-US" dirty="0"/>
              <a:t> </a:t>
            </a:r>
            <a:r>
              <a:rPr lang="en-US" dirty="0">
                <a:latin typeface="Arial Black" charset="0"/>
              </a:rPr>
              <a:t>= 3.2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5E7E43EC-E15A-F685-3503-CB1481B4E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107" y="36290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FF0300"/>
                </a:solidFill>
                <a:latin typeface="Arial Black" charset="0"/>
              </a:rPr>
              <a:t>X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2E255E00-23DD-9884-6B47-8052C466B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220" y="47244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FF0300"/>
                </a:solidFill>
                <a:latin typeface="Arial Black" charset="0"/>
              </a:rPr>
              <a:t>X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76AD16F8-9325-F3E4-770D-691A9EE32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835" y="2428875"/>
            <a:ext cx="8002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charset="0"/>
              </a:rPr>
              <a:t>530</a:t>
            </a:r>
          </a:p>
          <a:p>
            <a:pPr algn="ctr"/>
            <a:r>
              <a:rPr lang="en-US" dirty="0">
                <a:latin typeface="Arial Black" charset="0"/>
              </a:rPr>
              <a:t>100</a:t>
            </a:r>
          </a:p>
          <a:p>
            <a:pPr algn="ctr"/>
            <a:r>
              <a:rPr lang="en-US" dirty="0">
                <a:latin typeface="Arial Black" charset="0"/>
              </a:rPr>
              <a:t>6.6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5D6633-2EEC-FEEB-75A1-00FE39410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732" y="2809875"/>
            <a:ext cx="2362200" cy="914400"/>
          </a:xfrm>
          <a:prstGeom prst="rect">
            <a:avLst/>
          </a:prstGeom>
          <a:solidFill>
            <a:srgbClr val="C8EB1C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032B8-F8ED-E1C9-F2DC-D9E71771E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732" y="3724275"/>
            <a:ext cx="2362200" cy="1219200"/>
          </a:xfrm>
          <a:prstGeom prst="rect">
            <a:avLst/>
          </a:prstGeom>
          <a:solidFill>
            <a:srgbClr val="1BEB7C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88D2E347-802F-E018-AFF1-C3D001F44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3932" y="2352675"/>
            <a:ext cx="228600" cy="381000"/>
          </a:xfrm>
          <a:prstGeom prst="cloudCallout">
            <a:avLst>
              <a:gd name="adj1" fmla="val -47917"/>
              <a:gd name="adj2" fmla="val 6583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DC82C554-9A24-58D9-3260-441C4794D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2182" y="2822575"/>
            <a:ext cx="1844675" cy="0"/>
          </a:xfrm>
          <a:prstGeom prst="line">
            <a:avLst/>
          </a:prstGeom>
          <a:noFill/>
          <a:ln w="38100">
            <a:solidFill>
              <a:srgbClr val="001A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E46F8EF4-B43E-520C-5A94-F1FACD33D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2182" y="2843213"/>
            <a:ext cx="431800" cy="906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7B45DEED-483B-CD54-38C5-DE55144A02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75370" y="2809875"/>
            <a:ext cx="452437" cy="915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988FD7BA-FB0E-C3B1-76AE-EE6AFEDB5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4932" y="3730625"/>
            <a:ext cx="987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AutoShape 21">
            <a:extLst>
              <a:ext uri="{FF2B5EF4-FFF2-40B4-BE49-F238E27FC236}">
                <a16:creationId xmlns:a16="http://schemas.microsoft.com/office/drawing/2014/main" id="{E8A9825F-D664-663F-80A2-15C899D17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332" y="2581275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1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30669</TotalTime>
  <Words>1860</Words>
  <Application>Microsoft Macintosh PowerPoint</Application>
  <PresentationFormat>Widescreen</PresentationFormat>
  <Paragraphs>412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Aptos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77</cp:revision>
  <dcterms:created xsi:type="dcterms:W3CDTF">2022-08-29T13:41:31Z</dcterms:created>
  <dcterms:modified xsi:type="dcterms:W3CDTF">2024-12-05T18:26:49Z</dcterms:modified>
</cp:coreProperties>
</file>