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97" r:id="rId3"/>
    <p:sldId id="301" r:id="rId4"/>
    <p:sldId id="289" r:id="rId5"/>
    <p:sldId id="303" r:id="rId6"/>
    <p:sldId id="282" r:id="rId7"/>
    <p:sldId id="293" r:id="rId8"/>
    <p:sldId id="291" r:id="rId9"/>
    <p:sldId id="285" r:id="rId10"/>
    <p:sldId id="281" r:id="rId11"/>
    <p:sldId id="284" r:id="rId12"/>
    <p:sldId id="295" r:id="rId13"/>
    <p:sldId id="294" r:id="rId14"/>
    <p:sldId id="288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F7179"/>
    <a:srgbClr val="B4C7E7"/>
    <a:srgbClr val="F43309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5 Nov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102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7 November: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86–100 (§2.7–2.8)</a:t>
            </a:r>
          </a:p>
        </p:txBody>
      </p:sp>
      <p:sp>
        <p:nvSpPr>
          <p:cNvPr id="3" name="Text Box 68">
            <a:extLst>
              <a:ext uri="{FF2B5EF4-FFF2-40B4-BE49-F238E27FC236}">
                <a16:creationId xmlns:a16="http://schemas.microsoft.com/office/drawing/2014/main" id="{4026EE31-3D88-93C5-20BC-7C5CE514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406" y="2025811"/>
            <a:ext cx="836318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Amplitudes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Amplitudes of reflected, refracted and converted waves</a:t>
            </a:r>
          </a:p>
          <a:p>
            <a:r>
              <a:rPr lang="en-US" dirty="0">
                <a:solidFill>
                  <a:srgbClr val="001ABF"/>
                </a:solidFill>
              </a:rPr>
              <a:t>   are described by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’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equations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(four equations</a:t>
            </a:r>
          </a:p>
          <a:p>
            <a:r>
              <a:rPr lang="en-US" dirty="0">
                <a:solidFill>
                  <a:srgbClr val="001ABF"/>
                </a:solidFill>
              </a:rPr>
              <a:t>   in four unknown amplitudes).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Examples of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practical applications (i.e., industry) include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amplitude versus offset (AVO)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methods: Changes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with angle of incidence inform porosity, pore fluid type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(including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bright spots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, high amplitudes over gas plays)</a:t>
            </a: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BC76BE-3A49-D218-B3C2-20F0F081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273" y="1239837"/>
            <a:ext cx="810545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Let’s consider Rayleigh waves first: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Rayleigh waves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are a combination of </a:t>
            </a:r>
            <a:r>
              <a:rPr lang="ja-JP" altLang="en-US" dirty="0">
                <a:solidFill>
                  <a:srgbClr val="001ABF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trapped</a:t>
            </a:r>
            <a:r>
              <a:rPr lang="ja-JP" altLang="en-US" dirty="0">
                <a:solidFill>
                  <a:srgbClr val="001ABF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(i.e.,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evanescent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cs typeface="ＭＳ Ｐゴシック" charset="0"/>
              </a:rPr>
              <a:t>P-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SV-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waves at a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free-surface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interface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That is, shear and normal stress at the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interface must equal zero. To get a feeling for these, let’s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recall the </a:t>
            </a:r>
            <a:r>
              <a:rPr lang="en-US" i="1" dirty="0">
                <a:cs typeface="ＭＳ Ｐゴシック" charset="0"/>
              </a:rPr>
              <a:t>P</a:t>
            </a:r>
            <a:r>
              <a:rPr lang="en-US" i="1" dirty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cs typeface="ＭＳ Ｐゴシック" charset="0"/>
              </a:rPr>
              <a:t>SV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solutions to the wave equation.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F5F2055E-3FF1-7EF6-C684-B21ADC46B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123" y="4413250"/>
            <a:ext cx="16920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Arial Black" charset="0"/>
              </a:rPr>
              <a:t>P</a:t>
            </a:r>
            <a:r>
              <a:rPr lang="en-US" dirty="0">
                <a:latin typeface="Arial Black" charset="0"/>
              </a:rPr>
              <a:t>-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wave</a:t>
            </a:r>
            <a:r>
              <a:rPr lang="en-US" dirty="0">
                <a:solidFill>
                  <a:srgbClr val="001ABF"/>
                </a:solidFill>
              </a:rPr>
              <a:t>:</a:t>
            </a:r>
            <a:endParaRPr lang="en-US" dirty="0">
              <a:solidFill>
                <a:srgbClr val="001ABF"/>
              </a:solidFill>
              <a:latin typeface="Arial Black" charset="0"/>
            </a:endParaRPr>
          </a:p>
          <a:p>
            <a:endParaRPr lang="en-US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i="1" dirty="0">
                <a:latin typeface="Arial Black" charset="0"/>
              </a:rPr>
              <a:t>SV-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wave</a:t>
            </a:r>
            <a:r>
              <a:rPr lang="en-US" dirty="0">
                <a:solidFill>
                  <a:srgbClr val="001ABF"/>
                </a:solidFill>
              </a:rPr>
              <a:t>:</a:t>
            </a:r>
            <a:endParaRPr lang="en-US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FC7302-54B5-98C0-D078-DE605EF1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48" y="4211637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586C38-4828-B6E8-F207-5F9AB933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11" y="4916487"/>
            <a:ext cx="3316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94B72-F426-DA64-9F08-1653BCCB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2405"/>
            <a:ext cx="4953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123F5E-2BE4-2133-D431-BC73D2D8D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1180"/>
            <a:ext cx="8179342" cy="65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Recall that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the ratio of the vertical to horizontal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wavenumbers, and </a:t>
            </a:r>
            <a:r>
              <a:rPr lang="en-US" i="1" dirty="0">
                <a:latin typeface="Times New Roman" charset="0"/>
                <a:cs typeface="ＭＳ Ｐゴシック" charset="0"/>
              </a:rPr>
              <a:t>c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the apparent horizontal velocity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of a wave.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Recall also that            , and so: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(And note that for these to propagate in combination in a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surface wave, </a:t>
            </a:r>
            <a:r>
              <a:rPr lang="en-US" i="1" dirty="0">
                <a:latin typeface="Times New Roman" charset="0"/>
                <a:cs typeface="ＭＳ Ｐゴシック" charset="0"/>
              </a:rPr>
              <a:t>c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must be the same for both!)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17A0D-3FBF-AD5B-3604-237B1E01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67205"/>
            <a:ext cx="19161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2309230-3F1A-A17E-3FCF-A5ACF748C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598980"/>
            <a:ext cx="457200" cy="454025"/>
          </a:xfrm>
          <a:prstGeom prst="ellipse">
            <a:avLst/>
          </a:prstGeom>
          <a:noFill/>
          <a:ln w="50800">
            <a:solidFill>
              <a:srgbClr val="FF6461">
                <a:alpha val="47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9D2298-B80E-30BA-EE51-7ED94D479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967405"/>
            <a:ext cx="1066800" cy="533400"/>
          </a:xfrm>
          <a:prstGeom prst="ellipse">
            <a:avLst/>
          </a:prstGeom>
          <a:noFill/>
          <a:ln w="50800">
            <a:solidFill>
              <a:srgbClr val="FF6461">
                <a:alpha val="47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E78BD57-13A3-049A-F7D9-A9EB8438E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8180"/>
            <a:ext cx="730250" cy="501650"/>
          </a:xfrm>
          <a:prstGeom prst="line">
            <a:avLst/>
          </a:prstGeom>
          <a:noFill/>
          <a:ln w="50800">
            <a:solidFill>
              <a:schemeClr val="bg1">
                <a:lumMod val="6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C3BF78-6780-5B3E-CC57-771D3F09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070" y="3961180"/>
            <a:ext cx="990600" cy="99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97B2DB-DD09-9B3B-668A-D2BCA464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97805"/>
            <a:ext cx="15113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86362EBD-F9E4-EB12-67F6-0E75ACA1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5145455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. Similarly,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4A5BF5-1C32-69F6-6C36-646E8160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872405"/>
            <a:ext cx="15113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7A459E-7136-E582-6269-D3B4DFC3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360980"/>
            <a:ext cx="4111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3A40A8B-3A1B-1CC3-F0D2-F275046F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84780"/>
            <a:ext cx="533400" cy="533400"/>
          </a:xfrm>
          <a:prstGeom prst="ellipse">
            <a:avLst/>
          </a:prstGeom>
          <a:noFill/>
          <a:ln w="50800">
            <a:solidFill>
              <a:srgbClr val="FF6461">
                <a:alpha val="47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3BED82-46C8-E065-60E6-5EB2F347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75180"/>
            <a:ext cx="457200" cy="457200"/>
          </a:xfrm>
          <a:prstGeom prst="ellipse">
            <a:avLst/>
          </a:prstGeom>
          <a:noFill/>
          <a:ln w="50800">
            <a:solidFill>
              <a:srgbClr val="002EE7">
                <a:alpha val="47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E093F0-FDF9-E411-2A0D-3E2682026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2360980"/>
            <a:ext cx="457200" cy="609600"/>
          </a:xfrm>
          <a:prstGeom prst="ellipse">
            <a:avLst/>
          </a:prstGeom>
          <a:noFill/>
          <a:ln w="50800">
            <a:solidFill>
              <a:srgbClr val="002EE7">
                <a:alpha val="47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67B60E64-9995-D9BA-36BB-F29D85E3C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8625" y="1819643"/>
            <a:ext cx="1579563" cy="582612"/>
          </a:xfrm>
          <a:prstGeom prst="line">
            <a:avLst/>
          </a:prstGeom>
          <a:noFill/>
          <a:ln w="50800">
            <a:solidFill>
              <a:schemeClr val="bg1">
                <a:lumMod val="6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4922CA-113D-CCEC-8B53-F8EDE2C8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675180"/>
            <a:ext cx="292100" cy="457200"/>
          </a:xfrm>
          <a:prstGeom prst="ellipse">
            <a:avLst/>
          </a:prstGeom>
          <a:noFill/>
          <a:ln w="50800">
            <a:solidFill>
              <a:srgbClr val="002EE7">
                <a:alpha val="47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4124CA0-8E7D-0538-BE04-E14DEECB2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923" y="228124"/>
            <a:ext cx="8421729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anticipate the Rayleigh waves are “trapped” waves that</a:t>
            </a:r>
          </a:p>
          <a:p>
            <a:r>
              <a:rPr lang="en-US" dirty="0">
                <a:solidFill>
                  <a:srgbClr val="001ABF"/>
                </a:solidFill>
              </a:rPr>
              <a:t>   decay away from the free surface, so 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assume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i="1" baseline="-25000" dirty="0">
                <a:latin typeface="Symbol" charset="0"/>
                <a:sym typeface="Symbol" charset="0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i="1" baseline="-25000" dirty="0">
                <a:latin typeface="Symbol" charset="0"/>
                <a:sym typeface="Symbol" charset="0"/>
              </a:rPr>
              <a:t>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are purely imaginary (similar to what happened for the</a:t>
            </a:r>
          </a:p>
          <a:p>
            <a:r>
              <a:rPr lang="en-US" dirty="0">
                <a:solidFill>
                  <a:srgbClr val="001ABF"/>
                </a:solidFill>
              </a:rPr>
              <a:t>   evanescent wave earlier). For this condition to hold we</a:t>
            </a:r>
          </a:p>
          <a:p>
            <a:r>
              <a:rPr lang="en-US" dirty="0">
                <a:solidFill>
                  <a:srgbClr val="001ABF"/>
                </a:solidFill>
              </a:rPr>
              <a:t>   require (because                  ) that:</a:t>
            </a:r>
            <a:r>
              <a:rPr lang="en-US" sz="3800" dirty="0">
                <a:solidFill>
                  <a:srgbClr val="001ABF"/>
                </a:solidFill>
              </a:rPr>
              <a:t> </a:t>
            </a:r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endParaRPr lang="en-US" dirty="0"/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Thus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Another condition we require at a free surface (e.g., the</a:t>
            </a:r>
          </a:p>
          <a:p>
            <a:r>
              <a:rPr lang="en-US" dirty="0">
                <a:solidFill>
                  <a:srgbClr val="001ABF"/>
                </a:solidFill>
              </a:rPr>
              <a:t>   Earth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surface) is that shear &amp; normal tractions must be </a:t>
            </a:r>
            <a:r>
              <a:rPr lang="en-US" dirty="0">
                <a:latin typeface="Times New Roman" charset="0"/>
              </a:rPr>
              <a:t>0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</a:t>
            </a:r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xz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yz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zz</a:t>
            </a:r>
            <a:r>
              <a:rPr lang="en-US" dirty="0">
                <a:latin typeface="Times New Roman" charset="0"/>
              </a:rPr>
              <a:t> = 0</a:t>
            </a:r>
            <a:endParaRPr lang="en-US" dirty="0"/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can calculate how stress relates to displacement from: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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latin typeface="Times New Roman" charset="0"/>
              </a:rPr>
              <a:t> + 2</a:t>
            </a:r>
            <a:r>
              <a:rPr lang="en-US" i="1" dirty="0">
                <a:latin typeface="Symbol" charset="0"/>
                <a:sym typeface="Symbol" charset="0"/>
              </a:rPr>
              <a:t></a:t>
            </a:r>
            <a:r>
              <a:rPr lang="en-US" i="1" baseline="-25000" dirty="0" err="1">
                <a:latin typeface="Times New Roman" charset="0"/>
              </a:rPr>
              <a:t>ij</a:t>
            </a:r>
            <a:endParaRPr lang="en-US" dirty="0">
              <a:latin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3CD30-B1E3-0579-33ED-F29ACF8A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498" y="2962750"/>
            <a:ext cx="187483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F9446-D702-EFB9-52F4-0C6769A7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411" y="2991325"/>
            <a:ext cx="187642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9F127987-C755-A32E-F200-C09817541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248" y="3246987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684C3-B495-8CE5-DFAA-EFD312189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16" y="1654211"/>
            <a:ext cx="15113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429F37B-37B9-0F82-1121-0BC453F47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090" y="404813"/>
            <a:ext cx="813981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ve already done this a few times so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skip ahead</a:t>
            </a:r>
          </a:p>
          <a:p>
            <a:r>
              <a:rPr lang="en-US" dirty="0">
                <a:solidFill>
                  <a:srgbClr val="001ABF"/>
                </a:solidFill>
              </a:rPr>
              <a:t>   to the answers: Given displacement potential amplitudes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the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 and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the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 (both unknown), </a:t>
            </a:r>
          </a:p>
          <a:p>
            <a:endParaRPr lang="en-US" sz="1200" dirty="0">
              <a:solidFill>
                <a:srgbClr val="333399"/>
              </a:solidFill>
            </a:endParaRPr>
          </a:p>
          <a:p>
            <a:endParaRPr lang="en-US" dirty="0">
              <a:solidFill>
                <a:srgbClr val="333399"/>
              </a:solidFill>
            </a:endParaRPr>
          </a:p>
          <a:p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Since</a:t>
            </a:r>
            <a:r>
              <a:rPr lang="en-US" dirty="0"/>
              <a:t> </a:t>
            </a:r>
            <a:r>
              <a:rPr lang="en-US" i="1" dirty="0">
                <a:latin typeface="Symbol" charset="0"/>
                <a:sym typeface="Symbol" charset="0"/>
              </a:rPr>
              <a:t></a:t>
            </a:r>
            <a:r>
              <a:rPr lang="en-US" baseline="30000" dirty="0">
                <a:latin typeface="Symbol" charset="0"/>
                <a:sym typeface="Symbol" charset="0"/>
              </a:rPr>
              <a:t></a:t>
            </a:r>
            <a:r>
              <a:rPr lang="en-US" dirty="0">
                <a:latin typeface="Times New Roman" charset="0"/>
              </a:rPr>
              <a:t> =</a:t>
            </a:r>
            <a:r>
              <a:rPr lang="en-US" dirty="0">
                <a:latin typeface="Symbol" charset="0"/>
                <a:sym typeface="Symbol" charset="0"/>
              </a:rPr>
              <a:t>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latin typeface="Symbol" charset="0"/>
                <a:sym typeface="Symbol" charset="0"/>
              </a:rPr>
              <a:t></a:t>
            </a:r>
            <a:r>
              <a:rPr lang="en-US" dirty="0">
                <a:latin typeface="Times New Roman" charset="0"/>
              </a:rPr>
              <a:t>+</a:t>
            </a:r>
            <a:r>
              <a:rPr lang="en-US" dirty="0">
                <a:latin typeface="Symbol" charset="0"/>
                <a:sym typeface="Symbol" charset="0"/>
              </a:rPr>
              <a:t></a:t>
            </a:r>
            <a:r>
              <a:rPr lang="en-US" i="1" dirty="0">
                <a:latin typeface="Symbol" charset="0"/>
                <a:sym typeface="Symbol" charset="0"/>
              </a:rPr>
              <a:t>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/>
              <a:t>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</a:t>
            </a:r>
            <a:r>
              <a:rPr lang="en-US" sz="1200" i="1" baseline="30000" dirty="0">
                <a:latin typeface="Symbol" charset="0"/>
                <a:sym typeface="Symbol" charset="0"/>
              </a:rPr>
              <a:t>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, we can substitute these</a:t>
            </a:r>
          </a:p>
          <a:p>
            <a:r>
              <a:rPr lang="en-US" dirty="0">
                <a:solidFill>
                  <a:srgbClr val="001ABF"/>
                </a:solidFill>
              </a:rPr>
              <a:t>   into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zz</a:t>
            </a:r>
            <a:r>
              <a:rPr lang="en-US" dirty="0">
                <a:solidFill>
                  <a:srgbClr val="001ABF"/>
                </a:solidFill>
              </a:rPr>
              <a:t>. Then these equations can be written: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5AC58-63F9-38A2-908A-2517DB9B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2" y="1652588"/>
            <a:ext cx="4084637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E06A9-1F7C-B3AF-4F26-93171BC7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46" y="2347913"/>
            <a:ext cx="56149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F9590-CCF7-806C-44D9-0904167B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40" y="4038600"/>
            <a:ext cx="37338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433AD-ADCC-9AF2-6BF1-7D9EF5FC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40" y="5334000"/>
            <a:ext cx="37338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4688EF6-12AC-9F6F-91E5-3E40F02C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146" y="118681"/>
            <a:ext cx="8053707" cy="59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Recall from our tensor review that these have a non-trivial</a:t>
            </a:r>
          </a:p>
          <a:p>
            <a:r>
              <a:rPr lang="en-US" dirty="0">
                <a:solidFill>
                  <a:srgbClr val="001ABF"/>
                </a:solidFill>
              </a:rPr>
              <a:t>   (non-zero) solution only if the determinant is </a:t>
            </a:r>
            <a:r>
              <a:rPr lang="en-US" dirty="0">
                <a:latin typeface="Times New Roman" charset="0"/>
              </a:rPr>
              <a:t>0</a:t>
            </a:r>
            <a:r>
              <a:rPr lang="en-US" dirty="0">
                <a:solidFill>
                  <a:srgbClr val="001ABF"/>
                </a:solidFill>
              </a:rPr>
              <a:t>. That </a:t>
            </a:r>
          </a:p>
          <a:p>
            <a:r>
              <a:rPr lang="en-US" dirty="0">
                <a:solidFill>
                  <a:srgbClr val="001ABF"/>
                </a:solidFill>
              </a:rPr>
              <a:t>   means we have to solve the roots of a polynomial </a:t>
            </a:r>
          </a:p>
          <a:p>
            <a:r>
              <a:rPr lang="en-US" dirty="0">
                <a:solidFill>
                  <a:srgbClr val="001ABF"/>
                </a:solidFill>
              </a:rPr>
              <a:t>   equation, which we call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Rayleigh function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30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can also be written (e.g., p150 in Shearer):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To simplify this equation we can assume a Poisson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</a:t>
            </a:r>
          </a:p>
          <a:p>
            <a:r>
              <a:rPr lang="en-US" dirty="0">
                <a:solidFill>
                  <a:srgbClr val="001ABF"/>
                </a:solidFill>
              </a:rPr>
              <a:t>     solid (</a:t>
            </a:r>
            <a:r>
              <a:rPr lang="en-US" i="1" dirty="0">
                <a:latin typeface="Symbol" charset="0"/>
                <a:sym typeface="Symbol" charset="0"/>
              </a:rPr>
              <a:t>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0.25 =&gt;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rgbClr val="001ABF"/>
                </a:solidFill>
              </a:rPr>
              <a:t>), in which case: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30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has three roots but only one satisfies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</a:t>
            </a:r>
            <a:r>
              <a:rPr lang="en-US" i="1" dirty="0">
                <a:latin typeface="Symbol" charset="0"/>
                <a:sym typeface="Symbol" charset="0"/>
              </a:rPr>
              <a:t>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rgbClr val="001ABF"/>
                </a:solidFill>
              </a:rPr>
              <a:t>, so: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C07AB-6BDB-9110-28E7-19E93FC7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1" y="1718881"/>
            <a:ext cx="40449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1C143-7085-BF9F-8BB3-8588BDEC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46" y="3195416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66A16-6D02-D73F-A668-8815C2C0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46" y="4742404"/>
            <a:ext cx="365760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5AE77-B81F-E1F3-40A0-E049EECB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21" y="5883656"/>
            <a:ext cx="27622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108A3EC-CD12-97DF-B671-AE4E8613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67" y="3693467"/>
            <a:ext cx="5469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Question: Is this relation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dispersive</a:t>
            </a:r>
            <a:r>
              <a:rPr lang="en-US" dirty="0">
                <a:solidFill>
                  <a:srgbClr val="001ABF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58A09-1518-EE30-EF1B-A0B10271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702867"/>
            <a:ext cx="27622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8">
            <a:extLst>
              <a:ext uri="{FF2B5EF4-FFF2-40B4-BE49-F238E27FC236}">
                <a16:creationId xmlns:a16="http://schemas.microsoft.com/office/drawing/2014/main" id="{60ACFC65-DB1B-854B-BC6D-ED632D36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848" y="905232"/>
            <a:ext cx="8318303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Evanescent waves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A wave arriving with incident angle ≥ the critical angle (i.e.,</a:t>
            </a:r>
          </a:p>
          <a:p>
            <a:r>
              <a:rPr lang="en-US" dirty="0"/>
              <a:t>   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≥ sin</a:t>
            </a:r>
            <a:r>
              <a:rPr lang="en-US" baseline="30000" dirty="0">
                <a:latin typeface="Times New Roman" charset="0"/>
              </a:rPr>
              <a:t>–1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)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still</a:t>
            </a:r>
            <a:r>
              <a:rPr lang="en-US" dirty="0">
                <a:solidFill>
                  <a:srgbClr val="001ABF"/>
                </a:solidFill>
              </a:rPr>
              <a:t> requires continuity of stress and</a:t>
            </a:r>
          </a:p>
          <a:p>
            <a:r>
              <a:rPr lang="en-US" dirty="0">
                <a:solidFill>
                  <a:srgbClr val="001ABF"/>
                </a:solidFill>
              </a:rPr>
              <a:t>   displacement. Transmission is “imaginary”, &amp; solution is</a:t>
            </a:r>
          </a:p>
          <a:p>
            <a:r>
              <a:rPr lang="en-US" dirty="0">
                <a:solidFill>
                  <a:srgbClr val="001ABF"/>
                </a:solidFill>
              </a:rPr>
              <a:t>   e.g.:</a:t>
            </a:r>
          </a:p>
          <a:p>
            <a:endParaRPr lang="en-US" sz="1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These exponentially decaying </a:t>
            </a:r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trapped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displacements</a:t>
            </a:r>
          </a:p>
          <a:p>
            <a:r>
              <a:rPr lang="en-US" dirty="0">
                <a:solidFill>
                  <a:srgbClr val="001ABF"/>
                </a:solidFill>
              </a:rPr>
              <a:t>   are 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evanescent waves</a:t>
            </a:r>
            <a:endParaRPr lang="en-US" i="1" dirty="0">
              <a:solidFill>
                <a:srgbClr val="001ABF"/>
              </a:solidFill>
              <a:latin typeface="Arial Black" charset="0"/>
            </a:endParaRPr>
          </a:p>
          <a:p>
            <a:endParaRPr lang="en-US" sz="600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• When an evanescent wave occurs, balancing the stress</a:t>
            </a:r>
          </a:p>
          <a:p>
            <a:r>
              <a:rPr lang="en-US" dirty="0">
                <a:solidFill>
                  <a:srgbClr val="001ABF"/>
                </a:solidFill>
              </a:rPr>
              <a:t>   and displacements at the boundary yields reflection and</a:t>
            </a:r>
          </a:p>
          <a:p>
            <a:r>
              <a:rPr lang="en-US" dirty="0">
                <a:solidFill>
                  <a:srgbClr val="001ABF"/>
                </a:solidFill>
              </a:rPr>
              <a:t>   transmission coefficients that are complex numbers; the</a:t>
            </a:r>
          </a:p>
          <a:p>
            <a:r>
              <a:rPr lang="en-US" dirty="0">
                <a:solidFill>
                  <a:srgbClr val="001ABF"/>
                </a:solidFill>
              </a:rPr>
              <a:t>   imaginary part of these results in a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phase delay </a:t>
            </a:r>
            <a:r>
              <a:rPr lang="en-US" dirty="0">
                <a:solidFill>
                  <a:srgbClr val="001ABF"/>
                </a:solidFill>
              </a:rPr>
              <a:t>of the</a:t>
            </a:r>
          </a:p>
          <a:p>
            <a:r>
              <a:rPr lang="en-US" dirty="0">
                <a:solidFill>
                  <a:srgbClr val="001ABF"/>
                </a:solidFill>
              </a:rPr>
              <a:t>   reflected and converted waves!</a:t>
            </a: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8D27F-928D-15E7-8CF4-F336319C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33" y="2486985"/>
            <a:ext cx="23637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72F2815-5421-EC41-A787-D67B30B55E10}"/>
              </a:ext>
            </a:extLst>
          </p:cNvPr>
          <p:cNvSpPr txBox="1"/>
          <p:nvPr/>
        </p:nvSpPr>
        <p:spPr>
          <a:xfrm>
            <a:off x="1896196" y="2090172"/>
            <a:ext cx="83996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Surface waves</a:t>
            </a: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(Love, Rayleigh) are important because: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 Cylindrical spreading (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ym typeface="Symbol" charset="0"/>
              </a:rPr>
              <a:t>  </a:t>
            </a:r>
            <a:r>
              <a:rPr lang="en-US" dirty="0">
                <a:latin typeface="Times New Roman" charset="0"/>
              </a:rPr>
              <a:t>1</a:t>
            </a:r>
            <a:r>
              <a:rPr lang="en-US" dirty="0">
                <a:sym typeface="Symbol" charset="0"/>
              </a:rPr>
              <a:t>/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r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)  these are the largest</a:t>
            </a: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        arrivals outside the near-field</a:t>
            </a: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    They are responsible for most of the damage in</a:t>
            </a: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        earthquakes!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5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sitivity_kernels_20_133s">
            <a:extLst>
              <a:ext uri="{FF2B5EF4-FFF2-40B4-BE49-F238E27FC236}">
                <a16:creationId xmlns:a16="http://schemas.microsoft.com/office/drawing/2014/main" id="{33D17D24-96EE-7B44-1FD4-55DCB42B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84" y="1343501"/>
            <a:ext cx="701992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C99982-B47D-3933-A9C3-7CB28509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834" y="139224"/>
            <a:ext cx="7812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Surface waves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dispersive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different wavelengths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travel at different velocities and sample different depth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ranges of Earth structure!</a:t>
            </a:r>
          </a:p>
        </p:txBody>
      </p: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C7B5-6435-FBF2-C7D2-89E17B32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DB4F97-1DFF-293C-44A3-C0B2D40D8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53" y="641261"/>
            <a:ext cx="7015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000" i="1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Types of Surface Waves: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44C34C-6F15-3945-A294-3EB8AF1F0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578" y="2158911"/>
            <a:ext cx="429476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342900" indent="-342900">
              <a:buFontTx/>
              <a:buAutoNum type="arabicParenR"/>
            </a:pPr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 Rayleigh waves</a:t>
            </a:r>
          </a:p>
          <a:p>
            <a:pPr marL="342900" indent="-342900">
              <a:buFontTx/>
              <a:buAutoNum type="arabicParenR"/>
            </a:pPr>
            <a:r>
              <a:rPr lang="en-US" sz="3200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Lamb waves</a:t>
            </a:r>
          </a:p>
          <a:p>
            <a:pPr marL="342900" indent="-342900">
              <a:buFontTx/>
              <a:buAutoNum type="arabicParenR"/>
            </a:pPr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 Love waves</a:t>
            </a:r>
          </a:p>
          <a:p>
            <a:pPr marL="342900" indent="-342900">
              <a:buFontTx/>
              <a:buAutoNum type="arabicParenR"/>
            </a:pPr>
            <a:r>
              <a:rPr lang="en-US" sz="3200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Stoneley</a:t>
            </a:r>
            <a:r>
              <a:rPr lang="en-US" sz="3200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waves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E817F86-425B-1500-A889-397CA9FE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340" y="5016411"/>
            <a:ext cx="723332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Basically, a surface wave describes any wave that</a:t>
            </a:r>
          </a:p>
          <a:p>
            <a:r>
              <a:rPr lang="en-US" dirty="0">
                <a:solidFill>
                  <a:srgbClr val="001ABF"/>
                </a:solidFill>
              </a:rPr>
              <a:t>   can only propagate along a free surface (i.e.,</a:t>
            </a:r>
          </a:p>
          <a:p>
            <a:r>
              <a:rPr lang="en-US" dirty="0">
                <a:solidFill>
                  <a:srgbClr val="001ABF"/>
                </a:solidFill>
              </a:rPr>
              <a:t>   when one of the media has zero shear strength).</a:t>
            </a:r>
          </a:p>
        </p:txBody>
      </p:sp>
    </p:spTree>
    <p:extLst>
      <p:ext uri="{BB962C8B-B14F-4D97-AF65-F5344CB8AC3E}">
        <p14:creationId xmlns:p14="http://schemas.microsoft.com/office/powerpoint/2010/main" val="327668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446C69-5612-D51D-F7AC-BC6BB605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70" y="1752600"/>
            <a:ext cx="38290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D356E1-2CCC-DF78-6ABC-E57465FB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95" y="6210300"/>
            <a:ext cx="76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latin typeface="Calibri" charset="0"/>
                <a:cs typeface="ＭＳ Ｐゴシック" charset="0"/>
              </a:rPr>
              <a:t>TAMU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8EF60-1A77-2BAF-7B2E-B8B0B3E6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45" y="190500"/>
            <a:ext cx="85883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Stoneley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(</a:t>
            </a:r>
            <a:r>
              <a:rPr lang="ja-JP" alt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tube</a:t>
            </a:r>
            <a:r>
              <a:rPr lang="ja-JP" alt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”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) waves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Occur under certain conditions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along elastic-fluid or elastic-elastic interfaces. These are a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source of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noise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in borehole active source seismology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(e.g.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wireline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logging, or vertical seismic profiling (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VSP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E20CD26-E79D-5700-563D-C7133A885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95" y="3251200"/>
            <a:ext cx="33175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However, they are also</a:t>
            </a:r>
          </a:p>
          <a:p>
            <a:r>
              <a:rPr lang="en-US" dirty="0">
                <a:solidFill>
                  <a:srgbClr val="001ABF"/>
                </a:solidFill>
              </a:rPr>
              <a:t>an important source of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signal</a:t>
            </a:r>
            <a:r>
              <a:rPr lang="en-US" dirty="0">
                <a:solidFill>
                  <a:srgbClr val="001ABF"/>
                </a:solidFill>
              </a:rPr>
              <a:t> in borehole</a:t>
            </a:r>
          </a:p>
          <a:p>
            <a:r>
              <a:rPr lang="en-US" dirty="0">
                <a:solidFill>
                  <a:srgbClr val="001ABF"/>
                </a:solidFill>
              </a:rPr>
              <a:t>active source</a:t>
            </a:r>
          </a:p>
          <a:p>
            <a:r>
              <a:rPr lang="en-US" dirty="0">
                <a:solidFill>
                  <a:srgbClr val="001ABF"/>
                </a:solidFill>
              </a:rPr>
              <a:t>seismology!</a:t>
            </a:r>
          </a:p>
        </p:txBody>
      </p:sp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EE3998-477C-9E29-9F77-0EEADFCB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64519"/>
            <a:ext cx="4778375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97FC4-508C-E046-A2D5-E192BC6B6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4582"/>
            <a:ext cx="57912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89FC00-892F-5115-FFF8-7D35071B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92882"/>
            <a:ext cx="82991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Lamb waves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are waves within a plate-like object having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two free-surfaces, and are analogous to Rayleigh waves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in the Earth… Useful e.g. for engineering-related defect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detection.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25D9FE-8218-351A-2E98-461B58C5D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945982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rgbClr val="001ABF"/>
                </a:solidFill>
                <a:cs typeface="ＭＳ Ｐゴシック" charset="0"/>
              </a:rPr>
              <a:t>Wikicommons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F53D72-3288-D17D-A4DD-BA2F24A2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268244"/>
            <a:ext cx="358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rgbClr val="001ABF"/>
                </a:solidFill>
                <a:cs typeface="ＭＳ Ｐゴシック" charset="0"/>
              </a:rPr>
              <a:t>David Greve, Carnegie Mellon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B43FB3DC-784F-DD53-4A26-7C87AABB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1788319"/>
            <a:ext cx="38170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Here, image of a defect</a:t>
            </a:r>
          </a:p>
          <a:p>
            <a:r>
              <a:rPr lang="en-US" dirty="0">
                <a:solidFill>
                  <a:srgbClr val="001ABF"/>
                </a:solidFill>
              </a:rPr>
              <a:t>      behaving like a source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disturbance.</a:t>
            </a:r>
          </a:p>
        </p:txBody>
      </p:sp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EC6D2-E897-F5BB-AA68-54C6B9D4C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048" y="208532"/>
            <a:ext cx="813190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Love waves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are composed of </a:t>
            </a:r>
            <a:r>
              <a:rPr lang="en-US" i="1" dirty="0">
                <a:solidFill>
                  <a:schemeClr val="tx2"/>
                </a:solidFill>
                <a:cs typeface="ＭＳ Ｐゴシック" charset="0"/>
              </a:rPr>
              <a:t>SH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motion only. These do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not propagate in a uniform flat medium, but can occur in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a curved Earth, or a layered medium.</a:t>
            </a:r>
          </a:p>
        </p:txBody>
      </p:sp>
      <p:pic>
        <p:nvPicPr>
          <p:cNvPr id="5" name="A_006D_LoveWave_braile.mp4">
            <a:hlinkClick r:id="" action="ppaction://media"/>
            <a:extLst>
              <a:ext uri="{FF2B5EF4-FFF2-40B4-BE49-F238E27FC236}">
                <a16:creationId xmlns:a16="http://schemas.microsoft.com/office/drawing/2014/main" id="{6D00C019-0DB0-C741-E4E7-73405F9C2F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2649" y="1513934"/>
            <a:ext cx="7326702" cy="5007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F1E130-A75D-0310-B170-C2734AC2056C}"/>
              </a:ext>
            </a:extLst>
          </p:cNvPr>
          <p:cNvSpPr txBox="1"/>
          <p:nvPr/>
        </p:nvSpPr>
        <p:spPr>
          <a:xfrm rot="16200000">
            <a:off x="988566" y="3657600"/>
            <a:ext cx="2549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Courtesy Larry </a:t>
            </a:r>
            <a:r>
              <a:rPr lang="en-US" sz="1600" dirty="0" err="1"/>
              <a:t>Braile</a:t>
            </a:r>
            <a:r>
              <a:rPr lang="en-US" sz="1600" dirty="0"/>
              <a:t> via IRIS</a:t>
            </a: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FA7C5-6EB9-EAAD-92F1-8F07B553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428" y="217271"/>
            <a:ext cx="84471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Rayleigh waves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are an interference pattern composed of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</a:t>
            </a:r>
            <a:r>
              <a:rPr lang="en-US" i="1" dirty="0">
                <a:cs typeface="ＭＳ Ｐゴシック" charset="0"/>
              </a:rPr>
              <a:t>P-SV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motions. These require shear- and normal-stress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ij</a:t>
            </a:r>
            <a:r>
              <a:rPr lang="en-US" dirty="0">
                <a:latin typeface="Times New Roman" charset="0"/>
                <a:cs typeface="ＭＳ Ｐゴシック" charset="0"/>
              </a:rPr>
              <a:t> = 0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at an interface (so could occur e.g. along a fracture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as well as at the Earth’s surface).</a:t>
            </a:r>
            <a:endParaRPr lang="en-US" dirty="0">
              <a:solidFill>
                <a:srgbClr val="001ABF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6" name="A_006C_RaleighWave_braile.mp4">
            <a:hlinkClick r:id="" action="ppaction://media"/>
            <a:extLst>
              <a:ext uri="{FF2B5EF4-FFF2-40B4-BE49-F238E27FC236}">
                <a16:creationId xmlns:a16="http://schemas.microsoft.com/office/drawing/2014/main" id="{ED52388D-84A6-9384-730E-47F8B1BE86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8905" y="1815686"/>
            <a:ext cx="7754189" cy="4767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EE2EE-447C-25F6-4482-73CE882AD6F4}"/>
              </a:ext>
            </a:extLst>
          </p:cNvPr>
          <p:cNvSpPr txBox="1"/>
          <p:nvPr/>
        </p:nvSpPr>
        <p:spPr>
          <a:xfrm rot="16200000">
            <a:off x="781530" y="3657600"/>
            <a:ext cx="2549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Courtesy Larry </a:t>
            </a:r>
            <a:r>
              <a:rPr lang="en-US" sz="1600" dirty="0" err="1"/>
              <a:t>Braile</a:t>
            </a:r>
            <a:r>
              <a:rPr lang="en-US" sz="1600" dirty="0"/>
              <a:t> via IRIS</a:t>
            </a:r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11137</TotalTime>
  <Words>978</Words>
  <Application>Microsoft Macintosh PowerPoint</Application>
  <PresentationFormat>Widescreen</PresentationFormat>
  <Paragraphs>150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60</cp:revision>
  <dcterms:created xsi:type="dcterms:W3CDTF">2022-08-29T13:41:31Z</dcterms:created>
  <dcterms:modified xsi:type="dcterms:W3CDTF">2024-11-05T17:43:24Z</dcterms:modified>
</cp:coreProperties>
</file>