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83" r:id="rId2"/>
    <p:sldId id="439" r:id="rId3"/>
    <p:sldId id="440" r:id="rId4"/>
    <p:sldId id="426" r:id="rId5"/>
    <p:sldId id="442" r:id="rId6"/>
    <p:sldId id="444" r:id="rId7"/>
    <p:sldId id="445" r:id="rId8"/>
    <p:sldId id="446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EE7"/>
    <a:srgbClr val="0CE321"/>
    <a:srgbClr val="FCFCEA"/>
    <a:srgbClr val="E8FAFC"/>
    <a:srgbClr val="E1F8FB"/>
    <a:srgbClr val="FF3300"/>
    <a:srgbClr val="D6F6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5640" autoAdjust="0"/>
    <p:restoredTop sz="94660" autoAdjust="0"/>
  </p:normalViewPr>
  <p:slideViewPr>
    <p:cSldViewPr snapToGrid="0">
      <p:cViewPr varScale="1">
        <p:scale>
          <a:sx n="224" d="100"/>
          <a:sy n="224" d="100"/>
        </p:scale>
        <p:origin x="104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4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4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EBFFE4-8ED9-9E4D-9237-0C2D7CFDE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21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C88F3C-64EB-2D4B-9F5E-58F1250EE38B}" type="slidenum">
              <a:rPr lang="en-US"/>
              <a:pPr/>
              <a:t>1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7420D3-5139-CE45-920E-6F3ED1065EDE}" type="slidenum">
              <a:rPr lang="en-US"/>
              <a:pPr/>
              <a:t>2</a:t>
            </a:fld>
            <a:endParaRPr lang="en-US"/>
          </a:p>
        </p:txBody>
      </p:sp>
      <p:sp>
        <p:nvSpPr>
          <p:cNvPr id="4249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62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177CC2-5D5A-9F48-927D-C11F4FDC6991}" type="slidenum">
              <a:rPr lang="en-US"/>
              <a:pPr/>
              <a:t>3</a:t>
            </a:fld>
            <a:endParaRPr lang="en-US"/>
          </a:p>
        </p:txBody>
      </p:sp>
      <p:sp>
        <p:nvSpPr>
          <p:cNvPr id="4270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51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AF510-29E9-594C-A5B1-F62ED655752C}" type="slidenum">
              <a:rPr lang="en-US"/>
              <a:pPr/>
              <a:t>4</a:t>
            </a:fld>
            <a:endParaRPr lang="en-US"/>
          </a:p>
        </p:txBody>
      </p:sp>
      <p:sp>
        <p:nvSpPr>
          <p:cNvPr id="429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23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3D53D3-DD6D-A243-8BBC-59B8C8E1F310}" type="slidenum">
              <a:rPr lang="en-US"/>
              <a:pPr/>
              <a:t>5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89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E1E55E-2F18-FF49-A592-310189BD7C7D}" type="slidenum">
              <a:rPr lang="en-US"/>
              <a:pPr/>
              <a:t>6</a:t>
            </a:fld>
            <a:endParaRPr lang="en-US"/>
          </a:p>
        </p:txBody>
      </p:sp>
      <p:sp>
        <p:nvSpPr>
          <p:cNvPr id="4352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14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445A0C-2AD7-E049-A3E1-21535BECB2B6}" type="slidenum">
              <a:rPr lang="en-US"/>
              <a:pPr/>
              <a:t>7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92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4249B3-CC22-ED44-B0E1-28F5C6B21100}" type="slidenum">
              <a:rPr lang="en-US"/>
              <a:pPr/>
              <a:t>8</a:t>
            </a:fld>
            <a:endParaRPr lang="en-US"/>
          </a:p>
        </p:txBody>
      </p:sp>
      <p:sp>
        <p:nvSpPr>
          <p:cNvPr id="439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60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CCBB3-33A2-284E-9259-8C01078CF7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23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BE45F-671C-3A4E-BF9D-771D586601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5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30DC3-DAAB-0740-BD10-C5A1499017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45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72203-C79A-264B-9885-398CD6B69A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1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C3223-A961-1540-BEFB-788266316E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69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35D22-A4D2-1A4D-8AB2-8616B1D2F3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77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6541F-17F8-5044-812B-3D3B8C044E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14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358A3-305C-B140-B107-394FA550EE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60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3CBC5-57D9-D34F-B112-07E9561DFE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4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4237B-8C57-5C40-ABA7-252E39B9D0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1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3A2CD-EEB7-1048-8A63-593001EDF6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90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A21CE1-CADD-4446-B3C5-0DF05235A12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emf"/><Relationship Id="rId5" Type="http://schemas.openxmlformats.org/officeDocument/2006/relationships/image" Target="../media/image1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3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e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2.emf"/><Relationship Id="rId5" Type="http://schemas.openxmlformats.org/officeDocument/2006/relationships/image" Target="../media/image9.emf"/><Relationship Id="rId15" Type="http://schemas.openxmlformats.org/officeDocument/2006/relationships/image" Target="../media/image14.e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1.emf"/><Relationship Id="rId14" Type="http://schemas.openxmlformats.org/officeDocument/2006/relationships/oleObject" Target="../embeddings/oleObject1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3.emf"/><Relationship Id="rId5" Type="http://schemas.openxmlformats.org/officeDocument/2006/relationships/image" Target="../media/image20.e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103313" y="76200"/>
            <a:ext cx="6940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>
                <a:solidFill>
                  <a:schemeClr val="accent2"/>
                </a:solidFill>
                <a:latin typeface="Arial Black" charset="0"/>
              </a:rPr>
              <a:t>Geology 5640/6640</a:t>
            </a:r>
          </a:p>
          <a:p>
            <a:pPr algn="ctr"/>
            <a:r>
              <a:rPr lang="en-US" sz="3600" i="1">
                <a:solidFill>
                  <a:schemeClr val="accent2"/>
                </a:solidFill>
                <a:latin typeface="Arial Black" charset="0"/>
              </a:rPr>
              <a:t>Introduction to Seismology</a:t>
            </a:r>
            <a:endParaRPr lang="en-US" sz="3600" i="1" u="sng">
              <a:solidFill>
                <a:schemeClr val="accent2"/>
              </a:solidFill>
              <a:latin typeface="Arial Black" charset="0"/>
            </a:endParaRPr>
          </a:p>
        </p:txBody>
      </p:sp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7205663" y="76200"/>
            <a:ext cx="17748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5 Oct 2020</a:t>
            </a:r>
          </a:p>
        </p:txBody>
      </p:sp>
      <p:sp>
        <p:nvSpPr>
          <p:cNvPr id="43035" name="Text Box 27"/>
          <p:cNvSpPr txBox="1">
            <a:spLocks noChangeArrowheads="1"/>
          </p:cNvSpPr>
          <p:nvPr/>
        </p:nvSpPr>
        <p:spPr bwMode="auto">
          <a:xfrm>
            <a:off x="6991350" y="6443663"/>
            <a:ext cx="2111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>
                <a:solidFill>
                  <a:schemeClr val="accent2"/>
                </a:solidFill>
              </a:rPr>
              <a:t>© A.R. Lowry 2020</a:t>
            </a:r>
            <a:endParaRPr lang="en-US" sz="1800" dirty="0">
              <a:solidFill>
                <a:schemeClr val="accent2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8" name="Text Box 28">
            <a:extLst>
              <a:ext uri="{FF2B5EF4-FFF2-40B4-BE49-F238E27FC236}">
                <a16:creationId xmlns:a16="http://schemas.microsoft.com/office/drawing/2014/main" id="{313005BB-7B16-D84C-9D94-AAF05F660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6324600"/>
            <a:ext cx="6674712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300" dirty="0">
                <a:solidFill>
                  <a:schemeClr val="accent2"/>
                </a:solidFill>
              </a:rPr>
              <a:t>Read for Wed 7 Oct: </a:t>
            </a:r>
            <a:r>
              <a:rPr lang="en-US" sz="2300" i="1" dirty="0">
                <a:solidFill>
                  <a:schemeClr val="accent2"/>
                </a:solidFill>
              </a:rPr>
              <a:t>S&amp;W</a:t>
            </a:r>
            <a:r>
              <a:rPr lang="en-US" sz="2300" dirty="0">
                <a:solidFill>
                  <a:schemeClr val="accent2"/>
                </a:solidFill>
              </a:rPr>
              <a:t> 53-62 (§2.4); 458-462</a:t>
            </a:r>
          </a:p>
        </p:txBody>
      </p:sp>
      <p:sp>
        <p:nvSpPr>
          <p:cNvPr id="14" name="Text Box 29">
            <a:extLst>
              <a:ext uri="{FF2B5EF4-FFF2-40B4-BE49-F238E27FC236}">
                <a16:creationId xmlns:a16="http://schemas.microsoft.com/office/drawing/2014/main" id="{EA97A981-E4F9-F341-9448-744AC3D02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6" y="1129448"/>
            <a:ext cx="8493031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Last time: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Velocity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b="1" i="1" dirty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displacement potentials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• Wave propagation velocities:</a:t>
            </a:r>
          </a:p>
          <a:p>
            <a:r>
              <a:rPr lang="en-US" dirty="0">
                <a:solidFill>
                  <a:schemeClr val="accent2"/>
                </a:solidFill>
              </a:rPr>
              <a:t>   depend on (shallow) porosity</a:t>
            </a:r>
          </a:p>
          <a:p>
            <a:r>
              <a:rPr lang="en-US" dirty="0">
                <a:solidFill>
                  <a:schemeClr val="accent2"/>
                </a:solidFill>
              </a:rPr>
              <a:t>   &amp; pore fluid, (deeper)</a:t>
            </a:r>
          </a:p>
          <a:p>
            <a:r>
              <a:rPr lang="en-US" dirty="0">
                <a:solidFill>
                  <a:schemeClr val="accent2"/>
                </a:solidFill>
              </a:rPr>
              <a:t>   composition, pressure and temperature (leading to </a:t>
            </a:r>
          </a:p>
          <a:p>
            <a:r>
              <a:rPr lang="en-US" dirty="0">
                <a:solidFill>
                  <a:schemeClr val="accent2"/>
                </a:solidFill>
              </a:rPr>
              <a:t>   ambiguities in interpretation). </a:t>
            </a: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• Packing structure pushes elasticity &amp; density in different</a:t>
            </a:r>
          </a:p>
          <a:p>
            <a:r>
              <a:rPr lang="en-US" dirty="0">
                <a:solidFill>
                  <a:schemeClr val="accent2"/>
                </a:solidFill>
              </a:rPr>
              <a:t>   directions; generally elasticity dominates!</a:t>
            </a: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• Solution of the wave equation is made easier by expressing</a:t>
            </a:r>
          </a:p>
          <a:p>
            <a:r>
              <a:rPr lang="en-US" dirty="0">
                <a:solidFill>
                  <a:schemeClr val="accent2"/>
                </a:solidFill>
              </a:rPr>
              <a:t>     displacement in terms of scalar &amp; vector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displacement</a:t>
            </a:r>
          </a:p>
          <a:p>
            <a:r>
              <a:rPr lang="en-US" i="1" dirty="0">
                <a:solidFill>
                  <a:srgbClr val="FF3300"/>
                </a:solidFill>
              </a:rPr>
              <a:t>  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potentials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  In that case: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15" name="Object 61">
            <a:extLst>
              <a:ext uri="{FF2B5EF4-FFF2-40B4-BE49-F238E27FC236}">
                <a16:creationId xmlns:a16="http://schemas.microsoft.com/office/drawing/2014/main" id="{0FAEF8E0-6CFE-574C-9043-BC2DEE3BA8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779728"/>
              </p:ext>
            </p:extLst>
          </p:nvPr>
        </p:nvGraphicFramePr>
        <p:xfrm>
          <a:off x="3208019" y="5003187"/>
          <a:ext cx="2624137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20" name="Equation" r:id="rId4" imgW="889000" imgH="190500" progId="Equation.3">
                  <p:embed/>
                </p:oleObj>
              </mc:Choice>
              <mc:Fallback>
                <p:oleObj name="Equation" r:id="rId4" imgW="889000" imgH="190500" progId="Equation.3">
                  <p:embed/>
                  <p:pic>
                    <p:nvPicPr>
                      <p:cNvPr id="11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019" y="5003187"/>
                        <a:ext cx="2624137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2">
            <a:extLst>
              <a:ext uri="{FF2B5EF4-FFF2-40B4-BE49-F238E27FC236}">
                <a16:creationId xmlns:a16="http://schemas.microsoft.com/office/drawing/2014/main" id="{F0BAB0D3-06E0-9543-828A-9983D6531D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045277"/>
              </p:ext>
            </p:extLst>
          </p:nvPr>
        </p:nvGraphicFramePr>
        <p:xfrm>
          <a:off x="3073081" y="5641362"/>
          <a:ext cx="160020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21" name="Equation" r:id="rId6" imgW="812800" imgH="368300" progId="Equation.3">
                  <p:embed/>
                </p:oleObj>
              </mc:Choice>
              <mc:Fallback>
                <p:oleObj name="Equation" r:id="rId6" imgW="812800" imgH="368300" progId="Equation.3">
                  <p:embed/>
                  <p:pic>
                    <p:nvPicPr>
                      <p:cNvPr id="12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081" y="5641362"/>
                        <a:ext cx="1600200" cy="727075"/>
                      </a:xfrm>
                      <a:prstGeom prst="rect">
                        <a:avLst/>
                      </a:prstGeom>
                      <a:solidFill>
                        <a:srgbClr val="B3B3B3"/>
                      </a:solidFill>
                      <a:ln w="508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3">
            <a:extLst>
              <a:ext uri="{FF2B5EF4-FFF2-40B4-BE49-F238E27FC236}">
                <a16:creationId xmlns:a16="http://schemas.microsoft.com/office/drawing/2014/main" id="{177FF6C6-51B7-8D4A-B6EA-D9F23B3CC5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059881"/>
              </p:ext>
            </p:extLst>
          </p:nvPr>
        </p:nvGraphicFramePr>
        <p:xfrm>
          <a:off x="5359081" y="5642950"/>
          <a:ext cx="1676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22" name="Equation" r:id="rId8" imgW="914400" imgH="393700" progId="Equation.3">
                  <p:embed/>
                </p:oleObj>
              </mc:Choice>
              <mc:Fallback>
                <p:oleObj name="Equation" r:id="rId8" imgW="914400" imgH="393700" progId="Equation.3">
                  <p:embed/>
                  <p:pic>
                    <p:nvPicPr>
                      <p:cNvPr id="13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081" y="5642950"/>
                        <a:ext cx="1676400" cy="723900"/>
                      </a:xfrm>
                      <a:prstGeom prst="rect">
                        <a:avLst/>
                      </a:prstGeom>
                      <a:solidFill>
                        <a:srgbClr val="B3B3B3"/>
                      </a:solidFill>
                      <a:ln w="508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5">
            <a:extLst>
              <a:ext uri="{FF2B5EF4-FFF2-40B4-BE49-F238E27FC236}">
                <a16:creationId xmlns:a16="http://schemas.microsoft.com/office/drawing/2014/main" id="{A0EC15E0-D082-C148-AE88-2479BF14DB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214926"/>
              </p:ext>
            </p:extLst>
          </p:nvPr>
        </p:nvGraphicFramePr>
        <p:xfrm>
          <a:off x="4734287" y="1788829"/>
          <a:ext cx="1981200" cy="877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23" name="Equation" r:id="rId10" imgW="1117600" imgH="495300" progId="Equation.3">
                  <p:embed/>
                </p:oleObj>
              </mc:Choice>
              <mc:Fallback>
                <p:oleObj name="Equation" r:id="rId10" imgW="1117600" imgH="495300" progId="Equation.3">
                  <p:embed/>
                  <p:pic>
                    <p:nvPicPr>
                      <p:cNvPr id="4137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4287" y="1788829"/>
                        <a:ext cx="1981200" cy="877932"/>
                      </a:xfrm>
                      <a:prstGeom prst="rect">
                        <a:avLst/>
                      </a:prstGeom>
                      <a:solidFill>
                        <a:srgbClr val="B3B3B3"/>
                      </a:solidFill>
                      <a:ln w="508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6">
            <a:extLst>
              <a:ext uri="{FF2B5EF4-FFF2-40B4-BE49-F238E27FC236}">
                <a16:creationId xmlns:a16="http://schemas.microsoft.com/office/drawing/2014/main" id="{2B25105F-3CBE-0841-94BF-652BEDA51A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850208"/>
              </p:ext>
            </p:extLst>
          </p:nvPr>
        </p:nvGraphicFramePr>
        <p:xfrm>
          <a:off x="7048268" y="1783979"/>
          <a:ext cx="1432045" cy="887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24" name="Equation" r:id="rId12" imgW="800100" imgH="495300" progId="Equation.3">
                  <p:embed/>
                </p:oleObj>
              </mc:Choice>
              <mc:Fallback>
                <p:oleObj name="Equation" r:id="rId12" imgW="800100" imgH="495300" progId="Equation.3">
                  <p:embed/>
                  <p:pic>
                    <p:nvPicPr>
                      <p:cNvPr id="4137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268" y="1783979"/>
                        <a:ext cx="1432045" cy="887632"/>
                      </a:xfrm>
                      <a:prstGeom prst="rect">
                        <a:avLst/>
                      </a:prstGeom>
                      <a:solidFill>
                        <a:srgbClr val="B3B3B3"/>
                      </a:solidFill>
                      <a:ln w="508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9" name="Text Box 3"/>
          <p:cNvSpPr txBox="1">
            <a:spLocks noChangeArrowheads="1"/>
          </p:cNvSpPr>
          <p:nvPr/>
        </p:nvSpPr>
        <p:spPr bwMode="auto">
          <a:xfrm>
            <a:off x="688975" y="679450"/>
            <a:ext cx="7841209" cy="563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So what</a:t>
            </a:r>
            <a:r>
              <a:rPr lang="en-US" dirty="0">
                <a:solidFill>
                  <a:schemeClr val="accent2"/>
                </a:solidFill>
                <a:latin typeface="Arial"/>
              </a:rPr>
              <a:t>’</a:t>
            </a:r>
            <a:r>
              <a:rPr lang="en-US" dirty="0">
                <a:solidFill>
                  <a:schemeClr val="accent2"/>
                </a:solidFill>
              </a:rPr>
              <a:t>s the point of this? We want to find some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solution</a:t>
            </a:r>
            <a:r>
              <a:rPr lang="en-US" dirty="0">
                <a:solidFill>
                  <a:schemeClr val="accent2"/>
                </a:solidFill>
              </a:rPr>
              <a:t>, e.g. for </a:t>
            </a:r>
            <a:r>
              <a:rPr lang="en-US" i="1" dirty="0"/>
              <a:t>P</a:t>
            </a:r>
            <a:r>
              <a:rPr lang="en-US" dirty="0">
                <a:solidFill>
                  <a:schemeClr val="accent2"/>
                </a:solidFill>
              </a:rPr>
              <a:t>-wave displacement potential,</a:t>
            </a:r>
          </a:p>
          <a:p>
            <a:r>
              <a:rPr lang="en-US" dirty="0">
                <a:solidFill>
                  <a:schemeClr val="accent2"/>
                </a:solidFill>
              </a:rPr>
              <a:t>   that allows for </a:t>
            </a:r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separation of variables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The </a:t>
            </a:r>
            <a:r>
              <a:rPr lang="en-US" i="1" dirty="0" err="1">
                <a:solidFill>
                  <a:srgbClr val="FF0000"/>
                </a:solidFill>
                <a:latin typeface="Arial Black" charset="0"/>
              </a:rPr>
              <a:t>eigenfunctions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for a partial differential equation</a:t>
            </a:r>
          </a:p>
          <a:p>
            <a:r>
              <a:rPr lang="en-US" dirty="0">
                <a:solidFill>
                  <a:schemeClr val="accent2"/>
                </a:solidFill>
              </a:rPr>
              <a:t>   of this form (i.e., functions which, if plugged into the </a:t>
            </a:r>
          </a:p>
          <a:p>
            <a:r>
              <a:rPr lang="en-US" dirty="0">
                <a:solidFill>
                  <a:schemeClr val="accent2"/>
                </a:solidFill>
              </a:rPr>
              <a:t>   equation, will yield solutions of similar form) are: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(called the </a:t>
            </a:r>
            <a:r>
              <a:rPr lang="ja-JP" altLang="en-US" dirty="0">
                <a:solidFill>
                  <a:schemeClr val="accent2"/>
                </a:solidFill>
                <a:latin typeface="Arial"/>
              </a:rPr>
              <a:t>“</a:t>
            </a:r>
            <a:r>
              <a:rPr lang="en-US" dirty="0" err="1">
                <a:solidFill>
                  <a:schemeClr val="accent2"/>
                </a:solidFill>
              </a:rPr>
              <a:t>d</a:t>
            </a:r>
            <a:r>
              <a:rPr lang="en-US" dirty="0" err="1">
                <a:solidFill>
                  <a:schemeClr val="accent2"/>
                </a:solidFill>
                <a:latin typeface="Arial"/>
              </a:rPr>
              <a:t>’</a:t>
            </a:r>
            <a:r>
              <a:rPr lang="en-US" dirty="0" err="1">
                <a:solidFill>
                  <a:schemeClr val="accent2"/>
                </a:solidFill>
              </a:rPr>
              <a:t>Alembert</a:t>
            </a:r>
            <a:r>
              <a:rPr lang="en-US" dirty="0">
                <a:solidFill>
                  <a:schemeClr val="accent2"/>
                </a:solidFill>
              </a:rPr>
              <a:t> solution</a:t>
            </a:r>
            <a:r>
              <a:rPr lang="ja-JP" altLang="en-US" dirty="0">
                <a:solidFill>
                  <a:schemeClr val="accent2"/>
                </a:solidFill>
                <a:latin typeface="Arial"/>
              </a:rPr>
              <a:t>”</a:t>
            </a:r>
            <a:r>
              <a:rPr lang="en-US" dirty="0">
                <a:solidFill>
                  <a:schemeClr val="accent2"/>
                </a:solidFill>
              </a:rPr>
              <a:t>). Here,</a:t>
            </a:r>
          </a:p>
          <a:p>
            <a:r>
              <a:rPr lang="en-US" dirty="0">
                <a:solidFill>
                  <a:schemeClr val="accent2"/>
                </a:solidFill>
              </a:rPr>
              <a:t>          </a:t>
            </a:r>
            <a:r>
              <a:rPr lang="en-US" i="1" dirty="0" err="1">
                <a:solidFill>
                  <a:schemeClr val="tx2"/>
                </a:solidFill>
                <a:latin typeface="Times New Roman" charset="0"/>
              </a:rPr>
              <a:t>i</a:t>
            </a:r>
            <a:r>
              <a:rPr lang="en-US" dirty="0">
                <a:solidFill>
                  <a:schemeClr val="accent2"/>
                </a:solidFill>
              </a:rPr>
              <a:t>    is the imaginary number </a:t>
            </a:r>
          </a:p>
          <a:p>
            <a:r>
              <a:rPr lang="en-US" dirty="0">
                <a:solidFill>
                  <a:schemeClr val="accent2"/>
                </a:solidFill>
              </a:rPr>
              <a:t>        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A</a:t>
            </a:r>
            <a:r>
              <a:rPr lang="en-US" dirty="0">
                <a:solidFill>
                  <a:schemeClr val="accent2"/>
                </a:solidFill>
              </a:rPr>
              <a:t>    is amplitude</a:t>
            </a:r>
          </a:p>
          <a:p>
            <a:r>
              <a:rPr lang="en-US" dirty="0">
                <a:solidFill>
                  <a:schemeClr val="accent2"/>
                </a:solidFill>
              </a:rPr>
              <a:t>         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</a:t>
            </a:r>
            <a:r>
              <a:rPr lang="en-US" dirty="0">
                <a:solidFill>
                  <a:schemeClr val="accent2"/>
                </a:solidFill>
              </a:rPr>
              <a:t>    is angular frequency 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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/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T</a:t>
            </a:r>
            <a:r>
              <a:rPr lang="en-US" dirty="0">
                <a:solidFill>
                  <a:schemeClr val="accent2"/>
                </a:solidFill>
              </a:rPr>
              <a:t> (&amp;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T</a:t>
            </a:r>
            <a:r>
              <a:rPr lang="en-US" dirty="0">
                <a:solidFill>
                  <a:schemeClr val="accent2"/>
                </a:solidFill>
              </a:rPr>
              <a:t> is time period)</a:t>
            </a:r>
          </a:p>
          <a:p>
            <a:r>
              <a:rPr lang="en-US" dirty="0">
                <a:solidFill>
                  <a:schemeClr val="accent2"/>
                </a:solidFill>
              </a:rPr>
              <a:t>        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k</a:t>
            </a:r>
            <a:r>
              <a:rPr lang="en-US" dirty="0">
                <a:solidFill>
                  <a:schemeClr val="accent2"/>
                </a:solidFill>
              </a:rPr>
              <a:t>    is spatial wavenumber 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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/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</a:t>
            </a:r>
            <a:r>
              <a:rPr lang="en-US" dirty="0">
                <a:solidFill>
                  <a:schemeClr val="accent2"/>
                </a:solidFill>
              </a:rPr>
              <a:t> (&amp; 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</a:t>
            </a:r>
            <a:r>
              <a:rPr lang="en-US" dirty="0">
                <a:solidFill>
                  <a:schemeClr val="accent2"/>
                </a:solidFill>
              </a:rPr>
              <a:t> is wavelength)</a:t>
            </a:r>
          </a:p>
        </p:txBody>
      </p:sp>
      <p:graphicFrame>
        <p:nvGraphicFramePr>
          <p:cNvPr id="423940" name="Object 4"/>
          <p:cNvGraphicFramePr>
            <a:graphicFrameLocks noChangeAspect="1"/>
          </p:cNvGraphicFramePr>
          <p:nvPr/>
        </p:nvGraphicFramePr>
        <p:xfrm>
          <a:off x="2251075" y="1927225"/>
          <a:ext cx="464185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5" name="Equation" r:id="rId4" imgW="1663700" imgH="215900" progId="Equation.3">
                  <p:embed/>
                </p:oleObj>
              </mc:Choice>
              <mc:Fallback>
                <p:oleObj name="Equation" r:id="rId4" imgW="1663700" imgH="215900" progId="Equation.3">
                  <p:embed/>
                  <p:pic>
                    <p:nvPicPr>
                      <p:cNvPr id="4239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1075" y="1927225"/>
                        <a:ext cx="4641850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1" name="Object 5"/>
          <p:cNvGraphicFramePr>
            <a:graphicFrameLocks noChangeAspect="1"/>
          </p:cNvGraphicFramePr>
          <p:nvPr/>
        </p:nvGraphicFramePr>
        <p:xfrm>
          <a:off x="3046413" y="3592513"/>
          <a:ext cx="3049587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6" name="Equation" r:id="rId6" imgW="1092200" imgH="279400" progId="Equation.3">
                  <p:embed/>
                </p:oleObj>
              </mc:Choice>
              <mc:Fallback>
                <p:oleObj name="Equation" r:id="rId6" imgW="1092200" imgH="279400" progId="Equation.3">
                  <p:embed/>
                  <p:pic>
                    <p:nvPicPr>
                      <p:cNvPr id="4239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3" y="3592513"/>
                        <a:ext cx="3049587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2" name="Object 6"/>
          <p:cNvGraphicFramePr>
            <a:graphicFrameLocks noChangeAspect="1"/>
          </p:cNvGraphicFramePr>
          <p:nvPr/>
        </p:nvGraphicFramePr>
        <p:xfrm>
          <a:off x="5400675" y="4727575"/>
          <a:ext cx="5334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7" name="Equation" r:id="rId8" imgW="279400" imgH="177800" progId="Equation.3">
                  <p:embed/>
                </p:oleObj>
              </mc:Choice>
              <mc:Fallback>
                <p:oleObj name="Equation" r:id="rId8" imgW="279400" imgH="177800" progId="Equation.3">
                  <p:embed/>
                  <p:pic>
                    <p:nvPicPr>
                      <p:cNvPr id="4239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4727575"/>
                        <a:ext cx="5334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1646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5987" name="Object 3"/>
          <p:cNvGraphicFramePr>
            <a:graphicFrameLocks noChangeAspect="1"/>
          </p:cNvGraphicFramePr>
          <p:nvPr/>
        </p:nvGraphicFramePr>
        <p:xfrm>
          <a:off x="2387600" y="304800"/>
          <a:ext cx="3736975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51" name="Equation" r:id="rId4" imgW="1574800" imgH="254000" progId="Equation.3">
                  <p:embed/>
                </p:oleObj>
              </mc:Choice>
              <mc:Fallback>
                <p:oleObj name="Equation" r:id="rId4" imgW="1574800" imgH="254000" progId="Equation.3">
                  <p:embed/>
                  <p:pic>
                    <p:nvPicPr>
                      <p:cNvPr id="4259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304800"/>
                        <a:ext cx="3736975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5988" name="Text Box 4"/>
          <p:cNvSpPr txBox="1">
            <a:spLocks noChangeArrowheads="1"/>
          </p:cNvSpPr>
          <p:nvPr/>
        </p:nvSpPr>
        <p:spPr bwMode="auto">
          <a:xfrm>
            <a:off x="549275" y="420688"/>
            <a:ext cx="8116825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So let</a:t>
            </a:r>
            <a:r>
              <a:rPr lang="en-US" dirty="0">
                <a:solidFill>
                  <a:schemeClr val="accent2"/>
                </a:solidFill>
                <a:latin typeface="Arial"/>
              </a:rPr>
              <a:t>’</a:t>
            </a:r>
            <a:r>
              <a:rPr lang="en-US" dirty="0">
                <a:solidFill>
                  <a:schemeClr val="accent2"/>
                </a:solidFill>
              </a:rPr>
              <a:t>s plug                                              into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                         and see what we get after differentiating: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sz="30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Similarly,</a:t>
            </a:r>
          </a:p>
        </p:txBody>
      </p:sp>
      <p:graphicFrame>
        <p:nvGraphicFramePr>
          <p:cNvPr id="425989" name="Object 5"/>
          <p:cNvGraphicFramePr>
            <a:graphicFrameLocks noChangeAspect="1"/>
          </p:cNvGraphicFramePr>
          <p:nvPr/>
        </p:nvGraphicFramePr>
        <p:xfrm>
          <a:off x="714375" y="906463"/>
          <a:ext cx="22098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52" name="Equation" r:id="rId6" imgW="812800" imgH="368300" progId="Equation.3">
                  <p:embed/>
                </p:oleObj>
              </mc:Choice>
              <mc:Fallback>
                <p:oleObj name="Equation" r:id="rId6" imgW="812800" imgH="368300" progId="Equation.3">
                  <p:embed/>
                  <p:pic>
                    <p:nvPicPr>
                      <p:cNvPr id="4259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906463"/>
                        <a:ext cx="22098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646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50800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5990" name="Object 6"/>
          <p:cNvGraphicFramePr>
            <a:graphicFrameLocks noChangeAspect="1"/>
          </p:cNvGraphicFramePr>
          <p:nvPr/>
        </p:nvGraphicFramePr>
        <p:xfrm>
          <a:off x="1257300" y="1973263"/>
          <a:ext cx="66294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53" name="Equation" r:id="rId8" imgW="2794000" imgH="342900" progId="Equation.3">
                  <p:embed/>
                </p:oleObj>
              </mc:Choice>
              <mc:Fallback>
                <p:oleObj name="Equation" r:id="rId8" imgW="2794000" imgH="342900" progId="Equation.3">
                  <p:embed/>
                  <p:pic>
                    <p:nvPicPr>
                      <p:cNvPr id="4259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1973263"/>
                        <a:ext cx="66294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5991" name="Object 7"/>
          <p:cNvGraphicFramePr>
            <a:graphicFrameLocks noChangeAspect="1"/>
          </p:cNvGraphicFramePr>
          <p:nvPr/>
        </p:nvGraphicFramePr>
        <p:xfrm>
          <a:off x="941388" y="2887663"/>
          <a:ext cx="7262812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54" name="Equation" r:id="rId10" imgW="3060700" imgH="368300" progId="Equation.3">
                  <p:embed/>
                </p:oleObj>
              </mc:Choice>
              <mc:Fallback>
                <p:oleObj name="Equation" r:id="rId10" imgW="3060700" imgH="368300" progId="Equation.3">
                  <p:embed/>
                  <p:pic>
                    <p:nvPicPr>
                      <p:cNvPr id="4259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2887663"/>
                        <a:ext cx="7262812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5992" name="Object 8"/>
          <p:cNvGraphicFramePr>
            <a:graphicFrameLocks noChangeAspect="1"/>
          </p:cNvGraphicFramePr>
          <p:nvPr/>
        </p:nvGraphicFramePr>
        <p:xfrm>
          <a:off x="2659063" y="3802063"/>
          <a:ext cx="3827462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55" name="Equation" r:id="rId12" imgW="1612900" imgH="393700" progId="Equation.3">
                  <p:embed/>
                </p:oleObj>
              </mc:Choice>
              <mc:Fallback>
                <p:oleObj name="Equation" r:id="rId12" imgW="1612900" imgH="393700" progId="Equation.3">
                  <p:embed/>
                  <p:pic>
                    <p:nvPicPr>
                      <p:cNvPr id="42599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063" y="3802063"/>
                        <a:ext cx="3827462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5993" name="Object 9"/>
          <p:cNvGraphicFramePr>
            <a:graphicFrameLocks noChangeAspect="1"/>
          </p:cNvGraphicFramePr>
          <p:nvPr/>
        </p:nvGraphicFramePr>
        <p:xfrm>
          <a:off x="2659063" y="4792663"/>
          <a:ext cx="3827462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56" name="Equation" r:id="rId14" imgW="1612900" imgH="393700" progId="Equation.3">
                  <p:embed/>
                </p:oleObj>
              </mc:Choice>
              <mc:Fallback>
                <p:oleObj name="Equation" r:id="rId14" imgW="1612900" imgH="393700" progId="Equation.3">
                  <p:embed/>
                  <p:pic>
                    <p:nvPicPr>
                      <p:cNvPr id="42599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063" y="4792663"/>
                        <a:ext cx="3827462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5994" name="Object 10"/>
          <p:cNvGraphicFramePr>
            <a:graphicFrameLocks noChangeAspect="1"/>
          </p:cNvGraphicFramePr>
          <p:nvPr/>
        </p:nvGraphicFramePr>
        <p:xfrm>
          <a:off x="2659063" y="5764213"/>
          <a:ext cx="3827462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57" name="Equation" r:id="rId16" imgW="1612900" imgH="393700" progId="Equation.3">
                  <p:embed/>
                </p:oleObj>
              </mc:Choice>
              <mc:Fallback>
                <p:oleObj name="Equation" r:id="rId16" imgW="1612900" imgH="393700" progId="Equation.3">
                  <p:embed/>
                  <p:pic>
                    <p:nvPicPr>
                      <p:cNvPr id="42599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063" y="5764213"/>
                        <a:ext cx="3827462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8036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5" name="Text Box 3"/>
          <p:cNvSpPr txBox="1">
            <a:spLocks noChangeArrowheads="1"/>
          </p:cNvSpPr>
          <p:nvPr/>
        </p:nvSpPr>
        <p:spPr bwMode="auto">
          <a:xfrm>
            <a:off x="533400" y="384175"/>
            <a:ext cx="8208347" cy="618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Dividing both sides of the equation by</a:t>
            </a:r>
          </a:p>
          <a:p>
            <a:r>
              <a:rPr lang="en-US" dirty="0">
                <a:solidFill>
                  <a:schemeClr val="accent2"/>
                </a:solidFill>
              </a:rPr>
              <a:t>   we</a:t>
            </a:r>
            <a:r>
              <a:rPr lang="en-US" dirty="0">
                <a:solidFill>
                  <a:schemeClr val="accent2"/>
                </a:solidFill>
                <a:latin typeface="Arial"/>
              </a:rPr>
              <a:t>’</a:t>
            </a:r>
            <a:r>
              <a:rPr lang="en-US" dirty="0">
                <a:solidFill>
                  <a:schemeClr val="accent2"/>
                </a:solidFill>
              </a:rPr>
              <a:t>re left with: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as a solution to the </a:t>
            </a:r>
            <a:r>
              <a:rPr lang="en-US" i="1" dirty="0"/>
              <a:t>P</a:t>
            </a:r>
            <a:r>
              <a:rPr lang="en-US" dirty="0">
                <a:solidFill>
                  <a:schemeClr val="accent2"/>
                </a:solidFill>
              </a:rPr>
              <a:t>-wave equation! Here it</a:t>
            </a:r>
            <a:r>
              <a:rPr lang="en-US" dirty="0">
                <a:solidFill>
                  <a:schemeClr val="accent2"/>
                </a:solidFill>
                <a:latin typeface="Arial"/>
              </a:rPr>
              <a:t>’</a:t>
            </a:r>
            <a:r>
              <a:rPr lang="en-US" dirty="0">
                <a:solidFill>
                  <a:schemeClr val="accent2"/>
                </a:solidFill>
              </a:rPr>
              <a:t>s useful to</a:t>
            </a:r>
          </a:p>
          <a:p>
            <a:r>
              <a:rPr lang="en-US" dirty="0">
                <a:solidFill>
                  <a:schemeClr val="accent2"/>
                </a:solidFill>
              </a:rPr>
              <a:t>   recall that wavenumber </a:t>
            </a:r>
            <a:r>
              <a:rPr lang="en-US" b="1" dirty="0">
                <a:solidFill>
                  <a:schemeClr val="tx2"/>
                </a:solidFill>
                <a:latin typeface="Times New Roman" charset="0"/>
              </a:rPr>
              <a:t>k</a:t>
            </a:r>
            <a:r>
              <a:rPr lang="en-US" dirty="0">
                <a:solidFill>
                  <a:schemeClr val="accent2"/>
                </a:solidFill>
              </a:rPr>
              <a:t> is a vector,</a:t>
            </a:r>
          </a:p>
          <a:p>
            <a:r>
              <a:rPr lang="en-US" dirty="0">
                <a:solidFill>
                  <a:schemeClr val="accent2"/>
                </a:solidFill>
              </a:rPr>
              <a:t>   so it has a magnitude and a direction: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This is called the wavenumber vector or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wave vector</a:t>
            </a:r>
            <a:r>
              <a:rPr lang="en-US" dirty="0">
                <a:solidFill>
                  <a:schemeClr val="accent2"/>
                </a:solidFill>
              </a:rPr>
              <a:t>,</a:t>
            </a:r>
          </a:p>
          <a:p>
            <a:r>
              <a:rPr lang="en-US" dirty="0">
                <a:solidFill>
                  <a:schemeClr val="accent2"/>
                </a:solidFill>
              </a:rPr>
              <a:t>   and it describes the direction and (inverse) spatial</a:t>
            </a:r>
          </a:p>
          <a:p>
            <a:r>
              <a:rPr lang="en-US" dirty="0">
                <a:solidFill>
                  <a:schemeClr val="accent2"/>
                </a:solidFill>
              </a:rPr>
              <a:t>   wavelength of a propagating plane wave.</a:t>
            </a: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Noting that 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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 = 2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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f</a:t>
            </a:r>
            <a:r>
              <a:rPr lang="en-US" dirty="0">
                <a:solidFill>
                  <a:schemeClr val="accent2"/>
                </a:solidFill>
              </a:rPr>
              <a:t>, you may recognize this as 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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 =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f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</a:t>
            </a:r>
            <a:r>
              <a:rPr lang="en-US" dirty="0">
                <a:solidFill>
                  <a:schemeClr val="accent2"/>
                </a:solidFill>
              </a:rPr>
              <a:t>!</a:t>
            </a:r>
          </a:p>
        </p:txBody>
      </p:sp>
      <p:graphicFrame>
        <p:nvGraphicFramePr>
          <p:cNvPr id="428036" name="Object 4"/>
          <p:cNvGraphicFramePr>
            <a:graphicFrameLocks noChangeAspect="1"/>
          </p:cNvGraphicFramePr>
          <p:nvPr/>
        </p:nvGraphicFramePr>
        <p:xfrm>
          <a:off x="3165475" y="946150"/>
          <a:ext cx="26924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21" name="Equation" r:id="rId4" imgW="990600" imgH="368300" progId="Equation.3">
                  <p:embed/>
                </p:oleObj>
              </mc:Choice>
              <mc:Fallback>
                <p:oleObj name="Equation" r:id="rId4" imgW="990600" imgH="368300" progId="Equation.3">
                  <p:embed/>
                  <p:pic>
                    <p:nvPicPr>
                      <p:cNvPr id="4280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475" y="946150"/>
                        <a:ext cx="26924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646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50800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37" name="Object 5"/>
          <p:cNvGraphicFramePr>
            <a:graphicFrameLocks noChangeAspect="1"/>
          </p:cNvGraphicFramePr>
          <p:nvPr/>
        </p:nvGraphicFramePr>
        <p:xfrm>
          <a:off x="5730875" y="304800"/>
          <a:ext cx="26527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22" name="Equation" r:id="rId6" imgW="1117600" imgH="190500" progId="Equation.3">
                  <p:embed/>
                </p:oleObj>
              </mc:Choice>
              <mc:Fallback>
                <p:oleObj name="Equation" r:id="rId6" imgW="1117600" imgH="190500" progId="Equation.3">
                  <p:embed/>
                  <p:pic>
                    <p:nvPicPr>
                      <p:cNvPr id="4280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75" y="304800"/>
                        <a:ext cx="265271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8038" name="Line 6"/>
          <p:cNvSpPr>
            <a:spLocks noChangeShapeType="1"/>
          </p:cNvSpPr>
          <p:nvPr/>
        </p:nvSpPr>
        <p:spPr bwMode="auto">
          <a:xfrm flipV="1">
            <a:off x="6569075" y="231775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8039" name="Line 7"/>
          <p:cNvSpPr>
            <a:spLocks noChangeShapeType="1"/>
          </p:cNvSpPr>
          <p:nvPr/>
        </p:nvSpPr>
        <p:spPr bwMode="auto">
          <a:xfrm>
            <a:off x="6569075" y="376555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8040" name="Line 8"/>
          <p:cNvSpPr>
            <a:spLocks noChangeShapeType="1"/>
          </p:cNvSpPr>
          <p:nvPr/>
        </p:nvSpPr>
        <p:spPr bwMode="auto">
          <a:xfrm flipH="1">
            <a:off x="5730875" y="3765550"/>
            <a:ext cx="8382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8041" name="Text Box 9"/>
          <p:cNvSpPr txBox="1">
            <a:spLocks noChangeArrowheads="1"/>
          </p:cNvSpPr>
          <p:nvPr/>
        </p:nvSpPr>
        <p:spPr bwMode="auto">
          <a:xfrm>
            <a:off x="6645275" y="224155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tx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tx2"/>
                </a:solidFill>
                <a:latin typeface="Times New Roman" charset="0"/>
              </a:rPr>
              <a:t>3</a:t>
            </a:r>
            <a:endParaRPr lang="en-US" i="1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428042" name="Text Box 10"/>
          <p:cNvSpPr txBox="1">
            <a:spLocks noChangeArrowheads="1"/>
          </p:cNvSpPr>
          <p:nvPr/>
        </p:nvSpPr>
        <p:spPr bwMode="auto">
          <a:xfrm>
            <a:off x="7940675" y="368935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tx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tx2"/>
                </a:solidFill>
                <a:latin typeface="Times New Roman" charset="0"/>
              </a:rPr>
              <a:t>2</a:t>
            </a:r>
            <a:endParaRPr lang="en-US" i="1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428043" name="Text Box 11"/>
          <p:cNvSpPr txBox="1">
            <a:spLocks noChangeArrowheads="1"/>
          </p:cNvSpPr>
          <p:nvPr/>
        </p:nvSpPr>
        <p:spPr bwMode="auto">
          <a:xfrm>
            <a:off x="5883275" y="437515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tx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tx2"/>
                </a:solidFill>
                <a:latin typeface="Times New Roman" charset="0"/>
              </a:rPr>
              <a:t>1</a:t>
            </a:r>
            <a:endParaRPr lang="en-US" i="1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428044" name="Line 12"/>
          <p:cNvSpPr>
            <a:spLocks noChangeShapeType="1"/>
          </p:cNvSpPr>
          <p:nvPr/>
        </p:nvSpPr>
        <p:spPr bwMode="auto">
          <a:xfrm flipV="1">
            <a:off x="6569075" y="3384550"/>
            <a:ext cx="9906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8045" name="Line 13"/>
          <p:cNvSpPr>
            <a:spLocks noChangeShapeType="1"/>
          </p:cNvSpPr>
          <p:nvPr/>
        </p:nvSpPr>
        <p:spPr bwMode="auto">
          <a:xfrm>
            <a:off x="7559675" y="3384550"/>
            <a:ext cx="0" cy="83820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8046" name="Line 14"/>
          <p:cNvSpPr>
            <a:spLocks noChangeShapeType="1"/>
          </p:cNvSpPr>
          <p:nvPr/>
        </p:nvSpPr>
        <p:spPr bwMode="auto">
          <a:xfrm flipH="1">
            <a:off x="6188075" y="4222750"/>
            <a:ext cx="1371600" cy="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8047" name="Line 15"/>
          <p:cNvSpPr>
            <a:spLocks noChangeShapeType="1"/>
          </p:cNvSpPr>
          <p:nvPr/>
        </p:nvSpPr>
        <p:spPr bwMode="auto">
          <a:xfrm flipV="1">
            <a:off x="7559675" y="3775075"/>
            <a:ext cx="330200" cy="447675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8048" name="Text Box 16"/>
          <p:cNvSpPr txBox="1">
            <a:spLocks noChangeArrowheads="1"/>
          </p:cNvSpPr>
          <p:nvPr/>
        </p:nvSpPr>
        <p:spPr bwMode="auto">
          <a:xfrm>
            <a:off x="7664450" y="3813175"/>
            <a:ext cx="5136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  <a:latin typeface="Times New Roman" charset="0"/>
              </a:rPr>
              <a:t>k</a:t>
            </a:r>
            <a:r>
              <a:rPr lang="en-US" baseline="-25000">
                <a:solidFill>
                  <a:srgbClr val="FF0000"/>
                </a:solidFill>
                <a:latin typeface="Times New Roman" charset="0"/>
              </a:rPr>
              <a:t>1</a:t>
            </a:r>
            <a:endParaRPr lang="en-US" i="1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428049" name="Text Box 17"/>
          <p:cNvSpPr txBox="1">
            <a:spLocks noChangeArrowheads="1"/>
          </p:cNvSpPr>
          <p:nvPr/>
        </p:nvSpPr>
        <p:spPr bwMode="auto">
          <a:xfrm>
            <a:off x="6645275" y="4146550"/>
            <a:ext cx="5136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  <a:latin typeface="Times New Roman" charset="0"/>
              </a:rPr>
              <a:t>k</a:t>
            </a:r>
            <a:r>
              <a:rPr lang="en-US" baseline="-25000">
                <a:solidFill>
                  <a:srgbClr val="FF0000"/>
                </a:solidFill>
                <a:latin typeface="Times New Roman" charset="0"/>
              </a:rPr>
              <a:t>2</a:t>
            </a:r>
            <a:endParaRPr lang="en-US" i="1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428050" name="Text Box 18"/>
          <p:cNvSpPr txBox="1">
            <a:spLocks noChangeArrowheads="1"/>
          </p:cNvSpPr>
          <p:nvPr/>
        </p:nvSpPr>
        <p:spPr bwMode="auto">
          <a:xfrm>
            <a:off x="7483475" y="3327400"/>
            <a:ext cx="5136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charset="0"/>
              </a:rPr>
              <a:t>k</a:t>
            </a:r>
            <a:r>
              <a:rPr lang="en-US" baseline="-25000" dirty="0">
                <a:solidFill>
                  <a:srgbClr val="FF0000"/>
                </a:solidFill>
                <a:latin typeface="Times New Roman" charset="0"/>
              </a:rPr>
              <a:t>3</a:t>
            </a:r>
            <a:endParaRPr lang="en-US" i="1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428051" name="Rectangle 19"/>
          <p:cNvSpPr>
            <a:spLocks noChangeArrowheads="1"/>
          </p:cNvSpPr>
          <p:nvPr/>
        </p:nvSpPr>
        <p:spPr bwMode="auto">
          <a:xfrm>
            <a:off x="6826250" y="3194050"/>
            <a:ext cx="3642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charset="0"/>
              </a:rPr>
              <a:t>k</a:t>
            </a:r>
          </a:p>
        </p:txBody>
      </p:sp>
      <p:graphicFrame>
        <p:nvGraphicFramePr>
          <p:cNvPr id="428052" name="Object 20"/>
          <p:cNvGraphicFramePr>
            <a:graphicFrameLocks noChangeAspect="1"/>
          </p:cNvGraphicFramePr>
          <p:nvPr/>
        </p:nvGraphicFramePr>
        <p:xfrm>
          <a:off x="2378075" y="3073400"/>
          <a:ext cx="25908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23" name="Equation" r:id="rId8" imgW="1282700" imgH="342900" progId="Equation.3">
                  <p:embed/>
                </p:oleObj>
              </mc:Choice>
              <mc:Fallback>
                <p:oleObj name="Equation" r:id="rId8" imgW="1282700" imgH="342900" progId="Equation.3">
                  <p:embed/>
                  <p:pic>
                    <p:nvPicPr>
                      <p:cNvPr id="42805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8075" y="3073400"/>
                        <a:ext cx="25908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53" name="Object 21"/>
          <p:cNvGraphicFramePr>
            <a:graphicFrameLocks noChangeAspect="1"/>
          </p:cNvGraphicFramePr>
          <p:nvPr/>
        </p:nvGraphicFramePr>
        <p:xfrm>
          <a:off x="2878138" y="3917950"/>
          <a:ext cx="159067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24" name="Equation" r:id="rId10" imgW="787400" imgH="342900" progId="Equation.3">
                  <p:embed/>
                </p:oleObj>
              </mc:Choice>
              <mc:Fallback>
                <p:oleObj name="Equation" r:id="rId10" imgW="787400" imgH="342900" progId="Equation.3">
                  <p:embed/>
                  <p:pic>
                    <p:nvPicPr>
                      <p:cNvPr id="42805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3917950"/>
                        <a:ext cx="1590675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6377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3" name="Text Box 3"/>
          <p:cNvSpPr txBox="1">
            <a:spLocks noChangeArrowheads="1"/>
          </p:cNvSpPr>
          <p:nvPr/>
        </p:nvSpPr>
        <p:spPr bwMode="auto">
          <a:xfrm>
            <a:off x="727075" y="428625"/>
            <a:ext cx="7745931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Hence we can write our general solution to the </a:t>
            </a:r>
            <a:r>
              <a:rPr lang="en-US" i="1" dirty="0"/>
              <a:t>P</a:t>
            </a:r>
            <a:r>
              <a:rPr lang="en-US" dirty="0">
                <a:solidFill>
                  <a:schemeClr val="accent2"/>
                </a:solidFill>
              </a:rPr>
              <a:t>-wave</a:t>
            </a:r>
          </a:p>
          <a:p>
            <a:r>
              <a:rPr lang="en-US" dirty="0">
                <a:solidFill>
                  <a:schemeClr val="accent2"/>
                </a:solidFill>
              </a:rPr>
              <a:t>   equation as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Note that here we</a:t>
            </a:r>
            <a:r>
              <a:rPr lang="en-US" dirty="0">
                <a:solidFill>
                  <a:schemeClr val="accent2"/>
                </a:solidFill>
                <a:latin typeface="Arial"/>
              </a:rPr>
              <a:t>’</a:t>
            </a:r>
            <a:r>
              <a:rPr lang="en-US" dirty="0">
                <a:solidFill>
                  <a:schemeClr val="accent2"/>
                </a:solidFill>
              </a:rPr>
              <a:t>ve defined a vector property, which</a:t>
            </a:r>
          </a:p>
          <a:p>
            <a:r>
              <a:rPr lang="en-US" dirty="0">
                <a:solidFill>
                  <a:schemeClr val="accent2"/>
                </a:solidFill>
              </a:rPr>
              <a:t>   we will call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slowness</a:t>
            </a:r>
            <a:r>
              <a:rPr lang="en-US" dirty="0">
                <a:solidFill>
                  <a:schemeClr val="accent2"/>
                </a:solidFill>
              </a:rPr>
              <a:t>, as: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Because the forms of the equations are very similar, we</a:t>
            </a:r>
          </a:p>
          <a:p>
            <a:r>
              <a:rPr lang="en-US" dirty="0">
                <a:solidFill>
                  <a:schemeClr val="accent2"/>
                </a:solidFill>
              </a:rPr>
              <a:t>   can derive similar solutions for the </a:t>
            </a:r>
            <a:r>
              <a:rPr lang="en-US" i="1" dirty="0"/>
              <a:t>S</a:t>
            </a:r>
            <a:r>
              <a:rPr lang="en-US" dirty="0">
                <a:solidFill>
                  <a:schemeClr val="accent2"/>
                </a:solidFill>
              </a:rPr>
              <a:t>-wave equation!</a:t>
            </a:r>
          </a:p>
        </p:txBody>
      </p:sp>
      <p:graphicFrame>
        <p:nvGraphicFramePr>
          <p:cNvPr id="430084" name="Object 4"/>
          <p:cNvGraphicFramePr>
            <a:graphicFrameLocks noChangeAspect="1"/>
          </p:cNvGraphicFramePr>
          <p:nvPr/>
        </p:nvGraphicFramePr>
        <p:xfrm>
          <a:off x="990600" y="1219200"/>
          <a:ext cx="716280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49" name="Equation" r:id="rId4" imgW="2565400" imgH="279400" progId="Equation.3">
                  <p:embed/>
                </p:oleObj>
              </mc:Choice>
              <mc:Fallback>
                <p:oleObj name="Equation" r:id="rId4" imgW="2565400" imgH="279400" progId="Equation.3">
                  <p:embed/>
                  <p:pic>
                    <p:nvPicPr>
                      <p:cNvPr id="4300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19200"/>
                        <a:ext cx="7162800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0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812490"/>
              </p:ext>
            </p:extLst>
          </p:nvPr>
        </p:nvGraphicFramePr>
        <p:xfrm>
          <a:off x="4067969" y="2895600"/>
          <a:ext cx="10080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50" name="Equation" r:id="rId6" imgW="406400" imgH="368300" progId="Equation.3">
                  <p:embed/>
                </p:oleObj>
              </mc:Choice>
              <mc:Fallback>
                <p:oleObj name="Equation" r:id="rId6" imgW="406400" imgH="368300" progId="Equation.3">
                  <p:embed/>
                  <p:pic>
                    <p:nvPicPr>
                      <p:cNvPr id="4300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69" y="2895600"/>
                        <a:ext cx="100806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086" name="Object 6"/>
          <p:cNvGraphicFramePr>
            <a:graphicFrameLocks noChangeAspect="1"/>
          </p:cNvGraphicFramePr>
          <p:nvPr/>
        </p:nvGraphicFramePr>
        <p:xfrm>
          <a:off x="920750" y="4800600"/>
          <a:ext cx="7304088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51" name="Equation" r:id="rId8" imgW="2616200" imgH="279400" progId="Equation.3">
                  <p:embed/>
                </p:oleObj>
              </mc:Choice>
              <mc:Fallback>
                <p:oleObj name="Equation" r:id="rId8" imgW="2616200" imgH="279400" progId="Equation.3">
                  <p:embed/>
                  <p:pic>
                    <p:nvPicPr>
                      <p:cNvPr id="4300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4800600"/>
                        <a:ext cx="7304088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0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177666"/>
              </p:ext>
            </p:extLst>
          </p:nvPr>
        </p:nvGraphicFramePr>
        <p:xfrm>
          <a:off x="4052888" y="5514975"/>
          <a:ext cx="103822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52" name="Equation" r:id="rId10" imgW="419100" imgH="406400" progId="Equation.3">
                  <p:embed/>
                </p:oleObj>
              </mc:Choice>
              <mc:Fallback>
                <p:oleObj name="Equation" r:id="rId10" imgW="419100" imgH="406400" progId="Equation.3">
                  <p:embed/>
                  <p:pic>
                    <p:nvPicPr>
                      <p:cNvPr id="4300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888" y="5514975"/>
                        <a:ext cx="1038225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8209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4179" name="Object 3"/>
          <p:cNvGraphicFramePr>
            <a:graphicFrameLocks noChangeAspect="1"/>
          </p:cNvGraphicFramePr>
          <p:nvPr/>
        </p:nvGraphicFramePr>
        <p:xfrm>
          <a:off x="3352800" y="1739900"/>
          <a:ext cx="5481638" cy="351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7" name="Document" r:id="rId4" imgW="5480304" imgH="3517392" progId="Word.Document.8">
                  <p:embed/>
                </p:oleObj>
              </mc:Choice>
              <mc:Fallback>
                <p:oleObj name="Document" r:id="rId4" imgW="5480304" imgH="3517392" progId="Word.Document.8">
                  <p:embed/>
                  <p:pic>
                    <p:nvPicPr>
                      <p:cNvPr id="4341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739900"/>
                        <a:ext cx="5481638" cy="351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4180" name="Text Box 4"/>
          <p:cNvSpPr txBox="1">
            <a:spLocks noChangeArrowheads="1"/>
          </p:cNvSpPr>
          <p:nvPr/>
        </p:nvSpPr>
        <p:spPr bwMode="auto">
          <a:xfrm>
            <a:off x="327025" y="228600"/>
            <a:ext cx="8569205" cy="584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chemeClr val="accent2"/>
                </a:solidFill>
                <a:latin typeface="Arial Black" charset="0"/>
              </a:rPr>
              <a:t>Harmonic Wave Motion:</a:t>
            </a:r>
          </a:p>
          <a:p>
            <a:endParaRPr lang="en-US" sz="1200" i="1" dirty="0">
              <a:solidFill>
                <a:schemeClr val="accent2"/>
              </a:solidFill>
              <a:latin typeface="Arial Black" charset="0"/>
            </a:endParaRPr>
          </a:p>
          <a:p>
            <a:r>
              <a:rPr lang="en-US" dirty="0">
                <a:solidFill>
                  <a:schemeClr val="accent2"/>
                </a:solidFill>
              </a:rPr>
              <a:t>Let’s consider a harmonic wave with angular frequency 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dirty="0">
                <a:solidFill>
                  <a:schemeClr val="accent2"/>
                </a:solidFill>
              </a:rPr>
              <a:t>, </a:t>
            </a:r>
          </a:p>
          <a:p>
            <a:r>
              <a:rPr lang="en-US" dirty="0">
                <a:solidFill>
                  <a:schemeClr val="accent2"/>
                </a:solidFill>
              </a:rPr>
              <a:t>amplitude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>
                <a:solidFill>
                  <a:schemeClr val="accent2"/>
                </a:solidFill>
              </a:rPr>
              <a:t>, and phase </a:t>
            </a:r>
            <a:r>
              <a:rPr lang="en-US" i="1" dirty="0">
                <a:latin typeface="Symbol" charset="0"/>
                <a:sym typeface="Symbol" charset="0"/>
              </a:rPr>
              <a:t>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/</a:t>
            </a:r>
            <a:r>
              <a:rPr lang="en-US" i="1" dirty="0">
                <a:latin typeface="Times New Roman" charset="0"/>
              </a:rPr>
              <a:t>c</a:t>
            </a:r>
            <a:r>
              <a:rPr lang="en-US" dirty="0">
                <a:solidFill>
                  <a:schemeClr val="accent2"/>
                </a:solidFill>
              </a:rPr>
              <a:t> (where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solidFill>
                  <a:schemeClr val="accent2"/>
                </a:solidFill>
              </a:rPr>
              <a:t> is position &amp; </a:t>
            </a:r>
            <a:r>
              <a:rPr lang="en-US" i="1" dirty="0">
                <a:latin typeface="Times New Roman" charset="0"/>
              </a:rPr>
              <a:t>c</a:t>
            </a:r>
            <a:r>
              <a:rPr lang="en-US" dirty="0">
                <a:solidFill>
                  <a:schemeClr val="accent2"/>
                </a:solidFill>
              </a:rPr>
              <a:t> is</a:t>
            </a:r>
          </a:p>
          <a:p>
            <a:r>
              <a:rPr lang="en-US" dirty="0">
                <a:solidFill>
                  <a:schemeClr val="accent2"/>
                </a:solidFill>
              </a:rPr>
              <a:t>velocity). We can</a:t>
            </a:r>
          </a:p>
          <a:p>
            <a:r>
              <a:rPr lang="en-US" dirty="0">
                <a:solidFill>
                  <a:schemeClr val="accent2"/>
                </a:solidFill>
              </a:rPr>
              <a:t>express this as:</a:t>
            </a:r>
          </a:p>
          <a:p>
            <a:r>
              <a:rPr lang="en-US" dirty="0">
                <a:solidFill>
                  <a:schemeClr val="accent2"/>
                </a:solidFill>
              </a:rPr>
              <a:t>    </a:t>
            </a:r>
            <a:r>
              <a:rPr lang="en-US" i="1" dirty="0">
                <a:latin typeface="Times New Roman" charset="0"/>
              </a:rPr>
              <a:t>f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) = </a:t>
            </a:r>
            <a:r>
              <a:rPr lang="en-US" i="1" dirty="0">
                <a:latin typeface="Times New Roman" charset="0"/>
              </a:rPr>
              <a:t>a </a:t>
            </a:r>
            <a:r>
              <a:rPr lang="en-US" dirty="0" err="1">
                <a:latin typeface="Times New Roman" charset="0"/>
              </a:rPr>
              <a:t>cos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i="1" dirty="0">
                <a:latin typeface="Times New Roman" charset="0"/>
              </a:rPr>
              <a:t>t </a:t>
            </a:r>
            <a:r>
              <a:rPr lang="en-US" dirty="0">
                <a:latin typeface="Times New Roman" charset="0"/>
              </a:rPr>
              <a:t>+ </a:t>
            </a:r>
            <a:r>
              <a:rPr lang="en-US" i="1" dirty="0">
                <a:latin typeface="Symbol" charset="0"/>
                <a:sym typeface="Symbol" charset="0"/>
              </a:rPr>
              <a:t></a:t>
            </a:r>
            <a:r>
              <a:rPr lang="en-US" dirty="0">
                <a:latin typeface="Times New Roman" charset="0"/>
              </a:rPr>
              <a:t>)</a:t>
            </a:r>
            <a:r>
              <a:rPr lang="en-US" dirty="0">
                <a:solidFill>
                  <a:schemeClr val="accent2"/>
                </a:solidFill>
              </a:rPr>
              <a:t>.</a:t>
            </a: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We can rewrite this</a:t>
            </a:r>
          </a:p>
          <a:p>
            <a:r>
              <a:rPr lang="en-US" dirty="0">
                <a:solidFill>
                  <a:schemeClr val="accent2"/>
                </a:solidFill>
              </a:rPr>
              <a:t>using a trig identity:</a:t>
            </a:r>
          </a:p>
          <a:p>
            <a:r>
              <a:rPr lang="en-US" dirty="0">
                <a:latin typeface="Times New Roman" charset="0"/>
              </a:rPr>
              <a:t> 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 err="1">
                <a:latin typeface="Times New Roman" charset="0"/>
              </a:rPr>
              <a:t>cos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i="1" dirty="0">
                <a:latin typeface="Times New Roman" charset="0"/>
              </a:rPr>
              <a:t>t </a:t>
            </a:r>
            <a:r>
              <a:rPr lang="en-US" dirty="0">
                <a:latin typeface="Times New Roman" charset="0"/>
              </a:rPr>
              <a:t>+ </a:t>
            </a:r>
            <a:r>
              <a:rPr lang="en-US" i="1" dirty="0">
                <a:latin typeface="Symbol" charset="0"/>
                <a:sym typeface="Symbol" charset="0"/>
              </a:rPr>
              <a:t></a:t>
            </a:r>
            <a:r>
              <a:rPr lang="en-US" dirty="0">
                <a:latin typeface="Times New Roman" charset="0"/>
              </a:rPr>
              <a:t>) =</a:t>
            </a:r>
          </a:p>
          <a:p>
            <a:r>
              <a:rPr lang="en-US" dirty="0">
                <a:latin typeface="Times New Roman" charset="0"/>
              </a:rPr>
              <a:t> 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 err="1">
                <a:latin typeface="Times New Roman" charset="0"/>
              </a:rPr>
              <a:t>cos</a:t>
            </a:r>
            <a:r>
              <a:rPr lang="en-US" i="1" dirty="0">
                <a:latin typeface="Symbol" charset="0"/>
                <a:sym typeface="Symbol" charset="0"/>
              </a:rPr>
              <a:t>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 err="1">
                <a:latin typeface="Times New Roman" charset="0"/>
              </a:rPr>
              <a:t>cos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) +</a:t>
            </a:r>
          </a:p>
          <a:p>
            <a:r>
              <a:rPr lang="en-US" dirty="0">
                <a:latin typeface="Times New Roman" charset="0"/>
              </a:rPr>
              <a:t> 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>
                <a:latin typeface="Times New Roman" charset="0"/>
              </a:rPr>
              <a:t> sin</a:t>
            </a:r>
            <a:r>
              <a:rPr lang="en-US" i="1" dirty="0">
                <a:latin typeface="Symbol" charset="0"/>
                <a:sym typeface="Symbol" charset="0"/>
              </a:rPr>
              <a:t></a:t>
            </a:r>
            <a:r>
              <a:rPr lang="en-US" dirty="0">
                <a:latin typeface="Times New Roman" charset="0"/>
              </a:rPr>
              <a:t> sin(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) =</a:t>
            </a:r>
          </a:p>
          <a:p>
            <a:r>
              <a:rPr lang="en-US" dirty="0">
                <a:latin typeface="Times New Roman" charset="0"/>
              </a:rPr>
              <a:t> 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latin typeface="Times New Roman" charset="0"/>
              </a:rPr>
              <a:t>cos(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) +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sin(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)</a:t>
            </a:r>
            <a:endParaRPr lang="en-US" dirty="0"/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Thus a wave with arbitrary phase can be expressed as a</a:t>
            </a:r>
          </a:p>
          <a:p>
            <a:r>
              <a:rPr lang="en-US" dirty="0">
                <a:solidFill>
                  <a:schemeClr val="accent2"/>
                </a:solidFill>
              </a:rPr>
              <a:t>weighted sum of sin &amp; </a:t>
            </a:r>
            <a:r>
              <a:rPr lang="en-US" dirty="0" err="1">
                <a:solidFill>
                  <a:schemeClr val="accent2"/>
                </a:solidFill>
              </a:rPr>
              <a:t>cos</a:t>
            </a:r>
            <a:r>
              <a:rPr lang="en-US" dirty="0">
                <a:solidFill>
                  <a:schemeClr val="accent2"/>
                </a:solidFill>
              </a:rPr>
              <a:t> functions! The phase 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</a:t>
            </a:r>
            <a:r>
              <a:rPr lang="en-US" dirty="0">
                <a:solidFill>
                  <a:schemeClr val="accent2"/>
                </a:solidFill>
              </a:rPr>
              <a:t> is given by:</a:t>
            </a:r>
            <a:endParaRPr lang="en-US" dirty="0">
              <a:latin typeface="Times New Roman" charset="0"/>
            </a:endParaRPr>
          </a:p>
        </p:txBody>
      </p:sp>
      <p:graphicFrame>
        <p:nvGraphicFramePr>
          <p:cNvPr id="434181" name="Object 5"/>
          <p:cNvGraphicFramePr>
            <a:graphicFrameLocks noChangeAspect="1"/>
          </p:cNvGraphicFramePr>
          <p:nvPr/>
        </p:nvGraphicFramePr>
        <p:xfrm>
          <a:off x="1562100" y="5946775"/>
          <a:ext cx="60198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8" name="Equation" r:id="rId6" imgW="3022600" imgH="419100" progId="Equation.3">
                  <p:embed/>
                </p:oleObj>
              </mc:Choice>
              <mc:Fallback>
                <p:oleObj name="Equation" r:id="rId6" imgW="3022600" imgH="419100" progId="Equation.3">
                  <p:embed/>
                  <p:pic>
                    <p:nvPicPr>
                      <p:cNvPr id="4341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5946775"/>
                        <a:ext cx="60198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9598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227" name="Group 3"/>
          <p:cNvGrpSpPr>
            <a:grpSpLocks/>
          </p:cNvGrpSpPr>
          <p:nvPr/>
        </p:nvGrpSpPr>
        <p:grpSpPr bwMode="auto">
          <a:xfrm>
            <a:off x="506413" y="476250"/>
            <a:ext cx="8221663" cy="5078413"/>
            <a:chOff x="374" y="222"/>
            <a:chExt cx="5179" cy="3199"/>
          </a:xfrm>
        </p:grpSpPr>
        <p:sp>
          <p:nvSpPr>
            <p:cNvPr id="436228" name="Text Box 4"/>
            <p:cNvSpPr txBox="1">
              <a:spLocks noChangeArrowheads="1"/>
            </p:cNvSpPr>
            <p:nvPr/>
          </p:nvSpPr>
          <p:spPr bwMode="auto">
            <a:xfrm>
              <a:off x="374" y="222"/>
              <a:ext cx="5179" cy="3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Also note that                                                  .</a:t>
              </a:r>
            </a:p>
            <a:p>
              <a:endParaRPr lang="en-US" sz="1200" dirty="0">
                <a:solidFill>
                  <a:schemeClr val="accent2"/>
                </a:solidFill>
              </a:endParaRPr>
            </a:p>
            <a:p>
              <a:r>
                <a:rPr lang="en-US" dirty="0">
                  <a:solidFill>
                    <a:schemeClr val="accent2"/>
                  </a:solidFill>
                </a:rPr>
                <a:t>We can also express a harmonic wave as </a:t>
              </a:r>
              <a:r>
                <a:rPr lang="en-US" i="1" dirty="0">
                  <a:latin typeface="Times New Roman" charset="0"/>
                </a:rPr>
                <a:t>f</a:t>
              </a:r>
              <a:r>
                <a:rPr lang="en-US" dirty="0">
                  <a:latin typeface="Times New Roman" charset="0"/>
                </a:rPr>
                <a:t>(</a:t>
              </a:r>
              <a:r>
                <a:rPr lang="en-US" i="1" dirty="0">
                  <a:latin typeface="Times New Roman" charset="0"/>
                </a:rPr>
                <a:t>t</a:t>
              </a:r>
              <a:r>
                <a:rPr lang="en-US" dirty="0">
                  <a:latin typeface="Times New Roman" charset="0"/>
                </a:rPr>
                <a:t>) = </a:t>
              </a:r>
              <a:r>
                <a:rPr lang="en-US" dirty="0">
                  <a:latin typeface="Monotype Corsiva" charset="0"/>
                </a:rPr>
                <a:t>Re</a:t>
              </a:r>
              <a:r>
                <a:rPr lang="en-US" dirty="0">
                  <a:latin typeface="Times New Roman" charset="0"/>
                </a:rPr>
                <a:t>{</a:t>
              </a:r>
              <a:r>
                <a:rPr lang="en-US" i="1" dirty="0" err="1">
                  <a:latin typeface="Times New Roman" charset="0"/>
                </a:rPr>
                <a:t>Ae</a:t>
              </a:r>
              <a:r>
                <a:rPr lang="en-US" baseline="30000" dirty="0">
                  <a:latin typeface="Times New Roman" charset="0"/>
                </a:rPr>
                <a:t>–</a:t>
              </a:r>
              <a:r>
                <a:rPr lang="en-US" i="1" baseline="30000" dirty="0" err="1">
                  <a:latin typeface="Times New Roman" charset="0"/>
                </a:rPr>
                <a:t>i</a:t>
              </a:r>
              <a:r>
                <a:rPr lang="en-US" i="1" baseline="30000" dirty="0" err="1">
                  <a:latin typeface="Symbol" charset="0"/>
                  <a:sym typeface="Symbol" charset="0"/>
                </a:rPr>
                <a:t></a:t>
              </a:r>
              <a:r>
                <a:rPr lang="en-US" i="1" baseline="30000" dirty="0" err="1">
                  <a:latin typeface="Times New Roman" charset="0"/>
                </a:rPr>
                <a:t>t</a:t>
              </a:r>
              <a:r>
                <a:rPr lang="en-US" dirty="0">
                  <a:latin typeface="Times New Roman" charset="0"/>
                </a:rPr>
                <a:t>}</a:t>
              </a:r>
              <a:r>
                <a:rPr lang="en-US" dirty="0">
                  <a:solidFill>
                    <a:schemeClr val="accent2"/>
                  </a:solidFill>
                </a:rPr>
                <a:t>,</a:t>
              </a:r>
            </a:p>
            <a:p>
              <a:r>
                <a:rPr lang="en-US" dirty="0">
                  <a:solidFill>
                    <a:schemeClr val="accent2"/>
                  </a:solidFill>
                </a:rPr>
                <a:t>   where </a:t>
              </a:r>
              <a:r>
                <a:rPr lang="en-US" i="1" dirty="0">
                  <a:latin typeface="Times New Roman" charset="0"/>
                </a:rPr>
                <a:t>A</a:t>
              </a:r>
              <a:r>
                <a:rPr lang="en-US" dirty="0">
                  <a:solidFill>
                    <a:schemeClr val="accent2"/>
                  </a:solidFill>
                </a:rPr>
                <a:t> has real and imaginary parts </a:t>
              </a:r>
              <a:r>
                <a:rPr lang="en-US" i="1" dirty="0">
                  <a:latin typeface="Times New Roman" charset="0"/>
                </a:rPr>
                <a:t>A = x + </a:t>
              </a:r>
              <a:r>
                <a:rPr lang="en-US" i="1" dirty="0" err="1">
                  <a:latin typeface="Times New Roman" charset="0"/>
                </a:rPr>
                <a:t>iy</a:t>
              </a:r>
              <a:r>
                <a:rPr lang="en-US" dirty="0">
                  <a:solidFill>
                    <a:schemeClr val="accent2"/>
                  </a:solidFill>
                </a:rPr>
                <a:t>, and </a:t>
              </a:r>
              <a:r>
                <a:rPr lang="en-US" i="1" dirty="0">
                  <a:latin typeface="Times New Roman" charset="0"/>
                </a:rPr>
                <a:t>e</a:t>
              </a:r>
              <a:endParaRPr lang="en-US" dirty="0">
                <a:solidFill>
                  <a:schemeClr val="accent2"/>
                </a:solidFill>
              </a:endParaRPr>
            </a:p>
            <a:p>
              <a:r>
                <a:rPr lang="en-US" dirty="0">
                  <a:solidFill>
                    <a:schemeClr val="accent2"/>
                  </a:solidFill>
                </a:rPr>
                <a:t>   can be expressed via Euler</a:t>
              </a:r>
              <a:r>
                <a:rPr lang="en-US" dirty="0">
                  <a:solidFill>
                    <a:schemeClr val="accent2"/>
                  </a:solidFill>
                  <a:latin typeface="Arial"/>
                </a:rPr>
                <a:t>’</a:t>
              </a:r>
              <a:r>
                <a:rPr lang="en-US" dirty="0">
                  <a:solidFill>
                    <a:schemeClr val="accent2"/>
                  </a:solidFill>
                </a:rPr>
                <a:t>s identity such that</a:t>
              </a:r>
              <a:r>
                <a:rPr lang="en-US" sz="1800" dirty="0">
                  <a:latin typeface="Times New Roman" charset="0"/>
                </a:rPr>
                <a:t> </a:t>
              </a:r>
            </a:p>
            <a:p>
              <a:r>
                <a:rPr lang="en-US" sz="1800" dirty="0">
                  <a:latin typeface="Times New Roman" charset="0"/>
                </a:rPr>
                <a:t>                      </a:t>
              </a:r>
              <a:r>
                <a:rPr lang="en-US" i="1" dirty="0">
                  <a:latin typeface="Times New Roman" charset="0"/>
                </a:rPr>
                <a:t>f</a:t>
              </a:r>
              <a:r>
                <a:rPr lang="en-US" dirty="0">
                  <a:latin typeface="Times New Roman" charset="0"/>
                </a:rPr>
                <a:t>(</a:t>
              </a:r>
              <a:r>
                <a:rPr lang="en-US" i="1" dirty="0">
                  <a:latin typeface="Times New Roman" charset="0"/>
                </a:rPr>
                <a:t>t</a:t>
              </a:r>
              <a:r>
                <a:rPr lang="en-US" dirty="0">
                  <a:latin typeface="Times New Roman" charset="0"/>
                </a:rPr>
                <a:t>) = </a:t>
              </a:r>
              <a:r>
                <a:rPr lang="en-US" dirty="0">
                  <a:latin typeface="Monotype Corsiva" charset="0"/>
                </a:rPr>
                <a:t>Re</a:t>
              </a:r>
              <a:r>
                <a:rPr lang="en-US" dirty="0">
                  <a:latin typeface="Times New Roman" charset="0"/>
                </a:rPr>
                <a:t>{</a:t>
              </a:r>
              <a:r>
                <a:rPr lang="en-US" i="1" dirty="0">
                  <a:latin typeface="Times New Roman" charset="0"/>
                </a:rPr>
                <a:t>A</a:t>
              </a:r>
              <a:r>
                <a:rPr lang="en-US" dirty="0">
                  <a:latin typeface="Times New Roman" charset="0"/>
                </a:rPr>
                <a:t> [</a:t>
              </a:r>
              <a:r>
                <a:rPr lang="en-US" dirty="0" err="1">
                  <a:latin typeface="Times New Roman" charset="0"/>
                </a:rPr>
                <a:t>cos</a:t>
              </a:r>
              <a:r>
                <a:rPr lang="en-US" dirty="0">
                  <a:latin typeface="Times New Roman" charset="0"/>
                </a:rPr>
                <a:t>(</a:t>
              </a:r>
              <a:r>
                <a:rPr lang="en-US" i="1" dirty="0">
                  <a:latin typeface="Symbol" charset="0"/>
                  <a:sym typeface="Symbol" charset="0"/>
                </a:rPr>
                <a:t></a:t>
              </a:r>
              <a:r>
                <a:rPr lang="en-US" i="1" dirty="0">
                  <a:latin typeface="Times New Roman" charset="0"/>
                </a:rPr>
                <a:t>t</a:t>
              </a:r>
              <a:r>
                <a:rPr lang="en-US" dirty="0">
                  <a:latin typeface="Times New Roman" charset="0"/>
                </a:rPr>
                <a:t>) – </a:t>
              </a:r>
              <a:r>
                <a:rPr lang="en-US" i="1" dirty="0" err="1">
                  <a:latin typeface="Times New Roman" charset="0"/>
                </a:rPr>
                <a:t>i</a:t>
              </a:r>
              <a:r>
                <a:rPr lang="en-US" dirty="0">
                  <a:latin typeface="Times New Roman" charset="0"/>
                </a:rPr>
                <a:t> sin(</a:t>
              </a:r>
              <a:r>
                <a:rPr lang="en-US" i="1" dirty="0">
                  <a:latin typeface="Symbol" charset="0"/>
                  <a:sym typeface="Symbol" charset="0"/>
                </a:rPr>
                <a:t></a:t>
              </a:r>
              <a:r>
                <a:rPr lang="en-US" i="1" dirty="0">
                  <a:latin typeface="Times New Roman" charset="0"/>
                </a:rPr>
                <a:t>t</a:t>
              </a:r>
              <a:r>
                <a:rPr lang="en-US" dirty="0">
                  <a:latin typeface="Times New Roman" charset="0"/>
                </a:rPr>
                <a:t>)]}</a:t>
              </a:r>
            </a:p>
            <a:p>
              <a:r>
                <a:rPr lang="en-US" dirty="0">
                  <a:latin typeface="Times New Roman" charset="0"/>
                </a:rPr>
                <a:t>                      = </a:t>
              </a:r>
              <a:r>
                <a:rPr lang="en-US" dirty="0">
                  <a:latin typeface="Monotype Corsiva" charset="0"/>
                </a:rPr>
                <a:t>Re</a:t>
              </a:r>
              <a:r>
                <a:rPr lang="en-US" dirty="0">
                  <a:latin typeface="Times New Roman" charset="0"/>
                </a:rPr>
                <a:t>{(</a:t>
              </a:r>
              <a:r>
                <a:rPr lang="en-US" i="1" dirty="0">
                  <a:latin typeface="Times New Roman" charset="0"/>
                </a:rPr>
                <a:t>x</a:t>
              </a:r>
              <a:r>
                <a:rPr lang="en-US" dirty="0">
                  <a:latin typeface="Times New Roman" charset="0"/>
                </a:rPr>
                <a:t> + </a:t>
              </a:r>
              <a:r>
                <a:rPr lang="en-US" i="1" dirty="0" err="1">
                  <a:latin typeface="Times New Roman" charset="0"/>
                </a:rPr>
                <a:t>iy</a:t>
              </a:r>
              <a:r>
                <a:rPr lang="en-US" dirty="0">
                  <a:latin typeface="Times New Roman" charset="0"/>
                </a:rPr>
                <a:t>) (</a:t>
              </a:r>
              <a:r>
                <a:rPr lang="en-US" dirty="0" err="1">
                  <a:latin typeface="Times New Roman" charset="0"/>
                </a:rPr>
                <a:t>cos</a:t>
              </a:r>
              <a:r>
                <a:rPr lang="en-US" i="1" dirty="0" err="1">
                  <a:latin typeface="Symbol" charset="0"/>
                  <a:sym typeface="Symbol" charset="0"/>
                </a:rPr>
                <a:t></a:t>
              </a:r>
              <a:r>
                <a:rPr lang="en-US" i="1" dirty="0" err="1">
                  <a:latin typeface="Times New Roman" charset="0"/>
                </a:rPr>
                <a:t>t</a:t>
              </a:r>
              <a:r>
                <a:rPr lang="en-US" dirty="0">
                  <a:latin typeface="Times New Roman" charset="0"/>
                </a:rPr>
                <a:t> – </a:t>
              </a:r>
              <a:r>
                <a:rPr lang="en-US" i="1" dirty="0" err="1">
                  <a:latin typeface="Times New Roman" charset="0"/>
                </a:rPr>
                <a:t>i</a:t>
              </a:r>
              <a:r>
                <a:rPr lang="en-US" dirty="0" err="1">
                  <a:latin typeface="Times New Roman" charset="0"/>
                </a:rPr>
                <a:t>sin</a:t>
              </a:r>
              <a:r>
                <a:rPr lang="en-US" i="1" dirty="0" err="1">
                  <a:latin typeface="Symbol" charset="0"/>
                  <a:sym typeface="Symbol" charset="0"/>
                </a:rPr>
                <a:t></a:t>
              </a:r>
              <a:r>
                <a:rPr lang="en-US" i="1" dirty="0" err="1">
                  <a:latin typeface="Times New Roman" charset="0"/>
                </a:rPr>
                <a:t>t</a:t>
              </a:r>
              <a:r>
                <a:rPr lang="en-US" dirty="0">
                  <a:latin typeface="Times New Roman" charset="0"/>
                </a:rPr>
                <a:t>)}</a:t>
              </a:r>
            </a:p>
            <a:p>
              <a:r>
                <a:rPr lang="en-US" dirty="0">
                  <a:latin typeface="Times New Roman" charset="0"/>
                </a:rPr>
                <a:t>                      = </a:t>
              </a:r>
              <a:r>
                <a:rPr lang="en-US" dirty="0">
                  <a:latin typeface="Monotype Corsiva" charset="0"/>
                </a:rPr>
                <a:t>Re</a:t>
              </a:r>
              <a:r>
                <a:rPr lang="en-US" dirty="0">
                  <a:latin typeface="Times New Roman" charset="0"/>
                </a:rPr>
                <a:t>{</a:t>
              </a:r>
              <a:r>
                <a:rPr lang="en-US" i="1" dirty="0">
                  <a:latin typeface="Times New Roman" charset="0"/>
                </a:rPr>
                <a:t>x</a:t>
              </a:r>
              <a:r>
                <a:rPr lang="en-US" dirty="0">
                  <a:latin typeface="Times New Roman" charset="0"/>
                </a:rPr>
                <a:t> </a:t>
              </a:r>
              <a:r>
                <a:rPr lang="en-US" dirty="0" err="1">
                  <a:latin typeface="Times New Roman" charset="0"/>
                </a:rPr>
                <a:t>cos</a:t>
              </a:r>
              <a:r>
                <a:rPr lang="en-US" i="1" dirty="0" err="1">
                  <a:latin typeface="Symbol" charset="0"/>
                  <a:sym typeface="Symbol" charset="0"/>
                </a:rPr>
                <a:t></a:t>
              </a:r>
              <a:r>
                <a:rPr lang="en-US" i="1" dirty="0" err="1">
                  <a:latin typeface="Times New Roman" charset="0"/>
                </a:rPr>
                <a:t>t</a:t>
              </a:r>
              <a:r>
                <a:rPr lang="en-US" dirty="0">
                  <a:latin typeface="Times New Roman" charset="0"/>
                </a:rPr>
                <a:t> – </a:t>
              </a:r>
              <a:r>
                <a:rPr lang="en-US" i="1" dirty="0">
                  <a:latin typeface="Times New Roman" charset="0"/>
                </a:rPr>
                <a:t>i</a:t>
              </a:r>
              <a:r>
                <a:rPr lang="en-US" baseline="30000" dirty="0">
                  <a:latin typeface="Times New Roman" charset="0"/>
                </a:rPr>
                <a:t>2</a:t>
              </a:r>
              <a:r>
                <a:rPr lang="en-US" i="1" dirty="0">
                  <a:latin typeface="Times New Roman" charset="0"/>
                </a:rPr>
                <a:t>y</a:t>
              </a:r>
              <a:r>
                <a:rPr lang="en-US" dirty="0">
                  <a:latin typeface="Times New Roman" charset="0"/>
                </a:rPr>
                <a:t> </a:t>
              </a:r>
              <a:r>
                <a:rPr lang="en-US" dirty="0" err="1">
                  <a:latin typeface="Times New Roman" charset="0"/>
                </a:rPr>
                <a:t>sin</a:t>
              </a:r>
              <a:r>
                <a:rPr lang="en-US" i="1" dirty="0" err="1">
                  <a:latin typeface="Symbol" charset="0"/>
                  <a:sym typeface="Symbol" charset="0"/>
                </a:rPr>
                <a:t></a:t>
              </a:r>
              <a:r>
                <a:rPr lang="en-US" i="1" dirty="0" err="1">
                  <a:latin typeface="Times New Roman" charset="0"/>
                </a:rPr>
                <a:t>t</a:t>
              </a:r>
              <a:r>
                <a:rPr lang="en-US" dirty="0">
                  <a:latin typeface="Times New Roman" charset="0"/>
                </a:rPr>
                <a:t> + </a:t>
              </a:r>
              <a:r>
                <a:rPr lang="en-US" i="1" dirty="0" err="1">
                  <a:latin typeface="Times New Roman" charset="0"/>
                </a:rPr>
                <a:t>i</a:t>
              </a:r>
              <a:r>
                <a:rPr lang="en-US" dirty="0">
                  <a:latin typeface="Times New Roman" charset="0"/>
                </a:rPr>
                <a:t> (</a:t>
              </a:r>
              <a:r>
                <a:rPr lang="en-US" i="1" dirty="0">
                  <a:latin typeface="Times New Roman" charset="0"/>
                </a:rPr>
                <a:t>y</a:t>
              </a:r>
              <a:r>
                <a:rPr lang="en-US" dirty="0">
                  <a:latin typeface="Times New Roman" charset="0"/>
                </a:rPr>
                <a:t> </a:t>
              </a:r>
              <a:r>
                <a:rPr lang="en-US" dirty="0" err="1">
                  <a:latin typeface="Times New Roman" charset="0"/>
                </a:rPr>
                <a:t>cos</a:t>
              </a:r>
              <a:r>
                <a:rPr lang="en-US" i="1" dirty="0" err="1">
                  <a:latin typeface="Symbol" charset="0"/>
                  <a:sym typeface="Symbol" charset="0"/>
                </a:rPr>
                <a:t></a:t>
              </a:r>
              <a:r>
                <a:rPr lang="en-US" i="1" dirty="0" err="1">
                  <a:latin typeface="Times New Roman" charset="0"/>
                </a:rPr>
                <a:t>t</a:t>
              </a:r>
              <a:r>
                <a:rPr lang="en-US" dirty="0">
                  <a:latin typeface="Times New Roman" charset="0"/>
                </a:rPr>
                <a:t> – </a:t>
              </a:r>
              <a:r>
                <a:rPr lang="en-US" i="1" dirty="0">
                  <a:latin typeface="Times New Roman" charset="0"/>
                </a:rPr>
                <a:t>x</a:t>
              </a:r>
              <a:r>
                <a:rPr lang="en-US" dirty="0">
                  <a:latin typeface="Times New Roman" charset="0"/>
                </a:rPr>
                <a:t> </a:t>
              </a:r>
              <a:r>
                <a:rPr lang="en-US" dirty="0" err="1">
                  <a:latin typeface="Times New Roman" charset="0"/>
                </a:rPr>
                <a:t>sin</a:t>
              </a:r>
              <a:r>
                <a:rPr lang="en-US" i="1" dirty="0" err="1">
                  <a:latin typeface="Symbol" charset="0"/>
                  <a:sym typeface="Symbol" charset="0"/>
                </a:rPr>
                <a:t></a:t>
              </a:r>
              <a:r>
                <a:rPr lang="en-US" i="1" dirty="0" err="1">
                  <a:latin typeface="Times New Roman" charset="0"/>
                </a:rPr>
                <a:t>t</a:t>
              </a:r>
              <a:r>
                <a:rPr lang="en-US" dirty="0">
                  <a:latin typeface="Times New Roman" charset="0"/>
                </a:rPr>
                <a:t>)}</a:t>
              </a:r>
            </a:p>
            <a:p>
              <a:r>
                <a:rPr lang="en-US" dirty="0">
                  <a:latin typeface="Times New Roman" charset="0"/>
                </a:rPr>
                <a:t>                      = </a:t>
              </a:r>
              <a:r>
                <a:rPr lang="en-US" i="1" dirty="0">
                  <a:latin typeface="Times New Roman" charset="0"/>
                </a:rPr>
                <a:t>x </a:t>
              </a:r>
              <a:r>
                <a:rPr lang="en-US" dirty="0" err="1">
                  <a:latin typeface="Times New Roman" charset="0"/>
                </a:rPr>
                <a:t>cos</a:t>
              </a:r>
              <a:r>
                <a:rPr lang="en-US" i="1" dirty="0" err="1">
                  <a:latin typeface="Symbol" charset="0"/>
                  <a:sym typeface="Symbol" charset="0"/>
                </a:rPr>
                <a:t></a:t>
              </a:r>
              <a:r>
                <a:rPr lang="en-US" i="1" dirty="0" err="1">
                  <a:latin typeface="Times New Roman" charset="0"/>
                </a:rPr>
                <a:t>t</a:t>
              </a:r>
              <a:r>
                <a:rPr lang="en-US" dirty="0">
                  <a:latin typeface="Times New Roman" charset="0"/>
                </a:rPr>
                <a:t> + </a:t>
              </a:r>
              <a:r>
                <a:rPr lang="en-US" i="1" dirty="0">
                  <a:latin typeface="Times New Roman" charset="0"/>
                </a:rPr>
                <a:t>y</a:t>
              </a:r>
              <a:r>
                <a:rPr lang="en-US" dirty="0">
                  <a:latin typeface="Times New Roman" charset="0"/>
                </a:rPr>
                <a:t> </a:t>
              </a:r>
              <a:r>
                <a:rPr lang="en-US" dirty="0" err="1">
                  <a:latin typeface="Times New Roman" charset="0"/>
                </a:rPr>
                <a:t>sin</a:t>
              </a:r>
              <a:r>
                <a:rPr lang="en-US" i="1" dirty="0" err="1">
                  <a:latin typeface="Symbol" charset="0"/>
                  <a:sym typeface="Symbol" charset="0"/>
                </a:rPr>
                <a:t></a:t>
              </a:r>
              <a:r>
                <a:rPr lang="en-US" i="1" dirty="0" err="1">
                  <a:latin typeface="Times New Roman" charset="0"/>
                </a:rPr>
                <a:t>t</a:t>
              </a:r>
              <a:r>
                <a:rPr lang="en-US" dirty="0">
                  <a:latin typeface="Times New Roman" charset="0"/>
                </a:rPr>
                <a:t> </a:t>
              </a:r>
              <a:r>
                <a:rPr lang="en-US" dirty="0">
                  <a:solidFill>
                    <a:schemeClr val="accent2"/>
                  </a:solidFill>
                </a:rPr>
                <a:t>.</a:t>
              </a:r>
            </a:p>
            <a:p>
              <a:endParaRPr lang="en-US" sz="1200" dirty="0">
                <a:solidFill>
                  <a:schemeClr val="accent2"/>
                </a:solidFill>
              </a:endParaRPr>
            </a:p>
            <a:p>
              <a:r>
                <a:rPr lang="en-US" dirty="0">
                  <a:solidFill>
                    <a:schemeClr val="accent2"/>
                  </a:solidFill>
                </a:rPr>
                <a:t>This is the same as </a:t>
              </a:r>
              <a:r>
                <a:rPr lang="en-US" i="1" dirty="0">
                  <a:latin typeface="Times New Roman" charset="0"/>
                </a:rPr>
                <a:t>f</a:t>
              </a:r>
              <a:r>
                <a:rPr lang="en-US" dirty="0">
                  <a:latin typeface="Times New Roman" charset="0"/>
                </a:rPr>
                <a:t>(</a:t>
              </a:r>
              <a:r>
                <a:rPr lang="en-US" i="1" dirty="0">
                  <a:latin typeface="Times New Roman" charset="0"/>
                </a:rPr>
                <a:t>t</a:t>
              </a:r>
              <a:r>
                <a:rPr lang="en-US" dirty="0">
                  <a:latin typeface="Times New Roman" charset="0"/>
                </a:rPr>
                <a:t>) = </a:t>
              </a:r>
              <a:r>
                <a:rPr lang="en-US" i="1" dirty="0">
                  <a:latin typeface="Times New Roman" charset="0"/>
                </a:rPr>
                <a:t>a</a:t>
              </a:r>
              <a:r>
                <a:rPr lang="en-US" baseline="-25000" dirty="0">
                  <a:latin typeface="Times New Roman" charset="0"/>
                </a:rPr>
                <a:t>1</a:t>
              </a:r>
              <a:r>
                <a:rPr lang="en-US" dirty="0">
                  <a:latin typeface="Times New Roman" charset="0"/>
                </a:rPr>
                <a:t>cos(</a:t>
              </a:r>
              <a:r>
                <a:rPr lang="en-US" i="1" dirty="0">
                  <a:latin typeface="Symbol" charset="0"/>
                  <a:sym typeface="Symbol" charset="0"/>
                </a:rPr>
                <a:t></a:t>
              </a:r>
              <a:r>
                <a:rPr lang="en-US" i="1" dirty="0">
                  <a:latin typeface="Times New Roman" charset="0"/>
                </a:rPr>
                <a:t>t</a:t>
              </a:r>
              <a:r>
                <a:rPr lang="en-US" dirty="0">
                  <a:latin typeface="Times New Roman" charset="0"/>
                </a:rPr>
                <a:t>) + </a:t>
              </a:r>
              <a:r>
                <a:rPr lang="en-US" i="1" dirty="0">
                  <a:latin typeface="Times New Roman" charset="0"/>
                </a:rPr>
                <a:t>a</a:t>
              </a:r>
              <a:r>
                <a:rPr lang="en-US" baseline="-25000" dirty="0">
                  <a:latin typeface="Times New Roman" charset="0"/>
                </a:rPr>
                <a:t>2</a:t>
              </a:r>
              <a:r>
                <a:rPr lang="en-US" dirty="0">
                  <a:latin typeface="Times New Roman" charset="0"/>
                </a:rPr>
                <a:t>sin(</a:t>
              </a:r>
              <a:r>
                <a:rPr lang="en-US" i="1" dirty="0">
                  <a:latin typeface="Symbol" charset="0"/>
                  <a:sym typeface="Symbol" charset="0"/>
                </a:rPr>
                <a:t></a:t>
              </a:r>
              <a:r>
                <a:rPr lang="en-US" i="1" dirty="0">
                  <a:latin typeface="Times New Roman" charset="0"/>
                </a:rPr>
                <a:t>t</a:t>
              </a:r>
              <a:r>
                <a:rPr lang="en-US" dirty="0">
                  <a:latin typeface="Times New Roman" charset="0"/>
                </a:rPr>
                <a:t>)</a:t>
              </a:r>
              <a:r>
                <a:rPr lang="en-US" dirty="0">
                  <a:solidFill>
                    <a:schemeClr val="accent2"/>
                  </a:solidFill>
                </a:rPr>
                <a:t> if </a:t>
              </a:r>
            </a:p>
            <a:p>
              <a:r>
                <a:rPr lang="en-US" dirty="0">
                  <a:solidFill>
                    <a:schemeClr val="accent2"/>
                  </a:solidFill>
                </a:rPr>
                <a:t>              </a:t>
              </a:r>
              <a:r>
                <a:rPr lang="en-US" i="1" dirty="0">
                  <a:latin typeface="Times New Roman" charset="0"/>
                </a:rPr>
                <a:t>a</a:t>
              </a:r>
              <a:r>
                <a:rPr lang="en-US" baseline="-25000" dirty="0">
                  <a:latin typeface="Times New Roman" charset="0"/>
                </a:rPr>
                <a:t>1</a:t>
              </a:r>
              <a:r>
                <a:rPr lang="en-US" dirty="0">
                  <a:latin typeface="Times New Roman" charset="0"/>
                </a:rPr>
                <a:t> = </a:t>
              </a:r>
              <a:r>
                <a:rPr lang="en-US" i="1" dirty="0">
                  <a:latin typeface="Times New Roman" charset="0"/>
                </a:rPr>
                <a:t>x = </a:t>
              </a:r>
              <a:r>
                <a:rPr lang="en-US" dirty="0">
                  <a:latin typeface="Monotype Corsiva" charset="0"/>
                </a:rPr>
                <a:t>Re</a:t>
              </a:r>
              <a:r>
                <a:rPr lang="en-US" dirty="0">
                  <a:latin typeface="Times New Roman" charset="0"/>
                </a:rPr>
                <a:t>{</a:t>
              </a:r>
              <a:r>
                <a:rPr lang="en-US" i="1" dirty="0">
                  <a:latin typeface="Times New Roman" charset="0"/>
                </a:rPr>
                <a:t>A</a:t>
              </a:r>
              <a:r>
                <a:rPr lang="en-US" dirty="0">
                  <a:latin typeface="Times New Roman" charset="0"/>
                </a:rPr>
                <a:t>}</a:t>
              </a:r>
              <a:r>
                <a:rPr lang="en-US" dirty="0"/>
                <a:t>  </a:t>
              </a:r>
              <a:r>
                <a:rPr lang="en-US" dirty="0">
                  <a:solidFill>
                    <a:schemeClr val="accent2"/>
                  </a:solidFill>
                </a:rPr>
                <a:t>&amp;  </a:t>
              </a:r>
              <a:r>
                <a:rPr lang="en-US" dirty="0">
                  <a:latin typeface="Times New Roman" charset="0"/>
                </a:rPr>
                <a:t> </a:t>
              </a:r>
              <a:r>
                <a:rPr lang="en-US" i="1" dirty="0">
                  <a:latin typeface="Times New Roman" charset="0"/>
                </a:rPr>
                <a:t>a</a:t>
              </a:r>
              <a:r>
                <a:rPr lang="en-US" baseline="-25000" dirty="0">
                  <a:latin typeface="Times New Roman" charset="0"/>
                </a:rPr>
                <a:t>2</a:t>
              </a:r>
              <a:r>
                <a:rPr lang="en-US" dirty="0">
                  <a:latin typeface="Times New Roman" charset="0"/>
                </a:rPr>
                <a:t> = </a:t>
              </a:r>
              <a:r>
                <a:rPr lang="en-US" i="1" dirty="0">
                  <a:latin typeface="Times New Roman" charset="0"/>
                </a:rPr>
                <a:t>y = </a:t>
              </a:r>
              <a:r>
                <a:rPr lang="en-US" dirty="0" err="1">
                  <a:latin typeface="Monotype Corsiva" charset="0"/>
                </a:rPr>
                <a:t>Im</a:t>
              </a:r>
              <a:r>
                <a:rPr lang="en-US" dirty="0">
                  <a:latin typeface="Times New Roman" charset="0"/>
                </a:rPr>
                <a:t>{</a:t>
              </a:r>
              <a:r>
                <a:rPr lang="en-US" i="1" dirty="0">
                  <a:latin typeface="Times New Roman" charset="0"/>
                </a:rPr>
                <a:t>A</a:t>
              </a:r>
              <a:r>
                <a:rPr lang="en-US" dirty="0">
                  <a:latin typeface="Times New Roman" charset="0"/>
                </a:rPr>
                <a:t>}</a:t>
              </a:r>
              <a:endParaRPr lang="en-US" dirty="0">
                <a:solidFill>
                  <a:schemeClr val="accent2"/>
                </a:solidFill>
              </a:endParaRPr>
            </a:p>
            <a:p>
              <a:r>
                <a:rPr lang="en-US" dirty="0">
                  <a:solidFill>
                    <a:schemeClr val="accent2"/>
                  </a:solidFill>
                </a:rPr>
                <a:t>   so the wave equation can be satisfied using either form.</a:t>
              </a:r>
            </a:p>
            <a:p>
              <a:endParaRPr lang="en-US" sz="1200" dirty="0">
                <a:solidFill>
                  <a:schemeClr val="accent2"/>
                </a:solidFill>
              </a:endParaRPr>
            </a:p>
            <a:p>
              <a:r>
                <a:rPr lang="en-US" dirty="0">
                  <a:solidFill>
                    <a:schemeClr val="accent2"/>
                  </a:solidFill>
                </a:rPr>
                <a:t>Other trig identities that are useful for translating:</a:t>
              </a:r>
              <a:endParaRPr lang="en-US" dirty="0">
                <a:latin typeface="Times New Roman" charset="0"/>
              </a:endParaRPr>
            </a:p>
          </p:txBody>
        </p:sp>
        <p:graphicFrame>
          <p:nvGraphicFramePr>
            <p:cNvPr id="436229" name="Object 5"/>
            <p:cNvGraphicFramePr>
              <a:graphicFrameLocks noChangeAspect="1"/>
            </p:cNvGraphicFramePr>
            <p:nvPr/>
          </p:nvGraphicFramePr>
          <p:xfrm>
            <a:off x="1680" y="222"/>
            <a:ext cx="2640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11" name="Equation" r:id="rId4" imgW="1917700" imgH="203200" progId="Equation.3">
                    <p:embed/>
                  </p:oleObj>
                </mc:Choice>
                <mc:Fallback>
                  <p:oleObj name="Equation" r:id="rId4" imgW="1917700" imgH="203200" progId="Equation.3">
                    <p:embed/>
                    <p:pic>
                      <p:nvPicPr>
                        <p:cNvPr id="436229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222"/>
                          <a:ext cx="2640" cy="2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36230" name="Object 6"/>
          <p:cNvGraphicFramePr>
            <a:graphicFrameLocks noChangeAspect="1"/>
          </p:cNvGraphicFramePr>
          <p:nvPr/>
        </p:nvGraphicFramePr>
        <p:xfrm>
          <a:off x="2209800" y="5686425"/>
          <a:ext cx="472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2" name="Equation" r:id="rId6" imgW="2349500" imgH="355600" progId="Equation.3">
                  <p:embed/>
                </p:oleObj>
              </mc:Choice>
              <mc:Fallback>
                <p:oleObj name="Equation" r:id="rId6" imgW="2349500" imgH="355600" progId="Equation.3">
                  <p:embed/>
                  <p:pic>
                    <p:nvPicPr>
                      <p:cNvPr id="4362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686425"/>
                        <a:ext cx="47244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0112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0013"/>
            <a:ext cx="49498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38276" name="Text Box 4"/>
          <p:cNvSpPr txBox="1">
            <a:spLocks noChangeArrowheads="1"/>
          </p:cNvSpPr>
          <p:nvPr/>
        </p:nvSpPr>
        <p:spPr bwMode="auto">
          <a:xfrm>
            <a:off x="5165725" y="1557338"/>
            <a:ext cx="3892913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And just in case it</a:t>
            </a:r>
            <a:r>
              <a:rPr lang="en-US" dirty="0">
                <a:solidFill>
                  <a:schemeClr val="accent2"/>
                </a:solidFill>
                <a:latin typeface="Arial"/>
              </a:rPr>
              <a:t>’</a:t>
            </a:r>
            <a:r>
              <a:rPr lang="en-US" dirty="0">
                <a:solidFill>
                  <a:schemeClr val="accent2"/>
                </a:solidFill>
              </a:rPr>
              <a:t>s been</a:t>
            </a:r>
          </a:p>
          <a:p>
            <a:r>
              <a:rPr lang="en-US" dirty="0">
                <a:solidFill>
                  <a:schemeClr val="accent2"/>
                </a:solidFill>
              </a:rPr>
              <a:t>a while since you saw </a:t>
            </a:r>
          </a:p>
          <a:p>
            <a:r>
              <a:rPr lang="en-US" dirty="0">
                <a:solidFill>
                  <a:schemeClr val="accent2"/>
                </a:solidFill>
              </a:rPr>
              <a:t>this in an intro geo class,</a:t>
            </a:r>
          </a:p>
          <a:p>
            <a:r>
              <a:rPr lang="en-US" dirty="0">
                <a:solidFill>
                  <a:schemeClr val="accent2"/>
                </a:solidFill>
              </a:rPr>
              <a:t>Here</a:t>
            </a:r>
            <a:r>
              <a:rPr lang="en-US" dirty="0">
                <a:solidFill>
                  <a:schemeClr val="accent2"/>
                </a:solidFill>
                <a:latin typeface="Arial"/>
              </a:rPr>
              <a:t>’</a:t>
            </a:r>
            <a:r>
              <a:rPr lang="en-US" dirty="0">
                <a:solidFill>
                  <a:schemeClr val="accent2"/>
                </a:solidFill>
              </a:rPr>
              <a:t>s the </a:t>
            </a:r>
            <a:r>
              <a:rPr lang="ja-JP" altLang="en-US" dirty="0">
                <a:solidFill>
                  <a:schemeClr val="accent2"/>
                </a:solidFill>
                <a:latin typeface="Arial"/>
              </a:rPr>
              <a:t>“</a:t>
            </a:r>
            <a:r>
              <a:rPr lang="en-US" dirty="0">
                <a:solidFill>
                  <a:schemeClr val="accent2"/>
                </a:solidFill>
              </a:rPr>
              <a:t>Earthquakes &amp;</a:t>
            </a:r>
          </a:p>
          <a:p>
            <a:r>
              <a:rPr lang="en-US" dirty="0">
                <a:solidFill>
                  <a:schemeClr val="accent2"/>
                </a:solidFill>
              </a:rPr>
              <a:t>Volcanoes</a:t>
            </a:r>
            <a:r>
              <a:rPr lang="ja-JP" altLang="en-US" dirty="0">
                <a:solidFill>
                  <a:schemeClr val="accent2"/>
                </a:solidFill>
                <a:latin typeface="Arial"/>
              </a:rPr>
              <a:t>”</a:t>
            </a:r>
            <a:r>
              <a:rPr lang="en-US" dirty="0">
                <a:solidFill>
                  <a:schemeClr val="accent2"/>
                </a:solidFill>
              </a:rPr>
              <a:t> (aka </a:t>
            </a:r>
            <a:r>
              <a:rPr lang="ja-JP" altLang="en-US" dirty="0">
                <a:solidFill>
                  <a:schemeClr val="accent2"/>
                </a:solidFill>
                <a:latin typeface="Arial"/>
              </a:rPr>
              <a:t>“</a:t>
            </a:r>
            <a:r>
              <a:rPr lang="en-US" dirty="0">
                <a:solidFill>
                  <a:schemeClr val="accent2"/>
                </a:solidFill>
              </a:rPr>
              <a:t>Shake &amp;</a:t>
            </a:r>
          </a:p>
          <a:p>
            <a:r>
              <a:rPr lang="en-US" dirty="0">
                <a:solidFill>
                  <a:schemeClr val="accent2"/>
                </a:solidFill>
              </a:rPr>
              <a:t>Bake</a:t>
            </a:r>
            <a:r>
              <a:rPr lang="ja-JP" altLang="en-US" dirty="0">
                <a:solidFill>
                  <a:schemeClr val="accent2"/>
                </a:solidFill>
                <a:latin typeface="Arial"/>
              </a:rPr>
              <a:t>”</a:t>
            </a:r>
            <a:r>
              <a:rPr lang="en-US" dirty="0">
                <a:solidFill>
                  <a:schemeClr val="accent2"/>
                </a:solidFill>
              </a:rPr>
              <a:t>) version from Bolt</a:t>
            </a:r>
            <a:r>
              <a:rPr lang="en-US" dirty="0">
                <a:solidFill>
                  <a:schemeClr val="accent2"/>
                </a:solidFill>
                <a:latin typeface="Arial"/>
              </a:rPr>
              <a:t>’</a:t>
            </a:r>
            <a:r>
              <a:rPr lang="en-US" dirty="0">
                <a:solidFill>
                  <a:schemeClr val="accent2"/>
                </a:solidFill>
              </a:rPr>
              <a:t>s</a:t>
            </a:r>
          </a:p>
          <a:p>
            <a:r>
              <a:rPr lang="en-US" u="sng" dirty="0">
                <a:solidFill>
                  <a:schemeClr val="accent2"/>
                </a:solidFill>
              </a:rPr>
              <a:t>Earthquakes</a:t>
            </a:r>
            <a:r>
              <a:rPr lang="en-US" dirty="0">
                <a:solidFill>
                  <a:schemeClr val="accent2"/>
                </a:solidFill>
              </a:rPr>
              <a:t>…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Check out the solution to</a:t>
            </a:r>
          </a:p>
          <a:p>
            <a:r>
              <a:rPr lang="en-US" dirty="0">
                <a:solidFill>
                  <a:schemeClr val="accent2"/>
                </a:solidFill>
              </a:rPr>
              <a:t>the wave equation!</a:t>
            </a:r>
          </a:p>
        </p:txBody>
      </p:sp>
      <p:sp>
        <p:nvSpPr>
          <p:cNvPr id="438277" name="Line 5"/>
          <p:cNvSpPr>
            <a:spLocks noChangeShapeType="1"/>
          </p:cNvSpPr>
          <p:nvPr/>
        </p:nvSpPr>
        <p:spPr bwMode="auto">
          <a:xfrm flipH="1" flipV="1">
            <a:off x="3352800" y="4419600"/>
            <a:ext cx="1828800" cy="3048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8278" name="Oval 6"/>
          <p:cNvSpPr>
            <a:spLocks noChangeArrowheads="1"/>
          </p:cNvSpPr>
          <p:nvPr/>
        </p:nvSpPr>
        <p:spPr bwMode="auto">
          <a:xfrm>
            <a:off x="1905000" y="4191000"/>
            <a:ext cx="1447800" cy="381000"/>
          </a:xfrm>
          <a:prstGeom prst="ellipse">
            <a:avLst/>
          </a:prstGeom>
          <a:noFill/>
          <a:ln w="508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1575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100" b="0" i="1" u="none" strike="noStrike" cap="none" normalizeH="0" baseline="0">
            <a:ln>
              <a:noFill/>
            </a:ln>
            <a:solidFill>
              <a:srgbClr val="FF33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100" b="0" i="1" u="none" strike="noStrike" cap="none" normalizeH="0" baseline="0">
            <a:ln>
              <a:noFill/>
            </a:ln>
            <a:solidFill>
              <a:srgbClr val="FF33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8179</TotalTime>
  <Words>771</Words>
  <Application>Microsoft Macintosh PowerPoint</Application>
  <PresentationFormat>On-screen Show (4:3)</PresentationFormat>
  <Paragraphs>132</Paragraphs>
  <Slides>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Monotype Corsiva</vt:lpstr>
      <vt:lpstr>Symbol</vt:lpstr>
      <vt:lpstr>Times New Roman</vt:lpstr>
      <vt:lpstr>Default Design</vt:lpstr>
      <vt:lpstr>Equation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Lowry</dc:creator>
  <cp:lastModifiedBy>Tony Lowry</cp:lastModifiedBy>
  <cp:revision>188</cp:revision>
  <dcterms:created xsi:type="dcterms:W3CDTF">2005-10-08T14:26:58Z</dcterms:created>
  <dcterms:modified xsi:type="dcterms:W3CDTF">2020-10-05T15:31:43Z</dcterms:modified>
</cp:coreProperties>
</file>