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6" r:id="rId2"/>
    <p:sldId id="282" r:id="rId3"/>
    <p:sldId id="281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5 Sep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42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93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10 September: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29-52 (§2.1-2.3)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D5AD0D9F-BAB7-4457-2C8C-3D7E269E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036" y="1248847"/>
            <a:ext cx="853329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Overview: Basic Principles of Waves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Four types of seismic waves: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(includes Love</a:t>
            </a:r>
          </a:p>
          <a:p>
            <a:r>
              <a:rPr lang="en-US" dirty="0">
                <a:solidFill>
                  <a:srgbClr val="001ABF"/>
                </a:solidFill>
              </a:rPr>
              <a:t>   and Rayleigh),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 modes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5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Seismic waves are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strain waves</a:t>
            </a:r>
            <a:r>
              <a:rPr lang="en-US" dirty="0">
                <a:solidFill>
                  <a:srgbClr val="001ABF"/>
                </a:solidFill>
              </a:rPr>
              <a:t> that propagate in a </a:t>
            </a:r>
          </a:p>
          <a:p>
            <a:r>
              <a:rPr lang="en-US" dirty="0">
                <a:solidFill>
                  <a:srgbClr val="001ABF"/>
                </a:solidFill>
              </a:rPr>
              <a:t>   continuum… Physics is governed by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Hooke’s Law</a:t>
            </a:r>
          </a:p>
          <a:p>
            <a:endParaRPr lang="en-US" sz="5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rgbClr val="001ABF"/>
                </a:solidFill>
              </a:rPr>
              <a:t>: Every point on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wavefront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can</a:t>
            </a:r>
          </a:p>
          <a:p>
            <a:r>
              <a:rPr lang="en-US" dirty="0">
                <a:solidFill>
                  <a:srgbClr val="001ABF"/>
                </a:solidFill>
              </a:rPr>
              <a:t>   be considered a source for the next generation of</a:t>
            </a:r>
          </a:p>
          <a:p>
            <a:r>
              <a:rPr lang="en-US" dirty="0">
                <a:solidFill>
                  <a:srgbClr val="001ABF"/>
                </a:solidFill>
              </a:rPr>
              <a:t>   wavelets</a:t>
            </a:r>
          </a:p>
          <a:p>
            <a:endParaRPr lang="en-US" sz="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predicted by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Principle</a:t>
            </a:r>
            <a:endParaRPr lang="en-US" dirty="0">
              <a:solidFill>
                <a:srgbClr val="001ABF"/>
              </a:solidFill>
            </a:endParaRPr>
          </a:p>
          <a:p>
            <a:endParaRPr lang="en-US" sz="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But most modeling uses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Theory</a:t>
            </a:r>
            <a:r>
              <a:rPr lang="en-US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(i.e., the normal to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the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wavefront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propagation direction, which defines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travel path (distance) and relates to time by way of velocity)</a:t>
            </a: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1AE4BF1-7108-9A06-F529-D6B7EFE3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82" y="350044"/>
            <a:ext cx="8388835" cy="52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Properties of Vector Addition and Multiplication: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Commutative:</a:t>
            </a:r>
            <a:endParaRPr lang="en-US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Associative: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Distributive:</a:t>
            </a:r>
          </a:p>
          <a:p>
            <a:endParaRPr lang="en-US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Some Special Vectors:</a:t>
            </a:r>
          </a:p>
          <a:p>
            <a:endParaRPr lang="en-US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Null:</a:t>
            </a:r>
          </a:p>
          <a:p>
            <a:endParaRPr lang="en-US" i="1" dirty="0">
              <a:solidFill>
                <a:srgbClr val="FF3300"/>
              </a:solidFill>
              <a:latin typeface="Arial Black" charset="0"/>
            </a:endParaRPr>
          </a:p>
          <a:p>
            <a:endParaRPr lang="en-US" i="1" dirty="0">
              <a:solidFill>
                <a:srgbClr val="FF3300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FF33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Unit: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has length 1:                 Note a unit vector in any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                 direction can be defined as: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273C8-0B4C-E840-6116-21E726F0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82" y="1159669"/>
            <a:ext cx="1647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B0A7E-AC3F-2547-57B0-5845C5E4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82" y="1626394"/>
            <a:ext cx="30353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82CB3-5783-3003-9812-394B0A1E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07" y="2183607"/>
            <a:ext cx="22256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72000-E6E2-DE3B-DB3E-C892A3C2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82" y="3427076"/>
            <a:ext cx="75088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3A19B-4478-AB69-0A16-CCB577BE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82" y="4693444"/>
            <a:ext cx="9763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1A82A6-8FFA-7153-49A5-DA7FC76C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95" y="5433219"/>
            <a:ext cx="114458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BDF1F51-86FE-DC53-14C8-AC79D9FB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434" y="602208"/>
            <a:ext cx="4061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Example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Unit Vectors: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861BC-7A0B-3FD9-1F8F-CEDE09C2B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171" y="1095920"/>
            <a:ext cx="20101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14B16A78-DC8A-F8FE-DAD6-948306F1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434" y="2534196"/>
            <a:ext cx="6479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Thus we can write any vector in the form, e.g.: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434B5-7725-68A0-8B2E-A46AF07B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71" y="3116808"/>
            <a:ext cx="3886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19A7E36E-0AD4-953B-0001-60E3CADA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434" y="4563021"/>
            <a:ext cx="805662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Part of this course will include an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introduction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to</a:t>
            </a:r>
          </a:p>
          <a:p>
            <a:r>
              <a:rPr lang="en-US" dirty="0">
                <a:solidFill>
                  <a:srgbClr val="001ABF"/>
                </a:solidFill>
              </a:rPr>
              <a:t>   linear algebra…</a:t>
            </a:r>
          </a:p>
          <a:p>
            <a:endParaRPr lang="en-US" sz="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(rows times columns) representation of</a:t>
            </a: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vector multiplication</a:t>
            </a:r>
            <a:r>
              <a:rPr lang="en-US" dirty="0">
                <a:solidFill>
                  <a:srgbClr val="001ABF"/>
                </a:solidFill>
              </a:rPr>
              <a:t> is standard and will crop up a</a:t>
            </a:r>
          </a:p>
          <a:p>
            <a:r>
              <a:rPr lang="en-US" dirty="0">
                <a:solidFill>
                  <a:srgbClr val="001ABF"/>
                </a:solidFill>
              </a:rPr>
              <a:t>   lot in this class!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3B8A8-AC5A-2428-EB8B-43057967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271" y="1135608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61210-ED16-45D1-008D-0720B968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0459" y="1135608"/>
            <a:ext cx="20335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5FD57463-E070-9BDD-C654-D300418A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9" y="423862"/>
            <a:ext cx="2689225" cy="277971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6A5EED1-0A4E-919C-C409-BAC2BC34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081" y="581024"/>
            <a:ext cx="61414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other notations are common…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is figure A.3-1 from the appendices</a:t>
            </a:r>
          </a:p>
          <a:p>
            <a:r>
              <a:rPr lang="en-US" dirty="0">
                <a:solidFill>
                  <a:srgbClr val="001ABF"/>
                </a:solidFill>
              </a:rPr>
              <a:t>of Stein &amp; </a:t>
            </a:r>
            <a:r>
              <a:rPr lang="en-US" dirty="0" err="1">
                <a:solidFill>
                  <a:srgbClr val="001ABF"/>
                </a:solidFill>
              </a:rPr>
              <a:t>Wysession</a:t>
            </a:r>
            <a:r>
              <a:rPr lang="en-US" dirty="0">
                <a:solidFill>
                  <a:srgbClr val="001ABF"/>
                </a:solidFill>
              </a:rPr>
              <a:t>. 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  </a:t>
            </a:r>
            <a:r>
              <a:rPr lang="en-US" i="1" dirty="0">
                <a:solidFill>
                  <a:srgbClr val="001ABF"/>
                </a:solidFill>
              </a:rPr>
              <a:t>,    </a:t>
            </a:r>
            <a:r>
              <a:rPr lang="en-US" dirty="0">
                <a:solidFill>
                  <a:srgbClr val="001ABF"/>
                </a:solidFill>
              </a:rPr>
              <a:t>and      are</a:t>
            </a:r>
          </a:p>
          <a:p>
            <a:r>
              <a:rPr lang="en-US" dirty="0">
                <a:solidFill>
                  <a:srgbClr val="001ABF"/>
                </a:solidFill>
              </a:rPr>
              <a:t>sometimes used to denote three (arbitrarily-</a:t>
            </a:r>
          </a:p>
          <a:p>
            <a:r>
              <a:rPr lang="en-US" dirty="0">
                <a:solidFill>
                  <a:srgbClr val="001ABF"/>
                </a:solidFill>
              </a:rPr>
              <a:t>oriented)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orthogonal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directions, which </a:t>
            </a:r>
          </a:p>
          <a:p>
            <a:r>
              <a:rPr lang="en-US" dirty="0">
                <a:solidFill>
                  <a:srgbClr val="001ABF"/>
                </a:solidFill>
              </a:rPr>
              <a:t>may or may not equal</a:t>
            </a:r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dirty="0">
                <a:solidFill>
                  <a:srgbClr val="001ABF"/>
                </a:solidFill>
              </a:rPr>
              <a:t>and    </a:t>
            </a:r>
            <a:r>
              <a:rPr lang="en-US" sz="1200" dirty="0">
                <a:solidFill>
                  <a:srgbClr val="001ABF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0D45A-81D3-63E5-02BF-F001AFF6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44" y="1549399"/>
            <a:ext cx="252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8FDC1-4DE2-4933-6A68-62AE3ECB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69" y="1549399"/>
            <a:ext cx="307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29E18-A0E3-8A78-A2D0-FAB8AABF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31" y="1549399"/>
            <a:ext cx="307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6FD46-3CBA-5696-BE45-3CCBDC95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56" y="2647950"/>
            <a:ext cx="3095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07DA9-00FA-D106-356D-62E07A25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69" y="2647950"/>
            <a:ext cx="336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D778F-FD46-95F3-4BE9-3189E47B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31" y="2647950"/>
            <a:ext cx="336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normal">
            <a:extLst>
              <a:ext uri="{FF2B5EF4-FFF2-40B4-BE49-F238E27FC236}">
                <a16:creationId xmlns:a16="http://schemas.microsoft.com/office/drawing/2014/main" id="{E5A29A4E-3A7D-30C9-EAA9-8504E103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1" y="3736974"/>
            <a:ext cx="3395662" cy="26971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C682D94F-DE22-BAC4-8FC7-73763E0C5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917" y="4279899"/>
            <a:ext cx="5338764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</a:t>
            </a:r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dirty="0">
                <a:solidFill>
                  <a:srgbClr val="001ABF"/>
                </a:solidFill>
              </a:rPr>
              <a:t>is a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unit vector </a:t>
            </a:r>
            <a:r>
              <a:rPr lang="en-US" dirty="0">
                <a:solidFill>
                  <a:srgbClr val="001ABF"/>
                </a:solidFill>
              </a:rPr>
              <a:t>that</a:t>
            </a:r>
          </a:p>
          <a:p>
            <a:r>
              <a:rPr lang="en-US" dirty="0">
                <a:solidFill>
                  <a:srgbClr val="001ABF"/>
                </a:solidFill>
              </a:rPr>
              <a:t>is perpendicular to a plane or surface.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Recall that unit means           ! </a:t>
            </a:r>
            <a:endParaRPr lang="en-US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BABEC0-2F54-A824-A61E-86EE066A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2" y="4341812"/>
            <a:ext cx="252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A51EBC-172D-4C77-68E7-625266E7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80" y="5394324"/>
            <a:ext cx="876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8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D3DEB4E-8F1D-2710-4B01-D08313AFC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56" y="166569"/>
            <a:ext cx="8897287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Multiplying Vectors:</a:t>
            </a:r>
            <a:r>
              <a:rPr lang="en-US" dirty="0">
                <a:solidFill>
                  <a:srgbClr val="001ABF"/>
                </a:solidFill>
              </a:rPr>
              <a:t> 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dot product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represents the length of one vector multiplied</a:t>
            </a:r>
          </a:p>
          <a:p>
            <a:r>
              <a:rPr lang="en-US" dirty="0">
                <a:solidFill>
                  <a:srgbClr val="001ABF"/>
                </a:solidFill>
              </a:rPr>
              <a:t>   by length of its projection onto another (i.e., a measure of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                                                how parallel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                                                they are).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Hence, the dot product is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scalar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value. </a:t>
            </a:r>
          </a:p>
          <a:p>
            <a:r>
              <a:rPr lang="en-US" dirty="0">
                <a:solidFill>
                  <a:srgbClr val="001ABF"/>
                </a:solidFill>
              </a:rPr>
              <a:t>We could also write this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2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latter, in which the repeated index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implies</a:t>
            </a:r>
            <a:r>
              <a:rPr lang="en-US" dirty="0">
                <a:solidFill>
                  <a:srgbClr val="001ABF"/>
                </a:solidFill>
              </a:rPr>
              <a:t> the summation,</a:t>
            </a:r>
          </a:p>
          <a:p>
            <a:r>
              <a:rPr lang="en-US" dirty="0">
                <a:solidFill>
                  <a:srgbClr val="001ABF"/>
                </a:solidFill>
              </a:rPr>
              <a:t>   is called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Indicial Notation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(or </a:t>
            </a:r>
            <a:r>
              <a:rPr lang="en-US" i="1" dirty="0">
                <a:solidFill>
                  <a:srgbClr val="001ABF"/>
                </a:solidFill>
              </a:rPr>
              <a:t>Einstein summation</a:t>
            </a:r>
          </a:p>
          <a:p>
            <a:r>
              <a:rPr lang="en-US" i="1" dirty="0">
                <a:solidFill>
                  <a:srgbClr val="001ABF"/>
                </a:solidFill>
              </a:rPr>
              <a:t>   notation</a:t>
            </a:r>
            <a:r>
              <a:rPr lang="en-US" dirty="0">
                <a:solidFill>
                  <a:srgbClr val="001ABF"/>
                </a:solidFill>
              </a:rPr>
              <a:t>) &amp; shows up a lot in seismology!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002CF-3A7F-7C3B-2A3A-6572CDE3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94" y="1544519"/>
            <a:ext cx="833437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166D9F6-BCEA-A36D-E8FD-BC228FFA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81" y="1841382"/>
            <a:ext cx="343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Given            and          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83B9E-58EF-54E6-6C6A-BABF672C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1" y="1546107"/>
            <a:ext cx="835025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dot">
            <a:extLst>
              <a:ext uri="{FF2B5EF4-FFF2-40B4-BE49-F238E27FC236}">
                <a16:creationId xmlns:a16="http://schemas.microsoft.com/office/drawing/2014/main" id="{6896C6D6-CA90-90B1-C11F-3A318718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81" y="1538169"/>
            <a:ext cx="3200400" cy="17970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98DD7-8BE9-897E-58E9-6E78A517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81" y="2744669"/>
            <a:ext cx="4800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E52EAC-FDC1-1988-0EBF-A49F4162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81" y="3528894"/>
            <a:ext cx="21336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180DA-660E-23EF-8588-8FD5D4C2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94" y="4621094"/>
            <a:ext cx="22113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FEA9CBE-A91C-32ED-EC98-AE843F23C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593" y="1174750"/>
            <a:ext cx="85328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dot product is easily shown to have associative, </a:t>
            </a:r>
          </a:p>
          <a:p>
            <a:r>
              <a:rPr lang="en-US" dirty="0">
                <a:solidFill>
                  <a:srgbClr val="001ABF"/>
                </a:solidFill>
              </a:rPr>
              <a:t>   commutative and distributive properties…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It is also useful for calculating the angle between two vectors: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        </a:t>
            </a:r>
            <a:r>
              <a:rPr lang="en-US" dirty="0">
                <a:solidFill>
                  <a:srgbClr val="001AB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can also use it to calculate the</a:t>
            </a:r>
          </a:p>
          <a:p>
            <a:r>
              <a:rPr lang="en-US" dirty="0">
                <a:solidFill>
                  <a:srgbClr val="001ABF"/>
                </a:solidFill>
              </a:rPr>
              <a:t>   projection of some vector 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onto</a:t>
            </a:r>
          </a:p>
          <a:p>
            <a:r>
              <a:rPr lang="en-US" dirty="0">
                <a:solidFill>
                  <a:srgbClr val="001ABF"/>
                </a:solidFill>
              </a:rPr>
              <a:t>   the direction of another vector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405B0-051E-42F6-7C1E-D5899C22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8" y="2574925"/>
            <a:ext cx="19812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 descr="proj">
            <a:extLst>
              <a:ext uri="{FF2B5EF4-FFF2-40B4-BE49-F238E27FC236}">
                <a16:creationId xmlns:a16="http://schemas.microsoft.com/office/drawing/2014/main" id="{BEAD9D06-5CA6-F3D6-5B71-360197B1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8" y="3641725"/>
            <a:ext cx="2846388" cy="20415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09A05-2EF1-8AEF-56FB-27FAB0903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18" y="4784725"/>
            <a:ext cx="14859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7D6EF-6A74-E87D-9794-EE02DF3B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8" y="2802315"/>
            <a:ext cx="21336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659354A-A497-04D6-3D61-D7D65839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06" y="105014"/>
            <a:ext cx="9345956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Cross Product </a:t>
            </a:r>
            <a:r>
              <a:rPr lang="en-US" dirty="0">
                <a:solidFill>
                  <a:srgbClr val="001ABF"/>
                </a:solidFill>
              </a:rPr>
              <a:t>of two vectors is defined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produces a new vector that is orthogonal (perpendicular)</a:t>
            </a:r>
          </a:p>
          <a:p>
            <a:r>
              <a:rPr lang="en-US" dirty="0">
                <a:solidFill>
                  <a:srgbClr val="001ABF"/>
                </a:solidFill>
              </a:rPr>
              <a:t>   to the plane spanned by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(with length = area of the</a:t>
            </a:r>
          </a:p>
          <a:p>
            <a:r>
              <a:rPr lang="en-US" dirty="0">
                <a:solidFill>
                  <a:srgbClr val="001ABF"/>
                </a:solidFill>
              </a:rPr>
              <a:t>   parallelogram described by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can express this algebraically as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determinant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a matrix: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 (Here, the straight lines surrounding the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matrix denote the determinant operation).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 The determinant of a 3x3 matrix can be </a:t>
            </a:r>
          </a:p>
          <a:p>
            <a:r>
              <a:rPr lang="en-US" dirty="0">
                <a:solidFill>
                  <a:srgbClr val="001ABF"/>
                </a:solidFill>
              </a:rPr>
              <a:t>   derived from</a:t>
            </a:r>
          </a:p>
          <a:p>
            <a:r>
              <a:rPr lang="en-US" dirty="0">
                <a:solidFill>
                  <a:srgbClr val="001ABF"/>
                </a:solidFill>
              </a:rPr>
              <a:t>   2x2 matrix</a:t>
            </a:r>
          </a:p>
          <a:p>
            <a:r>
              <a:rPr lang="en-US" dirty="0">
                <a:solidFill>
                  <a:srgbClr val="001ABF"/>
                </a:solidFill>
              </a:rPr>
              <a:t>   determinants as</a:t>
            </a:r>
          </a:p>
          <a:p>
            <a:r>
              <a:rPr lang="en-US" dirty="0">
                <a:solidFill>
                  <a:srgbClr val="001ABF"/>
                </a:solidFill>
              </a:rPr>
              <a:t>   shown at left: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AB2FC-FB06-F452-3221-1B4047E7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68" y="638414"/>
            <a:ext cx="35814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34A88-7FE7-98B6-7FB9-1941B3C3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68" y="3613389"/>
            <a:ext cx="22796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det3">
            <a:extLst>
              <a:ext uri="{FF2B5EF4-FFF2-40B4-BE49-F238E27FC236}">
                <a16:creationId xmlns:a16="http://schemas.microsoft.com/office/drawing/2014/main" id="{8DD24160-1CF3-F1D4-7E69-7B499918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68" y="5273914"/>
            <a:ext cx="5867400" cy="13081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AD21DA9-B236-1A07-DEF6-6154A114B490}"/>
              </a:ext>
            </a:extLst>
          </p:cNvPr>
          <p:cNvSpPr txBox="1"/>
          <p:nvPr/>
        </p:nvSpPr>
        <p:spPr>
          <a:xfrm>
            <a:off x="5157353" y="6353414"/>
            <a:ext cx="13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 – 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1BD1C65-31B3-42D3-C753-98010771E1E3}"/>
              </a:ext>
            </a:extLst>
          </p:cNvPr>
          <p:cNvSpPr txBox="1"/>
          <p:nvPr/>
        </p:nvSpPr>
        <p:spPr>
          <a:xfrm>
            <a:off x="6946288" y="6353414"/>
            <a:ext cx="13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 – 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BB7AA98-F025-EEBA-51AF-588E7107595F}"/>
              </a:ext>
            </a:extLst>
          </p:cNvPr>
          <p:cNvSpPr txBox="1"/>
          <p:nvPr/>
        </p:nvSpPr>
        <p:spPr>
          <a:xfrm>
            <a:off x="8727363" y="6353414"/>
            <a:ext cx="13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dirty="0">
                <a:latin typeface="Times New Roman"/>
                <a:cs typeface="Times New Roman"/>
              </a:rPr>
              <a:t> – 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59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57A6EA0-B5D1-DA03-8C9C-50E07DD52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43" y="316706"/>
            <a:ext cx="803938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cross product </a:t>
            </a:r>
            <a:r>
              <a:rPr lang="en-US" b="1" dirty="0">
                <a:latin typeface="Times New Roman" charset="0"/>
              </a:rPr>
              <a:t>c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latin typeface="Symbol" charset="0"/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obeys the right-hand rule:</a:t>
            </a: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endParaRPr lang="en-US" dirty="0">
              <a:solidFill>
                <a:srgbClr val="001ABF"/>
              </a:solidFill>
              <a:sym typeface="Symbol" charset="0"/>
            </a:endParaRPr>
          </a:p>
          <a:p>
            <a:r>
              <a:rPr lang="en-US" dirty="0">
                <a:solidFill>
                  <a:srgbClr val="001ABF"/>
                </a:solidFill>
                <a:sym typeface="Symbol" charset="0"/>
              </a:rPr>
              <a:t>And the length of </a:t>
            </a:r>
            <a:r>
              <a:rPr lang="en-US" b="1" dirty="0"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is defined by </a:t>
            </a:r>
            <a:r>
              <a:rPr lang="en-US" dirty="0">
                <a:latin typeface="Times New Roman" charset="0"/>
              </a:rPr>
              <a:t>||</a:t>
            </a:r>
            <a:r>
              <a:rPr lang="en-US" b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||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||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latin typeface="Symbol" charset="0"/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|| = ||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||</a:t>
            </a:r>
            <a:r>
              <a:rPr lang="en-US" sz="6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||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||</a:t>
            </a:r>
            <a:r>
              <a:rPr lang="en-US" sz="6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sin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r>
              <a:rPr lang="en-US" dirty="0">
                <a:solidFill>
                  <a:srgbClr val="001ABF"/>
                </a:solidFill>
              </a:rPr>
              <a:t>Hence, the cross-product can be thought of as a measure</a:t>
            </a:r>
          </a:p>
          <a:p>
            <a:r>
              <a:rPr lang="en-US" dirty="0">
                <a:solidFill>
                  <a:srgbClr val="001ABF"/>
                </a:solidFill>
              </a:rPr>
              <a:t>of how orthogonal two vectors are.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 </a:t>
            </a:r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length </a:t>
            </a:r>
            <a:r>
              <a:rPr lang="en-US" dirty="0">
                <a:latin typeface="Times New Roman" charset="0"/>
              </a:rPr>
              <a:t>||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latin typeface="Symbol" charset="0"/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||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also equals the</a:t>
            </a:r>
          </a:p>
          <a:p>
            <a:r>
              <a:rPr lang="en-US" dirty="0">
                <a:solidFill>
                  <a:srgbClr val="001ABF"/>
                </a:solidFill>
              </a:rPr>
              <a:t>area of a parallelogram defined</a:t>
            </a:r>
          </a:p>
          <a:p>
            <a:r>
              <a:rPr lang="en-US" dirty="0">
                <a:solidFill>
                  <a:srgbClr val="001ABF"/>
                </a:solidFill>
              </a:rPr>
              <a:t>by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</p:txBody>
      </p:sp>
      <p:pic>
        <p:nvPicPr>
          <p:cNvPr id="3" name="Picture 2" descr="rhr">
            <a:extLst>
              <a:ext uri="{FF2B5EF4-FFF2-40B4-BE49-F238E27FC236}">
                <a16:creationId xmlns:a16="http://schemas.microsoft.com/office/drawing/2014/main" id="{A04CCF41-BA1C-397E-E5E8-3D467AD7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3" y="1018381"/>
            <a:ext cx="6248400" cy="27320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area">
            <a:extLst>
              <a:ext uri="{FF2B5EF4-FFF2-40B4-BE49-F238E27FC236}">
                <a16:creationId xmlns:a16="http://schemas.microsoft.com/office/drawing/2014/main" id="{26195E35-09EF-DF97-20BA-31A6D767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93" y="4980781"/>
            <a:ext cx="2895600" cy="15605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1966A3-A6FA-D2E6-B063-81ABA5DF6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193" y="5514181"/>
            <a:ext cx="563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latin typeface="Times New Roman" charset="0"/>
              </a:rPr>
              <a:t>||</a:t>
            </a:r>
            <a:r>
              <a:rPr lang="en-US" b="1">
                <a:latin typeface="Times New Roman" charset="0"/>
              </a:rPr>
              <a:t>c</a:t>
            </a:r>
            <a:r>
              <a:rPr lang="en-US">
                <a:latin typeface="Times New Roman" charset="0"/>
              </a:rPr>
              <a:t>||</a:t>
            </a:r>
          </a:p>
        </p:txBody>
      </p:sp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r">
            <a:extLst>
              <a:ext uri="{FF2B5EF4-FFF2-40B4-BE49-F238E27FC236}">
                <a16:creationId xmlns:a16="http://schemas.microsoft.com/office/drawing/2014/main" id="{42D90B8A-0157-CAA2-CD73-82FCABC4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020157"/>
            <a:ext cx="6248400" cy="27320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6CBEE6B-9900-8334-2CB5-5CEDF76F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826" y="4268182"/>
            <a:ext cx="70343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cross-product is:</a:t>
            </a:r>
          </a:p>
          <a:p>
            <a:r>
              <a:rPr lang="en-US" dirty="0">
                <a:solidFill>
                  <a:srgbClr val="001ABF"/>
                </a:solidFill>
              </a:rPr>
              <a:t>  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Anti-commutative</a:t>
            </a:r>
            <a:r>
              <a:rPr lang="en-US" dirty="0">
                <a:solidFill>
                  <a:srgbClr val="001ABF"/>
                </a:solidFill>
              </a:rPr>
              <a:t>:       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 = –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a</a:t>
            </a:r>
            <a:endParaRPr lang="en-US" b="1" dirty="0">
              <a:solidFill>
                <a:srgbClr val="001ABF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  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Distributive</a:t>
            </a:r>
            <a:r>
              <a:rPr lang="en-US" dirty="0">
                <a:solidFill>
                  <a:srgbClr val="001ABF"/>
                </a:solidFill>
              </a:rPr>
              <a:t>:                  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ym typeface="Symbol" charset="0"/>
              </a:rPr>
              <a:t>(</a:t>
            </a:r>
            <a:r>
              <a:rPr lang="en-US" b="1" dirty="0">
                <a:latin typeface="Times New Roman" charset="0"/>
              </a:rPr>
              <a:t>b </a:t>
            </a:r>
            <a:r>
              <a:rPr lang="en-US" dirty="0">
                <a:latin typeface="Times New Roman" charset="0"/>
              </a:rPr>
              <a:t>+ </a:t>
            </a:r>
            <a:r>
              <a:rPr lang="en-US" b="1" dirty="0">
                <a:latin typeface="Times New Roman" charset="0"/>
              </a:rPr>
              <a:t>c)</a:t>
            </a:r>
            <a:r>
              <a:rPr lang="en-US" dirty="0">
                <a:latin typeface="Times New Roman" charset="0"/>
              </a:rPr>
              <a:t> = 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b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+ 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c</a:t>
            </a:r>
            <a:endParaRPr lang="en-US" b="1" dirty="0">
              <a:solidFill>
                <a:srgbClr val="001ABF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  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Associative</a:t>
            </a:r>
            <a:r>
              <a:rPr lang="en-US" dirty="0">
                <a:solidFill>
                  <a:srgbClr val="001ABF"/>
                </a:solidFill>
              </a:rPr>
              <a:t>:                   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ym typeface="Symbol" charset="0"/>
              </a:rPr>
              <a:t></a:t>
            </a:r>
            <a:r>
              <a:rPr lang="en-US" b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=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ym typeface="Symbol" charset="0"/>
              </a:rPr>
              <a:t>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8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AD2CA051-9CD2-1A42-A249-2C3DC2BB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53" y="1043760"/>
            <a:ext cx="865929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 continued:</a:t>
            </a:r>
            <a:endParaRPr lang="en-US" sz="300" b="1" i="1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wave energy that 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bounces off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a surface </a:t>
            </a:r>
          </a:p>
          <a:p>
            <a:r>
              <a:rPr lang="en-US" dirty="0">
                <a:solidFill>
                  <a:srgbClr val="001ABF"/>
                </a:solidFill>
              </a:rPr>
              <a:t>   dividing media with different velocity properties, remaining</a:t>
            </a:r>
          </a:p>
          <a:p>
            <a:r>
              <a:rPr lang="en-US" dirty="0">
                <a:solidFill>
                  <a:srgbClr val="001ABF"/>
                </a:solidFill>
              </a:rPr>
              <a:t>   in the original medium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energy transmitted through the boundary</a:t>
            </a:r>
          </a:p>
          <a:p>
            <a:r>
              <a:rPr lang="en-US" dirty="0">
                <a:solidFill>
                  <a:srgbClr val="001ABF"/>
                </a:solidFill>
              </a:rPr>
              <a:t>   into the second medium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Conversions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from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particle motion (or vice versa)</a:t>
            </a:r>
          </a:p>
          <a:p>
            <a:r>
              <a:rPr lang="en-US" dirty="0">
                <a:solidFill>
                  <a:srgbClr val="001ABF"/>
                </a:solidFill>
              </a:rPr>
              <a:t>   almost always occur at these boundaries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All of these are subject to Fermat’s principle (the principle</a:t>
            </a:r>
          </a:p>
          <a:p>
            <a:r>
              <a:rPr lang="en-US" dirty="0">
                <a:solidFill>
                  <a:srgbClr val="001ABF"/>
                </a:solidFill>
              </a:rPr>
              <a:t>   of least travel time) and so must obey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6E4E7-E75B-EE84-13AC-831F0AEF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44" y="5230971"/>
            <a:ext cx="201612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30F46-8DB4-524A-6816-14DC7032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02" y="5230950"/>
            <a:ext cx="1600200" cy="96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9472F06-8115-4D11-6FBE-1EEACF60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510" y="228600"/>
            <a:ext cx="833298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Consider that when a seismic wave meets a layer boundary</a:t>
            </a:r>
          </a:p>
          <a:p>
            <a:r>
              <a:rPr lang="en-US" dirty="0">
                <a:solidFill>
                  <a:srgbClr val="001ABF"/>
                </a:solidFill>
              </a:rPr>
              <a:t>between solid media with different velocities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dirty="0"/>
              <a:t>=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 =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/>
              <a:t>/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1ABF"/>
                </a:solidFill>
              </a:rPr>
              <a:t>),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Energy 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must be conserved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Stress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must be continuous (i.e., the same on both sides)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Displacement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must be continuous</a:t>
            </a:r>
          </a:p>
          <a:p>
            <a:r>
              <a:rPr lang="en-US" dirty="0">
                <a:solidFill>
                  <a:srgbClr val="001ABF"/>
                </a:solidFill>
              </a:rPr>
              <a:t>This is achieved by 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partitioning</a:t>
            </a:r>
            <a:r>
              <a:rPr lang="ja-JP" altLang="en-US" dirty="0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the energy between </a:t>
            </a:r>
          </a:p>
          <a:p>
            <a:r>
              <a:rPr lang="en-US" dirty="0">
                <a:solidFill>
                  <a:srgbClr val="001ABF"/>
                </a:solidFill>
              </a:rPr>
              <a:t>reflections &amp; refractions, and in most cases by converting</a:t>
            </a:r>
          </a:p>
          <a:p>
            <a:r>
              <a:rPr lang="en-US" dirty="0">
                <a:solidFill>
                  <a:srgbClr val="001ABF"/>
                </a:solidFill>
              </a:rPr>
              <a:t>part of the energy from one type of wave to the other!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57EE0-ACAB-A2E9-2BAA-BE7882299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497" y="3962400"/>
            <a:ext cx="2819400" cy="2667000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D7277-1C9A-CEC8-5607-742564C8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897" y="3962400"/>
            <a:ext cx="2819400" cy="2667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C9EEB37-9499-1826-9A74-7519810C8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697" y="5105400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A878BFC-51A9-68E5-F55B-FA6DA8A1CD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45697" y="4114800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8592A45F-EDD9-C741-4A32-EDFE51A4A2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26697" y="4673600"/>
            <a:ext cx="12192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10A681A-F8AE-91D1-5D7E-D3972DF73CE7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4704460" y="5562600"/>
            <a:ext cx="1189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incoming P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4C5DDF27-5C42-BE8E-5204-E67284BF9E49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826697" y="438785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reflected P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468D6B40-6A8D-D419-64AF-9C30A2579495}"/>
              </a:ext>
            </a:extLst>
          </p:cNvPr>
          <p:cNvSpPr txBox="1">
            <a:spLocks noChangeArrowheads="1"/>
          </p:cNvSpPr>
          <p:nvPr/>
        </p:nvSpPr>
        <p:spPr bwMode="auto">
          <a:xfrm rot="1094043">
            <a:off x="4756847" y="48260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reflected S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FC64C870-7EAE-A2FE-3951-842C588031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5897" y="4572000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AD1BD39-A8A0-E4A2-8CB3-E3D6481F5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5897" y="4937125"/>
            <a:ext cx="1222375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93DF2E0-0A5A-D47E-66E3-D5D326D3D72B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6268585" y="4539248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P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2D74A-1A9F-FCE9-C30E-3B91A1C7DBCF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039985" y="4961523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S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7F2D414C-4CEF-54DD-F439-C1439BAB0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097" y="417195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81201A5A-2D10-CD74-05B3-6F195259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297" y="417195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742545E2-4A9E-DA2E-CDF5-050A76A1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30" y="253207"/>
            <a:ext cx="865813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All of the reflected and refracted waves must obey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001ABF"/>
                </a:solidFill>
              </a:rPr>
              <a:t>.  Consequently,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A reflected wave (traveling at the same velocity) will have the</a:t>
            </a:r>
          </a:p>
          <a:p>
            <a:r>
              <a:rPr lang="en-US" dirty="0">
                <a:solidFill>
                  <a:srgbClr val="001ABF"/>
                </a:solidFill>
              </a:rPr>
              <a:t>   same angle of incidence as the incoming wave.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A reflected or refracted wave traveling at faster velocity will</a:t>
            </a:r>
          </a:p>
          <a:p>
            <a:r>
              <a:rPr lang="en-US" dirty="0">
                <a:solidFill>
                  <a:srgbClr val="001ABF"/>
                </a:solidFill>
              </a:rPr>
              <a:t>   be bent toward the layer boundary.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A reflected or refracted wave traveling at slower velocity will</a:t>
            </a:r>
          </a:p>
          <a:p>
            <a:r>
              <a:rPr lang="en-US" dirty="0">
                <a:solidFill>
                  <a:srgbClr val="001ABF"/>
                </a:solidFill>
              </a:rPr>
              <a:t>   be bent away from the layer boundary.</a:t>
            </a:r>
            <a:endParaRPr lang="en-US" sz="1200" dirty="0">
              <a:solidFill>
                <a:srgbClr val="001AB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C5CFE-A3AE-E1CD-DEAF-B3188C07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55" y="3937794"/>
            <a:ext cx="2819400" cy="2667000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F6DBCD-84B6-F327-1219-EB274DDDA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55" y="3937794"/>
            <a:ext cx="2819400" cy="2667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85CE2B74-4BDC-0579-D5F0-090829A5A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4255" y="5080794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D0D7F2DD-B4A0-C5CC-7424-51C7D1F509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4255" y="4090194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A4EA1430-FE02-29E5-41BA-653A7BDCD3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5255" y="4648994"/>
            <a:ext cx="12192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17D19C9B-92F7-7A45-183F-CEA08893A1F7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4753018" y="5537994"/>
            <a:ext cx="1189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incoming P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3D073065-090F-AC92-F538-E88F9C871B2D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875255" y="4363244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reflected P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1802EC00-9B0C-AC8D-742B-B8183A30CCB3}"/>
              </a:ext>
            </a:extLst>
          </p:cNvPr>
          <p:cNvSpPr txBox="1">
            <a:spLocks noChangeArrowheads="1"/>
          </p:cNvSpPr>
          <p:nvPr/>
        </p:nvSpPr>
        <p:spPr bwMode="auto">
          <a:xfrm rot="1094043">
            <a:off x="4805405" y="4801394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reflected S</a:t>
            </a: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522AF1F1-94AF-6BF6-F6B7-BB2BCE8C73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4455" y="4547394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D41C71A5-1D41-000B-B429-BFE0F80146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4455" y="4912519"/>
            <a:ext cx="1222375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09B9259B-DD46-3B54-2753-C2EE67799AC5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6317143" y="4514642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P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31A68AF8-BFF1-BC7C-F6F3-AE1B5E3626A2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088543" y="4936917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4CDDB2-CB94-768A-3A4E-D1715E4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55" y="5614194"/>
            <a:ext cx="201612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">
            <a:extLst>
              <a:ext uri="{FF2B5EF4-FFF2-40B4-BE49-F238E27FC236}">
                <a16:creationId xmlns:a16="http://schemas.microsoft.com/office/drawing/2014/main" id="{470E8D07-86BA-0201-7DE2-F27C7C59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611" y="114300"/>
            <a:ext cx="80057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Consider a common scenario of a source at the surface</a:t>
            </a:r>
          </a:p>
          <a:p>
            <a:r>
              <a:rPr lang="en-US" dirty="0">
                <a:solidFill>
                  <a:srgbClr val="001ABF"/>
                </a:solidFill>
              </a:rPr>
              <a:t>traversing the boundary between a slower upper &amp; faster</a:t>
            </a:r>
          </a:p>
          <a:p>
            <a:r>
              <a:rPr lang="en-US" dirty="0">
                <a:solidFill>
                  <a:srgbClr val="001ABF"/>
                </a:solidFill>
              </a:rPr>
              <a:t>lower layer: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4950BCEE-8892-7791-618A-93AED3BCB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299" y="3808413"/>
            <a:ext cx="86114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There will always be some angle of incidence for which the </a:t>
            </a:r>
          </a:p>
          <a:p>
            <a:r>
              <a:rPr lang="en-US" dirty="0">
                <a:solidFill>
                  <a:srgbClr val="001ABF"/>
                </a:solidFill>
              </a:rPr>
              <a:t>the angle of the refracted ray is parallel to the layer boundary.</a:t>
            </a:r>
          </a:p>
          <a:p>
            <a:r>
              <a:rPr lang="en-US" dirty="0">
                <a:solidFill>
                  <a:srgbClr val="001ABF"/>
                </a:solidFill>
              </a:rPr>
              <a:t>Rays arriving at angles &gt;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 angle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will not transmit</a:t>
            </a:r>
          </a:p>
          <a:p>
            <a:r>
              <a:rPr lang="en-US" dirty="0">
                <a:solidFill>
                  <a:srgbClr val="001ABF"/>
                </a:solidFill>
              </a:rPr>
              <a:t>refracted wave energy into the lower layer (only reflections or</a:t>
            </a:r>
          </a:p>
          <a:p>
            <a:r>
              <a:rPr lang="en-US" dirty="0">
                <a:solidFill>
                  <a:srgbClr val="001ABF"/>
                </a:solidFill>
              </a:rPr>
              <a:t>conversions). The critical angle,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i="1" baseline="-25000" dirty="0">
                <a:latin typeface="Times New Roman" charset="0"/>
              </a:rPr>
              <a:t>c</a:t>
            </a:r>
            <a:r>
              <a:rPr lang="en-US" dirty="0">
                <a:solidFill>
                  <a:srgbClr val="001ABF"/>
                </a:solidFill>
              </a:rPr>
              <a:t>, is given by: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4586D6-D7E5-C066-6FB8-49B1E010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636" y="1754188"/>
            <a:ext cx="8458200" cy="990600"/>
          </a:xfrm>
          <a:prstGeom prst="rect">
            <a:avLst/>
          </a:prstGeom>
          <a:solidFill>
            <a:srgbClr val="DA66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7335195E-286A-5AC7-EE3B-8A0A64F6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336" y="1373188"/>
            <a:ext cx="457200" cy="30480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12C3EB2F-86BA-F174-BAF7-F37755BC5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574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646A32A0-3404-4C3E-04DC-DB89515EC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199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751C5DF1-F2B2-277D-D085-889E22248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411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38" name="AutoShape 11">
            <a:extLst>
              <a:ext uri="{FF2B5EF4-FFF2-40B4-BE49-F238E27FC236}">
                <a16:creationId xmlns:a16="http://schemas.microsoft.com/office/drawing/2014/main" id="{E8A3EE4D-05A9-2BBD-4493-627E5A104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036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9F03E9E4-2A21-B59E-FD8C-DDFB8BDFB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249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40" name="AutoShape 13">
            <a:extLst>
              <a:ext uri="{FF2B5EF4-FFF2-40B4-BE49-F238E27FC236}">
                <a16:creationId xmlns:a16="http://schemas.microsoft.com/office/drawing/2014/main" id="{F5A06A25-5DF8-5147-5D25-04C77ED8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874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1034FC13-09B3-580E-C1A4-2811BFB80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499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CE277B9F-8349-21E9-3A87-8D6A16BC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711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43" name="AutoShape 16">
            <a:extLst>
              <a:ext uri="{FF2B5EF4-FFF2-40B4-BE49-F238E27FC236}">
                <a16:creationId xmlns:a16="http://schemas.microsoft.com/office/drawing/2014/main" id="{14BEC894-1151-553D-48EC-3861C987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336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A80F7A81-05CE-1999-BDDD-A47E546C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549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1BB6DF-D8DF-B981-2E9F-BBE72AC7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636" y="2744788"/>
            <a:ext cx="8458200" cy="990600"/>
          </a:xfrm>
          <a:prstGeom prst="rect">
            <a:avLst/>
          </a:prstGeom>
          <a:solidFill>
            <a:srgbClr val="97B5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AutoShape 19">
            <a:extLst>
              <a:ext uri="{FF2B5EF4-FFF2-40B4-BE49-F238E27FC236}">
                <a16:creationId xmlns:a16="http://schemas.microsoft.com/office/drawing/2014/main" id="{8A96BF51-F2B0-41A3-DBEF-A5D5FDB0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949" y="1601788"/>
            <a:ext cx="115888" cy="187325"/>
          </a:xfrm>
          <a:prstGeom prst="can">
            <a:avLst>
              <a:gd name="adj" fmla="val 4041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099596D2-CD13-76C5-4F27-EDC85F654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0836" y="1754188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Line 21">
            <a:extLst>
              <a:ext uri="{FF2B5EF4-FFF2-40B4-BE49-F238E27FC236}">
                <a16:creationId xmlns:a16="http://schemas.microsoft.com/office/drawing/2014/main" id="{3378F26E-DAF3-CE88-4048-51A5684EFA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8774" y="2741613"/>
            <a:ext cx="0" cy="866775"/>
          </a:xfrm>
          <a:prstGeom prst="line">
            <a:avLst/>
          </a:prstGeom>
          <a:noFill/>
          <a:ln w="25400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22">
            <a:extLst>
              <a:ext uri="{FF2B5EF4-FFF2-40B4-BE49-F238E27FC236}">
                <a16:creationId xmlns:a16="http://schemas.microsoft.com/office/drawing/2014/main" id="{1DFC5E56-C9D4-5A5D-B893-0BFA3539E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249" y="1744663"/>
            <a:ext cx="611188" cy="100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23">
            <a:extLst>
              <a:ext uri="{FF2B5EF4-FFF2-40B4-BE49-F238E27FC236}">
                <a16:creationId xmlns:a16="http://schemas.microsoft.com/office/drawing/2014/main" id="{31AD3A26-F412-9D2B-305F-D2F46A6A2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4724" y="2752726"/>
            <a:ext cx="917575" cy="604838"/>
          </a:xfrm>
          <a:prstGeom prst="line">
            <a:avLst/>
          </a:prstGeom>
          <a:noFill/>
          <a:ln w="25400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24">
            <a:extLst>
              <a:ext uri="{FF2B5EF4-FFF2-40B4-BE49-F238E27FC236}">
                <a16:creationId xmlns:a16="http://schemas.microsoft.com/office/drawing/2014/main" id="{5AE8E130-3C47-7B23-9F19-5877A0EEE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086" y="1733551"/>
            <a:ext cx="2438400" cy="1019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Line 25">
            <a:extLst>
              <a:ext uri="{FF2B5EF4-FFF2-40B4-BE49-F238E27FC236}">
                <a16:creationId xmlns:a16="http://schemas.microsoft.com/office/drawing/2014/main" id="{E477C62A-6A46-D8F8-CEA2-F2623991E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7324" y="2752726"/>
            <a:ext cx="2459038" cy="0"/>
          </a:xfrm>
          <a:prstGeom prst="line">
            <a:avLst/>
          </a:prstGeom>
          <a:noFill/>
          <a:ln w="25400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id="{B832DF4E-6586-02E3-EC1A-FF6F83DA9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0836" y="1754188"/>
            <a:ext cx="541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Line 27">
            <a:extLst>
              <a:ext uri="{FF2B5EF4-FFF2-40B4-BE49-F238E27FC236}">
                <a16:creationId xmlns:a16="http://schemas.microsoft.com/office/drawing/2014/main" id="{F4356A60-886E-EBE6-EED4-1230832F5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4524" y="2308226"/>
            <a:ext cx="2335213" cy="436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0AE7D2E-39ED-A46B-A273-7399CBE9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36" y="5818188"/>
            <a:ext cx="15240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" name="Text Box 30">
            <a:extLst>
              <a:ext uri="{FF2B5EF4-FFF2-40B4-BE49-F238E27FC236}">
                <a16:creationId xmlns:a16="http://schemas.microsoft.com/office/drawing/2014/main" id="{5C361AB1-BB2C-CC80-7206-65B2361E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961" y="601821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or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6B601A1-B19D-1F9F-156B-73829DBA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36" y="5799138"/>
            <a:ext cx="1828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5DFDCFEF-B7E4-63B8-5862-0F521C4B7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37" y="335846"/>
            <a:ext cx="8730325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representation of seismic wave propagation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seismic waves are (relatively) easily represented by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rays</a:t>
            </a:r>
            <a:endParaRPr lang="en-US" i="1" dirty="0">
              <a:solidFill>
                <a:srgbClr val="001ABF"/>
              </a:solidFill>
              <a:latin typeface="Arial Black"/>
              <a:cs typeface="Arial Black"/>
            </a:endParaRPr>
          </a:p>
          <a:p>
            <a:r>
              <a:rPr lang="en-US" dirty="0">
                <a:solidFill>
                  <a:srgbClr val="001ABF"/>
                </a:solidFill>
              </a:rPr>
              <a:t>   (= the direction of propagation and the normal to the 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wavefront</a:t>
            </a:r>
            <a:r>
              <a:rPr lang="en-US" dirty="0">
                <a:solidFill>
                  <a:srgbClr val="001ABF"/>
                </a:solidFill>
              </a:rPr>
              <a:t>; parallel (P) or orthogonal (S) to particle motion)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But the directions are changing (by Snell’s Law) as the wave</a:t>
            </a:r>
          </a:p>
          <a:p>
            <a:r>
              <a:rPr lang="en-US" dirty="0">
                <a:solidFill>
                  <a:srgbClr val="001ABF"/>
                </a:solidFill>
              </a:rPr>
              <a:t>   propagates through the medium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What are some important things we want to keep track of?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0942C1-EE7A-3BCD-A568-AF312ACC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962" y="2115433"/>
            <a:ext cx="2819400" cy="2667000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642D1F-6C07-1A6B-D475-1DA7E543E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62" y="2115433"/>
            <a:ext cx="2819400" cy="2667000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90918596-1039-5EB5-9272-702B022362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8162" y="3258433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562A459C-173A-0FCA-14E7-5B3AA4CB8B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58162" y="2267833"/>
            <a:ext cx="1600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50572BBD-1B79-D730-7A2F-215315E785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39162" y="2826633"/>
            <a:ext cx="12192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6709C8B-2E12-D163-7C7C-BE31FC4922BE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4716925" y="3715633"/>
            <a:ext cx="1189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incoming P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7EFA9FC0-23E2-D8BE-ECDB-C244CC00BE2A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839162" y="2540883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1ABF"/>
                </a:solidFill>
              </a:rPr>
              <a:t>reflected P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CEF5861A-69DA-6E67-AE17-6B2EDB9CA347}"/>
              </a:ext>
            </a:extLst>
          </p:cNvPr>
          <p:cNvSpPr txBox="1">
            <a:spLocks noChangeArrowheads="1"/>
          </p:cNvSpPr>
          <p:nvPr/>
        </p:nvSpPr>
        <p:spPr bwMode="auto">
          <a:xfrm rot="1094043">
            <a:off x="4769312" y="2979033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reflected S</a:t>
            </a: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C378C614-208D-7810-F9AD-4474B0FA22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8362" y="2725033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4">
            <a:extLst>
              <a:ext uri="{FF2B5EF4-FFF2-40B4-BE49-F238E27FC236}">
                <a16:creationId xmlns:a16="http://schemas.microsoft.com/office/drawing/2014/main" id="{2335653A-9942-DEB4-C07F-9FDA91EC78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8362" y="3090158"/>
            <a:ext cx="1222375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DB3F96A4-BEB9-82E3-8A25-46DA8776E745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6281050" y="2692281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P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AC3D886C-DE22-1DF9-B500-5344E9BDDC06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052450" y="3114556"/>
            <a:ext cx="1189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1ABF"/>
                </a:solidFill>
              </a:rPr>
              <a:t>refracted 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EDCF4E-A08F-8FE2-2948-C793E969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62" y="3791833"/>
            <a:ext cx="201612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D24A717-E896-B2EC-A495-6304245FF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2" y="217160"/>
            <a:ext cx="6838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 err="1">
                <a:solidFill>
                  <a:srgbClr val="001ABF"/>
                </a:solidFill>
                <a:latin typeface="Arial Black" charset="0"/>
              </a:rPr>
              <a:t>Seismo</a:t>
            </a:r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-Math &amp; Notation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(</a:t>
            </a:r>
            <a:r>
              <a:rPr lang="ja-JP" altLang="en-US" sz="3600" i="1">
                <a:solidFill>
                  <a:srgbClr val="001ABF"/>
                </a:solidFill>
                <a:latin typeface="Arial Black" charset="0"/>
              </a:rPr>
              <a:t>“</a:t>
            </a:r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</a:t>
            </a:r>
            <a:r>
              <a:rPr lang="ja-JP" altLang="en-US" sz="3600" i="1">
                <a:solidFill>
                  <a:srgbClr val="001ABF"/>
                </a:solidFill>
                <a:latin typeface="Arial Black" charset="0"/>
              </a:rPr>
              <a:t>”</a:t>
            </a:r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 to Vectors)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B03042D-97EF-B5FB-51BA-99EB4B0F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2" y="1503035"/>
            <a:ext cx="170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Vectors: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0EB4B8-E2AF-C695-6D4F-E8C5FE96712E}"/>
              </a:ext>
            </a:extLst>
          </p:cNvPr>
          <p:cNvGrpSpPr>
            <a:grpSpLocks/>
          </p:cNvGrpSpPr>
          <p:nvPr/>
        </p:nvGrpSpPr>
        <p:grpSpPr bwMode="auto">
          <a:xfrm>
            <a:off x="2027237" y="2101522"/>
            <a:ext cx="1981200" cy="2286000"/>
            <a:chOff x="384" y="1488"/>
            <a:chExt cx="1248" cy="1440"/>
          </a:xfrm>
        </p:grpSpPr>
        <p:sp>
          <p:nvSpPr>
            <p:cNvPr id="26" name="Line 6">
              <a:extLst>
                <a:ext uri="{FF2B5EF4-FFF2-40B4-BE49-F238E27FC236}">
                  <a16:creationId xmlns:a16="http://schemas.microsoft.com/office/drawing/2014/main" id="{E3380F75-48F9-FFC3-941C-D88D08612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7">
              <a:extLst>
                <a:ext uri="{FF2B5EF4-FFF2-40B4-BE49-F238E27FC236}">
                  <a16:creationId xmlns:a16="http://schemas.microsoft.com/office/drawing/2014/main" id="{F3416F63-BAF7-C41B-19F6-5A2F740CA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6996D43A-F0CF-8BD3-3F48-53C3306DB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52808AB-0C5E-625C-9914-EA26E2275A38}"/>
              </a:ext>
            </a:extLst>
          </p:cNvPr>
          <p:cNvGrpSpPr>
            <a:grpSpLocks/>
          </p:cNvGrpSpPr>
          <p:nvPr/>
        </p:nvGrpSpPr>
        <p:grpSpPr bwMode="auto">
          <a:xfrm>
            <a:off x="5075237" y="2101522"/>
            <a:ext cx="1981200" cy="2286000"/>
            <a:chOff x="384" y="1488"/>
            <a:chExt cx="1248" cy="1440"/>
          </a:xfrm>
        </p:grpSpPr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D1E6042B-CFBC-8951-562B-5448B2366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DCF644EA-D926-533B-FD0A-5A2ECB716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BD85C615-894C-4CF0-0171-D2EBAA24F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BD254B-A3E5-42F6-05B5-DF17A4DD37B0}"/>
              </a:ext>
            </a:extLst>
          </p:cNvPr>
          <p:cNvGrpSpPr>
            <a:grpSpLocks/>
          </p:cNvGrpSpPr>
          <p:nvPr/>
        </p:nvGrpSpPr>
        <p:grpSpPr bwMode="auto">
          <a:xfrm>
            <a:off x="8123237" y="2101522"/>
            <a:ext cx="1981200" cy="2286000"/>
            <a:chOff x="384" y="1488"/>
            <a:chExt cx="1248" cy="1440"/>
          </a:xfrm>
        </p:grpSpPr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888A4C44-07C6-EF05-8B45-A42BA0E7A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6D15CE45-45BE-6543-2701-B58B15101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C0A35080-EE20-E191-A9CC-8811F626E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7" name="Text Box 17">
            <a:extLst>
              <a:ext uri="{FF2B5EF4-FFF2-40B4-BE49-F238E27FC236}">
                <a16:creationId xmlns:a16="http://schemas.microsoft.com/office/drawing/2014/main" id="{EA22B961-9930-3666-DC74-D8A3EA001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7" y="4197022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0336B4DC-AD3D-9EAA-9C03-1EC35A4BD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3330247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y</a:t>
            </a:r>
            <a:endParaRPr lang="en-US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84627EF-1CE2-CA79-030E-E3B1B6B0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7" y="1834822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F78E476B-1D72-2E50-8A75-B8803BC4F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225597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C7984D0D-6CBC-100D-CC09-0B8BFC03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7" y="3358822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146C3A5-41C3-9306-F76A-B7BD67A9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1863397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3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CE7A8-F077-A9DB-01A3-ECA4915A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7" y="4197022"/>
            <a:ext cx="234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F1D09C-B2ED-12C2-6864-3F32A88E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3358822"/>
            <a:ext cx="265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E0DB7B-8856-E162-0AF0-BF331BF9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7" y="1834822"/>
            <a:ext cx="265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id="{CA768E5E-3977-0684-1B49-246FDE07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2" y="4701847"/>
            <a:ext cx="88521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use these notations for Cartesian coordinate systems</a:t>
            </a:r>
          </a:p>
          <a:p>
            <a:r>
              <a:rPr lang="en-US" dirty="0">
                <a:solidFill>
                  <a:srgbClr val="001ABF"/>
                </a:solidFill>
              </a:rPr>
              <a:t>   interchangeably… 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Vectors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have direction and magnitude; in these notes we may</a:t>
            </a:r>
          </a:p>
          <a:p>
            <a:r>
              <a:rPr lang="en-US" dirty="0">
                <a:solidFill>
                  <a:srgbClr val="001ABF"/>
                </a:solidFill>
              </a:rPr>
              <a:t>   denote as boldface </a:t>
            </a:r>
            <a:r>
              <a:rPr lang="en-US" b="1" i="1" dirty="0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or with an overbar</a:t>
            </a:r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dirty="0">
                <a:solidFill>
                  <a:srgbClr val="001ABF"/>
                </a:solidFill>
              </a:rPr>
              <a:t>or arrow </a:t>
            </a: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r>
              <a:rPr lang="en-US" dirty="0">
                <a:solidFill>
                  <a:srgbClr val="001ABF"/>
                </a:solidFill>
              </a:rPr>
              <a:t>   A hat-sign denotes a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unit direction vector </a:t>
            </a: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019C42-AA47-14EC-C112-538A4B2E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5894060"/>
            <a:ext cx="3048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250CCB-B905-CE1A-E17E-485D4263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7" y="5873422"/>
            <a:ext cx="2746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BCAAB5-C29F-BE66-61FB-43173398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6167110"/>
            <a:ext cx="301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969004E-A7A1-38AC-36F1-782D3F54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32" y="254000"/>
            <a:ext cx="7982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 vector </a:t>
            </a:r>
            <a:r>
              <a:rPr lang="en-US" b="1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from point </a:t>
            </a:r>
            <a:r>
              <a:rPr lang="en-US" dirty="0">
                <a:latin typeface="Times New Roman" charset="0"/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at coordinate </a:t>
            </a:r>
            <a:r>
              <a:rPr lang="en-US" dirty="0">
                <a:latin typeface="Times New Roman" charset="0"/>
              </a:rPr>
              <a:t>(0, 0, 0)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to point </a:t>
            </a:r>
            <a:r>
              <a:rPr lang="en-US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at </a:t>
            </a:r>
          </a:p>
          <a:p>
            <a:r>
              <a:rPr lang="en-US" dirty="0">
                <a:solidFill>
                  <a:srgbClr val="001ABF"/>
                </a:solidFill>
              </a:rPr>
              <a:t>   coordinate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may be denoted by any of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CCDC2-FA47-3787-C181-888AE48D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57" y="1785938"/>
            <a:ext cx="28956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B59636-EAF0-506C-C59B-8A624599D629}"/>
              </a:ext>
            </a:extLst>
          </p:cNvPr>
          <p:cNvGrpSpPr>
            <a:grpSpLocks/>
          </p:cNvGrpSpPr>
          <p:nvPr/>
        </p:nvGrpSpPr>
        <p:grpSpPr bwMode="auto">
          <a:xfrm>
            <a:off x="6729357" y="1206500"/>
            <a:ext cx="1981200" cy="2286000"/>
            <a:chOff x="384" y="1488"/>
            <a:chExt cx="1248" cy="1440"/>
          </a:xfrm>
        </p:grpSpPr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339F3A49-2829-A364-EC35-F7D5129BF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7">
              <a:extLst>
                <a:ext uri="{FF2B5EF4-FFF2-40B4-BE49-F238E27FC236}">
                  <a16:creationId xmlns:a16="http://schemas.microsoft.com/office/drawing/2014/main" id="{26760148-85F1-CA68-354E-295FF11B3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8">
              <a:extLst>
                <a:ext uri="{FF2B5EF4-FFF2-40B4-BE49-F238E27FC236}">
                  <a16:creationId xmlns:a16="http://schemas.microsoft.com/office/drawing/2014/main" id="{C7F1275D-6F95-5021-7A2B-CB7D290E0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" name="Text Box 9">
            <a:extLst>
              <a:ext uri="{FF2B5EF4-FFF2-40B4-BE49-F238E27FC236}">
                <a16:creationId xmlns:a16="http://schemas.microsoft.com/office/drawing/2014/main" id="{2599761F-BFD0-733F-41C7-A48664A44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357" y="33020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DE03FFE9-1DCC-96C5-FE03-7F6D63B9D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870" y="24352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y</a:t>
            </a:r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302F739E-49FC-7A27-BC7F-1F0F01F35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157" y="9398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A2E49ECF-4BB6-5215-0495-1D3AB75C97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5157" y="1892300"/>
            <a:ext cx="8382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DA04DE-1E8D-ACEE-87D6-8034D307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57" y="1892300"/>
            <a:ext cx="3429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D3BFFA-01E2-32DF-2009-C9EFCF1F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557" y="21971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latin typeface="Times New Roman" charset="0"/>
              </a:rPr>
              <a:t>Q (0,0,0)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3EE695CF-C43C-18F1-1D77-8CA732415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557" y="2806700"/>
            <a:ext cx="1066800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314D58B4-FEEC-3D22-4440-067C1847B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7482" y="2517775"/>
            <a:ext cx="163513" cy="293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2933DF4A-D9DF-C427-1F42-094036C1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7482" y="18764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ABA49-ABDD-1BC3-BCD3-06D1CC3FD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957" y="1587500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latin typeface="Times New Roman" charset="0"/>
              </a:rPr>
              <a:t>P (</a:t>
            </a:r>
            <a:r>
              <a:rPr lang="en-US" sz="1800" i="1">
                <a:latin typeface="Times New Roman" charset="0"/>
              </a:rPr>
              <a:t>a</a:t>
            </a:r>
            <a:r>
              <a:rPr lang="en-US" sz="1800">
                <a:latin typeface="Times New Roman" charset="0"/>
              </a:rPr>
              <a:t>,</a:t>
            </a:r>
            <a:r>
              <a:rPr lang="en-US" sz="1800" i="1">
                <a:latin typeface="Times New Roman" charset="0"/>
              </a:rPr>
              <a:t>b</a:t>
            </a:r>
            <a:r>
              <a:rPr lang="en-US" sz="1800">
                <a:latin typeface="Times New Roman" charset="0"/>
              </a:rPr>
              <a:t>,</a:t>
            </a:r>
            <a:r>
              <a:rPr lang="en-US" sz="1800" i="1">
                <a:latin typeface="Times New Roman" charset="0"/>
              </a:rPr>
              <a:t>c</a:t>
            </a:r>
            <a:r>
              <a:rPr lang="en-US" sz="1800">
                <a:latin typeface="Times New Roman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2F09D-E30F-16AB-F057-FC136A78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07" y="24828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>
                <a:latin typeface="Times New Roman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E8D388-5A82-71D9-96B7-7DB84CA5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907" y="2744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>
                <a:latin typeface="Times New Roman" charset="0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14F13-DC03-E44C-D3E5-FE33A5F78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157" y="21209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>
                <a:latin typeface="Times New Roman" charset="0"/>
              </a:rPr>
              <a:t>c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2B97485D-FF06-A1BE-4DDA-E8C5C4EB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32" y="3759200"/>
            <a:ext cx="82537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More generally, </a:t>
            </a:r>
            <a:r>
              <a:rPr lang="en-US" b="1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between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1ABF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 </a:t>
            </a:r>
          </a:p>
          <a:p>
            <a:r>
              <a:rPr lang="en-US" dirty="0">
                <a:solidFill>
                  <a:srgbClr val="001ABF"/>
                </a:solidFill>
              </a:rPr>
              <a:t>   can be expressed as any of: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04A322-1B7C-BEA6-D69B-5C266E5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5920" y="4521200"/>
            <a:ext cx="5375275" cy="1203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Text Box 24">
            <a:extLst>
              <a:ext uri="{FF2B5EF4-FFF2-40B4-BE49-F238E27FC236}">
                <a16:creationId xmlns:a16="http://schemas.microsoft.com/office/drawing/2014/main" id="{ACFB1CD7-FDE4-735D-215B-16B4CC9F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32" y="5664200"/>
            <a:ext cx="87091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Length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1ABF"/>
                </a:solidFill>
              </a:rPr>
              <a:t>of a vector is the square-root of the summed-squared</a:t>
            </a:r>
          </a:p>
          <a:p>
            <a:r>
              <a:rPr lang="en-US" dirty="0">
                <a:solidFill>
                  <a:srgbClr val="001ABF"/>
                </a:solidFill>
              </a:rPr>
              <a:t>   elements, i.e.,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E05C6A-0D06-F052-A77A-CF22A96E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95" y="6072188"/>
            <a:ext cx="456406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2F82087-5922-2A84-9BA6-D5664589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197" y="571500"/>
            <a:ext cx="759560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Addition and Subtraction</a:t>
            </a:r>
            <a:r>
              <a:rPr lang="en-US" dirty="0">
                <a:solidFill>
                  <a:srgbClr val="001ABF"/>
                </a:solidFill>
              </a:rPr>
              <a:t> of vectors is performed</a:t>
            </a:r>
          </a:p>
          <a:p>
            <a:r>
              <a:rPr lang="en-US" dirty="0">
                <a:solidFill>
                  <a:srgbClr val="001ABF"/>
                </a:solidFill>
              </a:rPr>
              <a:t>   element-wise. If: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Then: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(You could show this graphically too).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 scalar multiplied </a:t>
            </a:r>
            <a:r>
              <a:rPr lang="en-US" dirty="0">
                <a:solidFill>
                  <a:srgbClr val="001ABF"/>
                </a:solidFill>
              </a:rPr>
              <a:t>by a vector gives:</a:t>
            </a:r>
            <a:endParaRPr lang="en-US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92D09-7031-CCBC-D417-E74D253B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85" y="1485900"/>
            <a:ext cx="2132012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173E776-99CE-3E86-D80F-4DC75122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622" y="1824038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29BDF-6164-1577-20CB-71CF37AF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85" y="1485900"/>
            <a:ext cx="2154237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7CE1A-2BE6-FF58-6035-57337876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22" y="2933700"/>
            <a:ext cx="442595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3CE2B-0DE9-A7FB-72A8-10AB104E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97" y="5151438"/>
            <a:ext cx="264001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1342</Words>
  <Application>Microsoft Macintosh PowerPoint</Application>
  <PresentationFormat>Widescreen</PresentationFormat>
  <Paragraphs>248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13</cp:revision>
  <dcterms:created xsi:type="dcterms:W3CDTF">2022-08-29T13:41:31Z</dcterms:created>
  <dcterms:modified xsi:type="dcterms:W3CDTF">2024-09-05T16:29:14Z</dcterms:modified>
</cp:coreProperties>
</file>