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97" r:id="rId3"/>
    <p:sldId id="291" r:id="rId4"/>
    <p:sldId id="301" r:id="rId5"/>
    <p:sldId id="289" r:id="rId6"/>
    <p:sldId id="303" r:id="rId7"/>
    <p:sldId id="282" r:id="rId8"/>
    <p:sldId id="293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FF7179"/>
    <a:srgbClr val="B4C7E7"/>
    <a:srgbClr val="F43309"/>
    <a:srgbClr val="83E9D6"/>
    <a:srgbClr val="6CC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84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7 Nov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843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7725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12 November:  </a:t>
            </a:r>
            <a:r>
              <a:rPr lang="en-US" i="1" dirty="0">
                <a:solidFill>
                  <a:srgbClr val="001ABF"/>
                </a:solidFill>
                <a:cs typeface="ＭＳ Ｐゴシック" charset="0"/>
              </a:rPr>
              <a:t>S&amp;W</a:t>
            </a:r>
            <a:r>
              <a:rPr lang="en-US" dirty="0">
                <a:solidFill>
                  <a:srgbClr val="001ABF"/>
                </a:solidFill>
                <a:cs typeface="ＭＳ Ｐゴシック" charset="0"/>
              </a:rPr>
              <a:t> 101-115 (§2.9)</a:t>
            </a:r>
            <a:endParaRPr lang="en-US" dirty="0">
              <a:solidFill>
                <a:srgbClr val="001ABF"/>
              </a:solidFill>
            </a:endParaRPr>
          </a:p>
        </p:txBody>
      </p:sp>
      <p:sp>
        <p:nvSpPr>
          <p:cNvPr id="6" name="Text Box 68">
            <a:extLst>
              <a:ext uri="{FF2B5EF4-FFF2-40B4-BE49-F238E27FC236}">
                <a16:creationId xmlns:a16="http://schemas.microsoft.com/office/drawing/2014/main" id="{320B1ED7-0611-BDC1-F438-AB00A1821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692" y="1254445"/>
            <a:ext cx="8483413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Surface waves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Surface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(evanescent waves trapped at a surface)</a:t>
            </a:r>
          </a:p>
          <a:p>
            <a:r>
              <a:rPr lang="en-US" dirty="0">
                <a:solidFill>
                  <a:srgbClr val="001ABF"/>
                </a:solidFill>
              </a:rPr>
              <a:t>     include </a:t>
            </a:r>
            <a:r>
              <a:rPr lang="en-US" dirty="0" err="1">
                <a:solidFill>
                  <a:srgbClr val="001ABF"/>
                </a:solidFill>
              </a:rPr>
              <a:t>Stoneley</a:t>
            </a:r>
            <a:r>
              <a:rPr lang="en-US" dirty="0">
                <a:solidFill>
                  <a:srgbClr val="001ABF"/>
                </a:solidFill>
              </a:rPr>
              <a:t>, Lamb as well as Rayleigh, Love waves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Stoneley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“</a:t>
            </a:r>
            <a:r>
              <a:rPr lang="en-US" dirty="0">
                <a:solidFill>
                  <a:srgbClr val="001ABF"/>
                </a:solidFill>
              </a:rPr>
              <a:t>tube</a:t>
            </a:r>
            <a:r>
              <a:rPr lang="ja-JP" altLang="en-US">
                <a:solidFill>
                  <a:srgbClr val="001ABF"/>
                </a:solidFill>
                <a:latin typeface="Arial"/>
              </a:rPr>
              <a:t>”</a:t>
            </a:r>
            <a:r>
              <a:rPr lang="en-US" dirty="0">
                <a:solidFill>
                  <a:srgbClr val="001ABF"/>
                </a:solidFill>
              </a:rPr>
              <a:t> waves) occur in boreholes;</a:t>
            </a:r>
          </a:p>
          <a:p>
            <a:r>
              <a:rPr lang="en-US" dirty="0">
                <a:solidFill>
                  <a:srgbClr val="001ABF"/>
                </a:solidFill>
              </a:rPr>
              <a:t>   used to characterize near-hole environment in industry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Lamb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occur in plates or low-velocity waveguides;</a:t>
            </a:r>
          </a:p>
          <a:p>
            <a:r>
              <a:rPr lang="en-US" dirty="0">
                <a:solidFill>
                  <a:srgbClr val="001ABF"/>
                </a:solidFill>
              </a:rPr>
              <a:t>   analogous to Rayleigh waves but not often used in Earth</a:t>
            </a:r>
          </a:p>
          <a:p>
            <a:r>
              <a:rPr lang="en-US" dirty="0">
                <a:solidFill>
                  <a:srgbClr val="001ABF"/>
                </a:solidFill>
              </a:rPr>
              <a:t>   science (although they have engineering applications)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Rayleigh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interference patterns involving a</a:t>
            </a:r>
          </a:p>
          <a:p>
            <a:r>
              <a:rPr lang="en-US" dirty="0">
                <a:solidFill>
                  <a:srgbClr val="001ABF"/>
                </a:solidFill>
              </a:rPr>
              <a:t>   combination of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SV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waves at a free surface (i.e.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3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>
                <a:solidFill>
                  <a:srgbClr val="001ABF"/>
                </a:solidFill>
              </a:rPr>
              <a:t>),</a:t>
            </a:r>
          </a:p>
          <a:p>
            <a:r>
              <a:rPr lang="en-US" dirty="0">
                <a:solidFill>
                  <a:srgbClr val="001ABF"/>
                </a:solidFill>
              </a:rPr>
              <a:t>   with identical surface velocity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1/</a:t>
            </a:r>
            <a:r>
              <a:rPr lang="en-US" i="1" dirty="0">
                <a:latin typeface="Times New Roman" charset="0"/>
              </a:rPr>
              <a:t>p</a:t>
            </a:r>
            <a:endParaRPr lang="en-US" dirty="0"/>
          </a:p>
          <a:p>
            <a:endParaRPr lang="en-US" sz="6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1ABF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Love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interference patterns of two </a:t>
            </a:r>
            <a:r>
              <a:rPr lang="en-US" i="1" dirty="0"/>
              <a:t>SH-</a:t>
            </a:r>
            <a:r>
              <a:rPr lang="en-US" dirty="0">
                <a:solidFill>
                  <a:srgbClr val="001ABF"/>
                </a:solidFill>
              </a:rPr>
              <a:t>waves</a:t>
            </a:r>
          </a:p>
        </p:txBody>
      </p:sp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8">
            <a:extLst>
              <a:ext uri="{FF2B5EF4-FFF2-40B4-BE49-F238E27FC236}">
                <a16:creationId xmlns:a16="http://schemas.microsoft.com/office/drawing/2014/main" id="{2A210F9A-E224-B449-A65B-1CB63874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831" y="952500"/>
            <a:ext cx="8710337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Rayleigh Waves</a:t>
            </a:r>
            <a:endParaRPr lang="en-US" sz="600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Rayleigh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interference patterns involving a</a:t>
            </a:r>
          </a:p>
          <a:p>
            <a:r>
              <a:rPr lang="en-US" dirty="0">
                <a:solidFill>
                  <a:srgbClr val="001ABF"/>
                </a:solidFill>
              </a:rPr>
              <a:t>   combination of </a:t>
            </a:r>
            <a:r>
              <a:rPr lang="en-US" i="1" dirty="0"/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SV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waves at a free surface (i.e.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3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>
                <a:solidFill>
                  <a:srgbClr val="001ABF"/>
                </a:solidFill>
              </a:rPr>
              <a:t>),</a:t>
            </a:r>
          </a:p>
          <a:p>
            <a:r>
              <a:rPr lang="en-US" dirty="0">
                <a:solidFill>
                  <a:srgbClr val="001ABF"/>
                </a:solidFill>
              </a:rPr>
              <a:t>   with identical surface velocity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1/</a:t>
            </a:r>
            <a:r>
              <a:rPr lang="en-US" i="1" dirty="0">
                <a:latin typeface="Times New Roman" charset="0"/>
              </a:rPr>
              <a:t>p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Imposing identical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= 1/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 stress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3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at a free surface,</a:t>
            </a:r>
          </a:p>
          <a:p>
            <a:r>
              <a:rPr lang="en-US" dirty="0">
                <a:solidFill>
                  <a:srgbClr val="001ABF"/>
                </a:solidFill>
              </a:rPr>
              <a:t>   we can solve for amplitudes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of the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and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/>
              <a:t>SV</a:t>
            </a:r>
            <a:r>
              <a:rPr lang="en-US" dirty="0">
                <a:solidFill>
                  <a:srgbClr val="001ABF"/>
                </a:solidFill>
              </a:rPr>
              <a:t>-wave that satisfy the constraints, leading to the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Rayleigh function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(which for uniform velocity, </a:t>
            </a:r>
            <a:r>
              <a:rPr lang="en-US" i="1" dirty="0">
                <a:latin typeface="Symbol" pitchFamily="2" charset="2"/>
                <a:cs typeface="Arial"/>
              </a:rPr>
              <a:t>l </a:t>
            </a:r>
            <a:r>
              <a:rPr lang="en-US" dirty="0">
                <a:latin typeface="Symbol" pitchFamily="2" charset="2"/>
                <a:cs typeface="Arial"/>
              </a:rPr>
              <a:t>= </a:t>
            </a:r>
            <a:r>
              <a:rPr lang="en-US" i="1" dirty="0">
                <a:latin typeface="Symbol" pitchFamily="2" charset="2"/>
                <a:cs typeface="Arial"/>
              </a:rPr>
              <a:t>m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</a:t>
            </a:r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)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BA4A3-B94D-695A-B9F5-B1CA5C79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43" y="4173538"/>
            <a:ext cx="2895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92D4A7-616E-8A69-257E-B5CCA6AD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43" y="5164138"/>
            <a:ext cx="27432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5EB59-A74A-BD32-CF64-E73F2A94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31" y="4464050"/>
            <a:ext cx="5294312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464D6-1194-00E6-7D08-5EF9DD71B3CD}"/>
              </a:ext>
            </a:extLst>
          </p:cNvPr>
          <p:cNvSpPr txBox="1"/>
          <p:nvPr/>
        </p:nvSpPr>
        <p:spPr>
          <a:xfrm>
            <a:off x="3240090" y="2767281"/>
            <a:ext cx="5711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Reminder: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1 is posted on the course website;</a:t>
            </a:r>
          </a:p>
          <a:p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at </a:t>
            </a:r>
            <a:r>
              <a:rPr lang="en-US" sz="2400" dirty="0" err="1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classtime</a:t>
            </a:r>
            <a:r>
              <a:rPr lang="en-US" sz="2400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Tues November 19</a:t>
            </a: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F31C6A6C-1DF5-6C4B-9192-F2D7A804A455}"/>
                  </a:ext>
                </a:extLst>
              </p:cNvPr>
              <p:cNvSpPr txBox="1"/>
              <p:nvPr/>
            </p:nvSpPr>
            <p:spPr>
              <a:xfrm>
                <a:off x="2485867" y="1863128"/>
                <a:ext cx="4171976" cy="865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1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F31C6A6C-1DF5-6C4B-9192-F2D7A804A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867" y="1863128"/>
                <a:ext cx="4171976" cy="8653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>
            <a:extLst>
              <a:ext uri="{FF2B5EF4-FFF2-40B4-BE49-F238E27FC236}">
                <a16:creationId xmlns:a16="http://schemas.microsoft.com/office/drawing/2014/main" id="{EBF03CE0-9F95-2838-5F6A-2EE6777FB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751" y="279400"/>
            <a:ext cx="796849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Once we know the propagation velocity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, we can solve</a:t>
            </a:r>
          </a:p>
          <a:p>
            <a:r>
              <a:rPr lang="en-US" dirty="0">
                <a:solidFill>
                  <a:srgbClr val="001ABF"/>
                </a:solidFill>
              </a:rPr>
              <a:t>   for the amplitudes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solidFill>
                  <a:srgbClr val="001ABF"/>
                </a:solidFill>
              </a:rPr>
              <a:t>,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solidFill>
                  <a:srgbClr val="001ABF"/>
                </a:solidFill>
              </a:rPr>
              <a:t>, from the system of equations: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These are amplitudes in terms of displacement potentials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rgbClr val="001ABF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</a:t>
            </a:r>
            <a:r>
              <a:rPr lang="en-US" dirty="0">
                <a:solidFill>
                  <a:srgbClr val="001ABF"/>
                </a:solidFill>
              </a:rPr>
              <a:t>…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d like to know the amplitudes in terms of</a:t>
            </a:r>
          </a:p>
          <a:p>
            <a:r>
              <a:rPr lang="en-US" dirty="0">
                <a:solidFill>
                  <a:srgbClr val="001ABF"/>
                </a:solidFill>
              </a:rPr>
              <a:t>   displacements. For </a:t>
            </a:r>
            <a:r>
              <a:rPr lang="en-US" i="1" dirty="0"/>
              <a:t>P-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SV-</a:t>
            </a:r>
            <a:r>
              <a:rPr lang="en-US" dirty="0">
                <a:solidFill>
                  <a:srgbClr val="001ABF"/>
                </a:solidFill>
              </a:rPr>
              <a:t>waves only: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we evaluate these and take only the real component,</a:t>
            </a:r>
          </a:p>
          <a:p>
            <a:r>
              <a:rPr lang="en-US" dirty="0">
                <a:solidFill>
                  <a:srgbClr val="001ABF"/>
                </a:solidFill>
              </a:rPr>
              <a:t>   we get (for the uniform Poisson solid case):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CB069-9ED9-6864-9DB1-07A651E8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76" y="1096963"/>
            <a:ext cx="25908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5F6E0-914E-1475-7CCA-679D0E3B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76" y="1296988"/>
            <a:ext cx="182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ABFD1A-4D55-6E73-08C9-788B681C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76" y="3771900"/>
            <a:ext cx="16002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414E6-F22E-ECBC-7FB0-A8E475F1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76" y="3771900"/>
            <a:ext cx="16002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F5139E-2A47-1C0A-557E-9F59936D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89" y="5359400"/>
            <a:ext cx="50831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6080B-407F-DB2D-FA3A-A39A2665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51" y="6030913"/>
            <a:ext cx="57610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65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C911BA-A484-EEDA-06AF-A32B8AA06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000830"/>
            <a:ext cx="2779713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ensitivity_kernels_20_133s">
            <a:extLst>
              <a:ext uri="{FF2B5EF4-FFF2-40B4-BE49-F238E27FC236}">
                <a16:creationId xmlns:a16="http://schemas.microsoft.com/office/drawing/2014/main" id="{3CCC8D04-F81D-6EE7-3673-4124D2A1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000830"/>
            <a:ext cx="60452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AE414803-DE03-30F1-C03D-D22B3C64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149930"/>
            <a:ext cx="236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Here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what this</a:t>
            </a:r>
          </a:p>
          <a:p>
            <a:r>
              <a:rPr lang="en-US" dirty="0">
                <a:solidFill>
                  <a:srgbClr val="001ABF"/>
                </a:solidFill>
              </a:rPr>
              <a:t>   looks like: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30F05D6-2C36-1BEC-49C3-58905DDBF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5507742"/>
            <a:ext cx="245992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But that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for</a:t>
            </a:r>
          </a:p>
          <a:p>
            <a:r>
              <a:rPr lang="en-US" dirty="0">
                <a:solidFill>
                  <a:srgbClr val="001ABF"/>
                </a:solidFill>
              </a:rPr>
              <a:t>constant velocity</a:t>
            </a:r>
          </a:p>
          <a:p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only!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3DCFDB40-CB2B-CDA4-B14D-0F2F6831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63" y="149930"/>
            <a:ext cx="58638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More generally velocity (and density) vary</a:t>
            </a:r>
          </a:p>
          <a:p>
            <a:r>
              <a:rPr lang="en-US" dirty="0">
                <a:solidFill>
                  <a:srgbClr val="001ABF"/>
                </a:solidFill>
              </a:rPr>
              <a:t>   with depth in the Earth…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5C943AA-1381-2761-8804-4AEA8D1E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090" y="5486926"/>
            <a:ext cx="58480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Here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how velocity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depends on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P</a:t>
            </a:r>
            <a:endParaRPr lang="en-US" dirty="0"/>
          </a:p>
          <a:p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(&amp; density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dirty="0">
                <a:solidFill>
                  <a:srgbClr val="001ABF"/>
                </a:solidFill>
              </a:rPr>
              <a:t>) for two different</a:t>
            </a:r>
          </a:p>
          <a:p>
            <a:r>
              <a:rPr lang="en-US" dirty="0">
                <a:solidFill>
                  <a:srgbClr val="001ABF"/>
                </a:solidFill>
              </a:rPr>
              <a:t>periods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(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25000" dirty="0">
                <a:latin typeface="Times New Roman" charset="0"/>
              </a:rPr>
              <a:t>x</a:t>
            </a:r>
            <a:r>
              <a:rPr lang="en-US" dirty="0">
                <a:solidFill>
                  <a:srgbClr val="001ABF"/>
                </a:solidFill>
              </a:rPr>
              <a:t>) for a PREM 1D Earth…</a:t>
            </a:r>
          </a:p>
        </p:txBody>
      </p:sp>
    </p:spTree>
    <p:extLst>
      <p:ext uri="{BB962C8B-B14F-4D97-AF65-F5344CB8AC3E}">
        <p14:creationId xmlns:p14="http://schemas.microsoft.com/office/powerpoint/2010/main" val="31246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C7B5-6435-FBF2-C7D2-89E17B325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AEE01D2-B88C-E4ED-72B7-AADDB2BF4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459" y="58847"/>
            <a:ext cx="8761082" cy="67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Now let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consider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particle motion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in a Rayleigh wave, i.e.,</a:t>
            </a:r>
          </a:p>
          <a:p>
            <a:r>
              <a:rPr lang="en-US" dirty="0">
                <a:solidFill>
                  <a:srgbClr val="001ABF"/>
                </a:solidFill>
              </a:rPr>
              <a:t>   displacement of a specific point in the Earth. At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latin typeface="Times New Roman" charset="0"/>
              </a:rPr>
              <a:t>cos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sin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 90°out of phase, so a particle on the surface</a:t>
            </a:r>
          </a:p>
          <a:p>
            <a:r>
              <a:rPr lang="en-US" dirty="0">
                <a:solidFill>
                  <a:srgbClr val="001ABF"/>
                </a:solidFill>
              </a:rPr>
              <a:t>   traces an elliptical motion. At depth, the sense of rotation</a:t>
            </a:r>
          </a:p>
          <a:p>
            <a:r>
              <a:rPr lang="en-US" dirty="0">
                <a:solidFill>
                  <a:srgbClr val="001ABF"/>
                </a:solidFill>
              </a:rPr>
              <a:t>   changes from retrograde (CCW) to </a:t>
            </a:r>
            <a:r>
              <a:rPr lang="en-US" dirty="0" err="1">
                <a:solidFill>
                  <a:srgbClr val="001ABF"/>
                </a:solidFill>
              </a:rPr>
              <a:t>prograde</a:t>
            </a:r>
            <a:r>
              <a:rPr lang="en-US" dirty="0">
                <a:solidFill>
                  <a:srgbClr val="001ABF"/>
                </a:solidFill>
              </a:rPr>
              <a:t> (clockwise).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DF459-BEC4-817E-EFDB-DDBDCBDC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59" y="847835"/>
            <a:ext cx="3581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B4A529-C233-50C4-73EC-EEC12DF2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09" y="1384410"/>
            <a:ext cx="364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92673-4C6A-FF23-72B0-77F96B0FC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59" y="1863835"/>
            <a:ext cx="7010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68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2243BE9-46B5-9653-65A2-A31EEBF8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819" y="565943"/>
            <a:ext cx="861636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Love Waves</a:t>
            </a:r>
          </a:p>
          <a:p>
            <a:endParaRPr lang="en-US" sz="12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• Consist of </a:t>
            </a:r>
            <a:r>
              <a:rPr lang="en-US" i="1" dirty="0"/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motion only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Need a positive velocity jump or gradient to exist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Are inherently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dispersive</a:t>
            </a:r>
          </a:p>
          <a:p>
            <a:endParaRPr lang="en-US" sz="12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(Note Rayleigh waves are also dispersive on Earth, but not</a:t>
            </a:r>
          </a:p>
          <a:p>
            <a:r>
              <a:rPr lang="en-US" dirty="0">
                <a:solidFill>
                  <a:srgbClr val="001ABF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inherently</a:t>
            </a:r>
            <a:r>
              <a:rPr lang="en-US" dirty="0">
                <a:solidFill>
                  <a:srgbClr val="001ABF"/>
                </a:solidFill>
              </a:rPr>
              <a:t>: They are because different wavelengths</a:t>
            </a:r>
          </a:p>
          <a:p>
            <a:r>
              <a:rPr lang="en-US" dirty="0">
                <a:solidFill>
                  <a:srgbClr val="001ABF"/>
                </a:solidFill>
              </a:rPr>
              <a:t>   sample different depths, and velocity increases with depth).</a:t>
            </a:r>
            <a:endParaRPr lang="en-US" sz="3600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3" name="Picture 2" descr="s">
            <a:extLst>
              <a:ext uri="{FF2B5EF4-FFF2-40B4-BE49-F238E27FC236}">
                <a16:creationId xmlns:a16="http://schemas.microsoft.com/office/drawing/2014/main" id="{51984416-CFD7-FCB7-EED2-8E6CAECC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81" y="4088606"/>
            <a:ext cx="5867400" cy="22034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FF7D051-B9FA-2629-BBD2-01FFA6DB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613" y="566678"/>
            <a:ext cx="8651527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For a simple Love wave, let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consider a (lower-velocity) layer</a:t>
            </a:r>
          </a:p>
          <a:p>
            <a:r>
              <a:rPr lang="en-US" dirty="0">
                <a:solidFill>
                  <a:srgbClr val="001ABF"/>
                </a:solidFill>
              </a:rPr>
              <a:t>   over a (higher-velocity) infinite half-space: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Consider a single </a:t>
            </a:r>
            <a:r>
              <a:rPr lang="en-US" i="1" dirty="0"/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wave which is a simple harmonic (</a:t>
            </a:r>
            <a:r>
              <a:rPr lang="en-US" dirty="0">
                <a:latin typeface="Times New Roman" charset="0"/>
              </a:rPr>
              <a:t>sin</a:t>
            </a:r>
            <a:r>
              <a:rPr lang="en-US" dirty="0">
                <a:solidFill>
                  <a:srgbClr val="001ABF"/>
                </a:solidFill>
              </a:rPr>
              <a:t>).</a:t>
            </a:r>
          </a:p>
          <a:p>
            <a:r>
              <a:rPr lang="en-US" dirty="0">
                <a:solidFill>
                  <a:srgbClr val="001ABF"/>
                </a:solidFill>
              </a:rPr>
              <a:t>   As it bounces around in the layer, there are multiple places</a:t>
            </a:r>
          </a:p>
          <a:p>
            <a:r>
              <a:rPr lang="en-US" dirty="0">
                <a:solidFill>
                  <a:srgbClr val="001ABF"/>
                </a:solidFill>
              </a:rPr>
              <a:t>   on the </a:t>
            </a:r>
            <a:r>
              <a:rPr lang="en-US" dirty="0" err="1">
                <a:solidFill>
                  <a:srgbClr val="001ABF"/>
                </a:solidFill>
              </a:rPr>
              <a:t>wavepath</a:t>
            </a:r>
            <a:r>
              <a:rPr lang="en-US" dirty="0">
                <a:solidFill>
                  <a:srgbClr val="001ABF"/>
                </a:solidFill>
              </a:rPr>
              <a:t> where the phase is the same.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Let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look for places where the wave might experience </a:t>
            </a:r>
          </a:p>
          <a:p>
            <a:r>
              <a:rPr lang="en-US" dirty="0">
                <a:solidFill>
                  <a:srgbClr val="001ABF"/>
                </a:solidFill>
              </a:rPr>
              <a:t>   constructive interference at the surface, i.e. conditions</a:t>
            </a:r>
          </a:p>
          <a:p>
            <a:r>
              <a:rPr lang="en-US" dirty="0">
                <a:solidFill>
                  <a:srgbClr val="001ABF"/>
                </a:solidFill>
              </a:rPr>
              <a:t>   for which the phase at point </a:t>
            </a:r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same as at point </a:t>
            </a:r>
            <a:r>
              <a:rPr lang="en-US" dirty="0"/>
              <a:t>Q</a:t>
            </a:r>
            <a:r>
              <a:rPr lang="en-US" dirty="0">
                <a:solidFill>
                  <a:srgbClr val="001ABF"/>
                </a:solidFill>
              </a:rPr>
              <a:t>. </a:t>
            </a:r>
          </a:p>
        </p:txBody>
      </p:sp>
      <p:pic>
        <p:nvPicPr>
          <p:cNvPr id="3" name="Picture 2" descr="a">
            <a:extLst>
              <a:ext uri="{FF2B5EF4-FFF2-40B4-BE49-F238E27FC236}">
                <a16:creationId xmlns:a16="http://schemas.microsoft.com/office/drawing/2014/main" id="{3F83C99C-851D-DC20-87AD-892221C7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13" y="1509653"/>
            <a:ext cx="5562600" cy="21907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5898C54-A6D7-64C3-381C-3E8994A55378}"/>
              </a:ext>
            </a:extLst>
          </p:cNvPr>
          <p:cNvSpPr txBox="1"/>
          <p:nvPr/>
        </p:nvSpPr>
        <p:spPr>
          <a:xfrm>
            <a:off x="7405213" y="1640761"/>
            <a:ext cx="30711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(Note that for this </a:t>
            </a:r>
            <a:r>
              <a:rPr lang="en-US" i="1" dirty="0"/>
              <a:t>SH</a:t>
            </a:r>
          </a:p>
          <a:p>
            <a:r>
              <a:rPr lang="en-US" dirty="0">
                <a:solidFill>
                  <a:srgbClr val="001ABF"/>
                </a:solidFill>
              </a:rPr>
              <a:t>wave to generate a</a:t>
            </a:r>
          </a:p>
          <a:p>
            <a:r>
              <a:rPr lang="en-US" dirty="0">
                <a:solidFill>
                  <a:srgbClr val="001ABF"/>
                </a:solidFill>
              </a:rPr>
              <a:t>Love wave, </a:t>
            </a:r>
            <a:r>
              <a:rPr lang="en-US" i="1" dirty="0">
                <a:latin typeface="Times New Roman"/>
                <a:cs typeface="Times New Roman"/>
              </a:rPr>
              <a:t>j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must</a:t>
            </a:r>
          </a:p>
          <a:p>
            <a:r>
              <a:rPr lang="en-US" dirty="0">
                <a:solidFill>
                  <a:srgbClr val="001ABF"/>
                </a:solidFill>
              </a:rPr>
              <a:t>be post-critical.</a:t>
            </a:r>
          </a:p>
          <a:p>
            <a:r>
              <a:rPr lang="en-US" dirty="0">
                <a:solidFill>
                  <a:srgbClr val="001ABF"/>
                </a:solidFill>
              </a:rPr>
              <a:t>Why?)</a:t>
            </a:r>
          </a:p>
        </p:txBody>
      </p:sp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4B88F0F4-B8F0-B364-06C9-72CA8341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268" y="399256"/>
            <a:ext cx="8071440" cy="572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First we need to remind ourselves what</a:t>
            </a:r>
          </a:p>
          <a:p>
            <a:r>
              <a:rPr lang="en-US" dirty="0">
                <a:solidFill>
                  <a:srgbClr val="001ABF"/>
                </a:solidFill>
              </a:rPr>
              <a:t>   phase is! A complex number can be</a:t>
            </a:r>
          </a:p>
          <a:p>
            <a:r>
              <a:rPr lang="en-US" dirty="0">
                <a:solidFill>
                  <a:srgbClr val="001ABF"/>
                </a:solidFill>
              </a:rPr>
              <a:t>   represented in the complex plane as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+ </a:t>
            </a:r>
            <a:r>
              <a:rPr lang="en-US" i="1" dirty="0" err="1">
                <a:latin typeface="Times New Roman" charset="0"/>
              </a:rPr>
              <a:t>iy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r </a:t>
            </a:r>
            <a:r>
              <a:rPr lang="en-US" i="1" dirty="0" err="1">
                <a:latin typeface="Times New Roman" charset="0"/>
              </a:rPr>
              <a:t>e</a:t>
            </a:r>
            <a:r>
              <a:rPr lang="en-US" i="1" baseline="30000" dirty="0" err="1">
                <a:latin typeface="Times New Roman" charset="0"/>
              </a:rPr>
              <a:t>i</a:t>
            </a:r>
            <a:r>
              <a:rPr lang="en-US" i="1" baseline="30000" dirty="0"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rgbClr val="001ABF"/>
                </a:solidFill>
              </a:rPr>
              <a:t>, where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</a:t>
            </a:r>
          </a:p>
          <a:p>
            <a:r>
              <a:rPr lang="en-US" dirty="0">
                <a:solidFill>
                  <a:srgbClr val="001ABF"/>
                </a:solidFill>
              </a:rPr>
              <a:t>   phase angle:</a:t>
            </a: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So for a typical </a:t>
            </a:r>
            <a:r>
              <a:rPr lang="en-US" i="1" dirty="0"/>
              <a:t>SH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wave represented as displacement: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the phase is </a:t>
            </a:r>
            <a:r>
              <a:rPr lang="en-US" i="1" dirty="0">
                <a:latin typeface="Symbol" charset="0"/>
                <a:sym typeface="Symbol" charset="0"/>
              </a:rPr>
              <a:t>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sz="1200" i="1" baseline="-25000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z</a:t>
            </a:r>
            <a:r>
              <a:rPr lang="en-US" sz="1200" i="1" baseline="-25000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. To simplify, we can rotate</a:t>
            </a:r>
          </a:p>
          <a:p>
            <a:r>
              <a:rPr lang="en-US" dirty="0">
                <a:solidFill>
                  <a:srgbClr val="001ABF"/>
                </a:solidFill>
              </a:rPr>
              <a:t>   our spatial axes into the propagation direction (or ray) to</a:t>
            </a:r>
          </a:p>
          <a:p>
            <a:r>
              <a:rPr lang="en-US" dirty="0">
                <a:solidFill>
                  <a:srgbClr val="001ABF"/>
                </a:solidFill>
              </a:rPr>
              <a:t>   get: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where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i="1" baseline="-25000" dirty="0">
                <a:latin typeface="Symbol" charset="0"/>
                <a:sym typeface="Symbol" charset="0"/>
              </a:rPr>
              <a:t>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modulus of the</a:t>
            </a:r>
          </a:p>
          <a:p>
            <a:r>
              <a:rPr lang="en-US" dirty="0">
                <a:solidFill>
                  <a:srgbClr val="001ABF"/>
                </a:solidFill>
              </a:rPr>
              <a:t>   wavenumbers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</a:rPr>
              <a:t>z</a:t>
            </a:r>
            <a:r>
              <a:rPr lang="en-US" dirty="0">
                <a:solidFill>
                  <a:srgbClr val="001ABF"/>
                </a:solidFill>
              </a:rPr>
              <a:t>, and </a:t>
            </a:r>
            <a:r>
              <a:rPr lang="en-US" i="1" dirty="0">
                <a:latin typeface="Times New Roman" charset="0"/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</a:t>
            </a:r>
          </a:p>
          <a:p>
            <a:r>
              <a:rPr lang="en-US" dirty="0">
                <a:solidFill>
                  <a:srgbClr val="001ABF"/>
                </a:solidFill>
              </a:rPr>
              <a:t>   distance along the </a:t>
            </a:r>
            <a:r>
              <a:rPr lang="en-US" dirty="0" err="1">
                <a:solidFill>
                  <a:srgbClr val="001ABF"/>
                </a:solidFill>
              </a:rPr>
              <a:t>raypath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0D4D3C44-BF76-1DEA-4F5C-FEDED4065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6318" y="488156"/>
            <a:ext cx="0" cy="1981200"/>
          </a:xfrm>
          <a:prstGeom prst="line">
            <a:avLst/>
          </a:prstGeom>
          <a:noFill/>
          <a:ln w="50800">
            <a:solidFill>
              <a:srgbClr val="001ABF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DB58D14E-2D1B-AE17-FDA8-F8CCA6F7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318" y="1478756"/>
            <a:ext cx="2438400" cy="0"/>
          </a:xfrm>
          <a:prstGeom prst="line">
            <a:avLst/>
          </a:prstGeom>
          <a:noFill/>
          <a:ln w="50800">
            <a:solidFill>
              <a:srgbClr val="001ABF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903F2639-6FFF-456B-EB55-FC04CC02E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3118" y="869156"/>
            <a:ext cx="0" cy="6096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D4B0DF31-3746-651E-A95C-BFE0CC747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46318" y="869156"/>
            <a:ext cx="1066800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6164CEB4-E78D-EF87-8564-B29A73BD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918" y="1447006"/>
            <a:ext cx="65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(real)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1185DD97-01FB-7FA4-E499-F0E21621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418" y="345281"/>
            <a:ext cx="760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(imag)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181BE66-4E93-0E01-9F6A-0756C1EA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843" y="1335881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x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A7591EB-50EF-652B-6B8A-1ABA193A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093" y="907256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y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30F23349-CC3C-E3DB-5556-01481A8F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718" y="488156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r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636856C-E4D9-84FE-589B-8E961B982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418" y="1008478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</a:t>
            </a:r>
            <a:endParaRPr lang="en-US" i="1" dirty="0">
              <a:latin typeface="Times New Roman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BD55A1-A6CE-8F14-948B-E016A6A0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18" y="2850356"/>
            <a:ext cx="23622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9" descr="a">
            <a:extLst>
              <a:ext uri="{FF2B5EF4-FFF2-40B4-BE49-F238E27FC236}">
                <a16:creationId xmlns:a16="http://schemas.microsoft.com/office/drawing/2014/main" id="{8BDB91C9-A1E6-7431-32ED-B5D517BE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8" y="4298156"/>
            <a:ext cx="2819400" cy="22145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1263A8-7344-A61F-AC01-890680AF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1" y="4298156"/>
            <a:ext cx="1998662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FCADB8E8-DD5B-790A-D7A8-0E4178A18F37}"/>
              </a:ext>
            </a:extLst>
          </p:cNvPr>
          <p:cNvSpPr/>
          <p:nvPr/>
        </p:nvSpPr>
        <p:spPr>
          <a:xfrm>
            <a:off x="9021504" y="1270740"/>
            <a:ext cx="108213" cy="199319"/>
          </a:xfrm>
          <a:custGeom>
            <a:avLst/>
            <a:gdLst>
              <a:gd name="connsiteX0" fmla="*/ 0 w 108213"/>
              <a:gd name="connsiteY0" fmla="*/ 0 h 199319"/>
              <a:gd name="connsiteX1" fmla="*/ 91120 w 108213"/>
              <a:gd name="connsiteY1" fmla="*/ 85423 h 199319"/>
              <a:gd name="connsiteX2" fmla="*/ 108205 w 108213"/>
              <a:gd name="connsiteY2" fmla="*/ 199319 h 199319"/>
              <a:gd name="connsiteX3" fmla="*/ 108205 w 108213"/>
              <a:gd name="connsiteY3" fmla="*/ 199319 h 19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13" h="199319">
                <a:moveTo>
                  <a:pt x="0" y="0"/>
                </a:moveTo>
                <a:cubicBezTo>
                  <a:pt x="36543" y="26101"/>
                  <a:pt x="73086" y="52203"/>
                  <a:pt x="91120" y="85423"/>
                </a:cubicBezTo>
                <a:cubicBezTo>
                  <a:pt x="109154" y="118643"/>
                  <a:pt x="108205" y="199319"/>
                  <a:pt x="108205" y="199319"/>
                </a:cubicBezTo>
                <a:lnTo>
                  <a:pt x="108205" y="199319"/>
                </a:lnTo>
              </a:path>
            </a:pathLst>
          </a:custGeom>
          <a:ln w="38100" cmpd="sng">
            <a:solidFill>
              <a:srgbClr val="001AB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59A2BC67-67D7-B105-CA44-BB84636C3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6318" y="869156"/>
            <a:ext cx="10668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11415</TotalTime>
  <Words>786</Words>
  <Application>Microsoft Macintosh PowerPoint</Application>
  <PresentationFormat>Widescreen</PresentationFormat>
  <Paragraphs>132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65</cp:revision>
  <dcterms:created xsi:type="dcterms:W3CDTF">2022-08-29T13:41:31Z</dcterms:created>
  <dcterms:modified xsi:type="dcterms:W3CDTF">2024-11-07T17:19:13Z</dcterms:modified>
</cp:coreProperties>
</file>