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285" r:id="rId3"/>
    <p:sldId id="287" r:id="rId4"/>
    <p:sldId id="281" r:id="rId5"/>
    <p:sldId id="284" r:id="rId6"/>
    <p:sldId id="289" r:id="rId7"/>
    <p:sldId id="282" r:id="rId8"/>
    <p:sldId id="297" r:id="rId9"/>
    <p:sldId id="290" r:id="rId10"/>
    <p:sldId id="300" r:id="rId11"/>
    <p:sldId id="295" r:id="rId12"/>
    <p:sldId id="286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  <a:srgbClr val="B4C7E7"/>
    <a:srgbClr val="83E9D6"/>
    <a:srgbClr val="6CC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D2F0-EC7C-4C4C-B49C-FF7EE215A4A1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B26-4453-3249-9A72-28952B50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56C-66EA-8ED1-1B96-E738E61F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6F70A-21C6-DF2C-736C-6E70D8DB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3C16-9285-0952-7D97-7E589FB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B626-6953-01D4-FB0F-D664DC1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73F9-A07A-2159-0107-AB65E5D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3EB4-849C-1052-551D-B04C73F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7E3-98F8-2FA1-E507-D8E3B88AF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7544-E78E-67D2-4338-955161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3B0B-7A95-AF11-D17A-A98EF80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01FC-A213-765C-D3C5-4EBA572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B6B9-6BDC-48EF-5138-70E12CBB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D109-96DE-D467-F155-2CA52536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4A3-2769-C360-A8B4-FDE9A5A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9D5-1029-EA43-C038-F01188D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60AD-2AA2-3AA6-A73E-B97A7C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7DCE-092A-386A-2C5B-B5528B59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968-08CC-5B40-33D7-47E88FA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5036-2E71-A970-BD3C-745447B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AE20-BF9D-5D83-148A-92ADB204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E269-40D0-D377-8C53-2129CAD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03D-F571-6DDA-CCF2-AAB2953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8FA-20BE-6BB0-7CE5-63E167BC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10B1-F3CB-3728-82D9-1A22336F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1CDA-AB62-7F9A-1E1B-C2E5E54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9A77-1EE6-056B-8223-C75CCCD0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3B4A-F811-AB4A-3DCF-70836D9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48DC-FF69-7EF8-7BC2-3E412980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8F6-D2E5-6C38-B9C2-BB764ED2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F0F23-8082-ED7E-B928-951FC5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C7E5-145C-BF20-4201-301105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35EA-7C32-6BEA-5AA0-2CAD689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4BE3-F60B-771A-984D-8A60B9A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F9F7-7A7B-FC77-9CE8-9BFC503C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DA8-2CC8-3CDF-D35D-23FC0F5B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B1DB9-6345-AE7B-90D9-D9AA365CE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B737-2017-B5E9-D18D-589CBAC9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BE6C-E2C6-B966-B96F-06686B3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36D1-0F0D-28CB-BF0C-2A3F4D08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AF1E-F5FB-0516-0663-F83FCDA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0FBD-8349-D9F3-AEAB-A830E3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6FFA-52C0-C50A-AB5F-9CD4B92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7F30-4265-01FE-9BCC-4368883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22F2-F712-9CB5-9AEB-CB1F952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3CC04-BEC7-9775-78E3-F1EC046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C713C-FB2D-3AD7-2B23-00C691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96CB-60A4-6116-8FE4-EA91AF0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D8B-EC4E-188F-C438-E30F9CE0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483-0D94-9282-40D2-A176B9BE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729F-8598-A55E-1C0F-88E6E9B0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F13D-FDE9-A768-D3A2-1012125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7712-67A3-65ED-501E-E3E97343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2F80-4B40-23C2-75F6-17A98E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1247-777D-8B0D-4258-73DDAB5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18334-4920-EC4C-B61A-4A75434C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91E-9297-AF99-8950-7B6F1326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E255-8BA1-E5FC-D3A5-E4C6ACB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995-1035-9951-4CFB-60666EEC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2596-5153-D75A-A535-3B97684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5C438-5715-DAB5-041A-3CAFAAD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B12A-E23F-E34D-1F1C-BC73E022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D7-33D6-704D-A5AC-054BCB3B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A20-F6A4-8847-B2F0-A30A2A9D829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84F2-7043-0641-8D45-B967A454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198-58F3-11A2-2CD3-928FC37D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584700-808A-3ED6-4B6E-36F10EFDF310}"/>
              </a:ext>
            </a:extLst>
          </p:cNvPr>
          <p:cNvSpPr/>
          <p:nvPr/>
        </p:nvSpPr>
        <p:spPr>
          <a:xfrm>
            <a:off x="9748650" y="4852815"/>
            <a:ext cx="1826710" cy="1418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1ABF"/>
              </a:solidFill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4208039E-45F9-CB8F-393C-3AEF6F3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934" y="60603"/>
            <a:ext cx="7022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Introduction to Seismology</a:t>
            </a:r>
            <a:endParaRPr lang="en-US" sz="3600" i="1" u="sng" dirty="0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00B1A641-72DF-BA70-2808-5F94C3DA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95" y="60603"/>
            <a:ext cx="17748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 8 Oct 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F77B3A9C-006E-5D56-D699-EFFD1A17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843" y="6428066"/>
            <a:ext cx="26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1ABF"/>
                </a:solidFill>
              </a:rPr>
              <a:t>© A.R. Lowry 2011-2024</a:t>
            </a:r>
            <a:endParaRPr lang="en-US" sz="1800" dirty="0">
              <a:solidFill>
                <a:srgbClr val="001AB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406BCDF-8913-20DC-8F6B-B64DFAD1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70" y="6348763"/>
            <a:ext cx="68906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Read for Tuesday 8 October: </a:t>
            </a:r>
            <a:r>
              <a:rPr lang="en-US" i="1" dirty="0">
                <a:solidFill>
                  <a:srgbClr val="001ABF"/>
                </a:solidFill>
              </a:rPr>
              <a:t>S&amp;W</a:t>
            </a:r>
            <a:r>
              <a:rPr lang="en-US" dirty="0">
                <a:solidFill>
                  <a:srgbClr val="001ABF"/>
                </a:solidFill>
              </a:rPr>
              <a:t> 62–75 (§2.5)</a:t>
            </a:r>
          </a:p>
        </p:txBody>
      </p:sp>
      <p:sp>
        <p:nvSpPr>
          <p:cNvPr id="6" name="Text Box 29">
            <a:extLst>
              <a:ext uri="{FF2B5EF4-FFF2-40B4-BE49-F238E27FC236}">
                <a16:creationId xmlns:a16="http://schemas.microsoft.com/office/drawing/2014/main" id="{02B32B32-6D1D-6840-B504-F227AFA1C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680" y="1207200"/>
            <a:ext cx="828464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Last time:</a:t>
            </a: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i="1" dirty="0">
                <a:solidFill>
                  <a:srgbClr val="001ABF"/>
                </a:solidFill>
                <a:latin typeface="Arial Black"/>
                <a:cs typeface="Arial Black"/>
              </a:rPr>
              <a:t>Seismic phases; the ray parameter</a:t>
            </a:r>
            <a:endParaRPr lang="en-US" dirty="0">
              <a:solidFill>
                <a:srgbClr val="001ABF"/>
              </a:solidFill>
            </a:endParaRP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Seismic arrivals or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phases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 identifiable by their arrival</a:t>
            </a:r>
          </a:p>
          <a:p>
            <a:r>
              <a:rPr lang="en-US" dirty="0">
                <a:solidFill>
                  <a:srgbClr val="001ABF"/>
                </a:solidFill>
              </a:rPr>
              <a:t>   times, which in turn imply travel path and can be labeled</a:t>
            </a:r>
          </a:p>
          <a:p>
            <a:r>
              <a:rPr lang="en-US" dirty="0">
                <a:solidFill>
                  <a:srgbClr val="001ABF"/>
                </a:solidFill>
              </a:rPr>
              <a:t>   (e.g. </a:t>
            </a:r>
            <a:r>
              <a:rPr lang="en-US" i="1" dirty="0"/>
              <a:t>SKS</a:t>
            </a:r>
            <a:r>
              <a:rPr lang="en-US" dirty="0">
                <a:solidFill>
                  <a:srgbClr val="001ABF"/>
                </a:solidFill>
              </a:rPr>
              <a:t>)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They are also distinguished by their directions and</a:t>
            </a:r>
          </a:p>
          <a:p>
            <a:r>
              <a:rPr lang="en-US" dirty="0">
                <a:solidFill>
                  <a:srgbClr val="001ABF"/>
                </a:solidFill>
              </a:rPr>
              <a:t>   amplitudes: e.g., Raleigh wave has large amplitude in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radial/vertical</a:t>
            </a:r>
            <a:r>
              <a:rPr lang="en-US" dirty="0">
                <a:solidFill>
                  <a:srgbClr val="001ABF"/>
                </a:solidFill>
              </a:rPr>
              <a:t>; Love wave only in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transverse</a:t>
            </a:r>
            <a:endParaRPr lang="en-US" i="1" dirty="0">
              <a:solidFill>
                <a:srgbClr val="001ABF"/>
              </a:solidFill>
              <a:latin typeface="Arial Black"/>
              <a:cs typeface="Arial Black"/>
            </a:endParaRPr>
          </a:p>
          <a:p>
            <a:r>
              <a:rPr lang="en-US" i="1" dirty="0">
                <a:solidFill>
                  <a:srgbClr val="001ABF"/>
                </a:solidFill>
                <a:latin typeface="Arial Black"/>
                <a:cs typeface="Arial Black"/>
              </a:rPr>
              <a:t>  </a:t>
            </a:r>
            <a:r>
              <a:rPr lang="en-US" dirty="0">
                <a:solidFill>
                  <a:srgbClr val="001ABF"/>
                </a:solidFill>
              </a:rPr>
              <a:t> horizontal component; and </a:t>
            </a:r>
            <a:r>
              <a:rPr lang="en-US" i="1" dirty="0"/>
              <a:t>SKS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in the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radial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horizontal</a:t>
            </a:r>
          </a:p>
          <a:p>
            <a:r>
              <a:rPr lang="en-US" dirty="0">
                <a:solidFill>
                  <a:srgbClr val="001ABF"/>
                </a:solidFill>
              </a:rPr>
              <a:t>   component.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The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ray parameter </a:t>
            </a: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also describes travel path</a:t>
            </a:r>
          </a:p>
          <a:p>
            <a:r>
              <a:rPr lang="en-US" dirty="0">
                <a:solidFill>
                  <a:srgbClr val="001ABF"/>
                </a:solidFill>
              </a:rPr>
              <a:t>   of a particular phase in terms of its angle from</a:t>
            </a:r>
          </a:p>
          <a:p>
            <a:r>
              <a:rPr lang="en-US" dirty="0">
                <a:solidFill>
                  <a:srgbClr val="001ABF"/>
                </a:solidFill>
              </a:rPr>
              <a:t>   vertical, </a:t>
            </a:r>
            <a:r>
              <a:rPr lang="en-US" i="1" dirty="0">
                <a:latin typeface="Symbol" pitchFamily="2" charset="2"/>
              </a:rPr>
              <a:t>q</a:t>
            </a:r>
            <a:r>
              <a:rPr lang="en-US" dirty="0">
                <a:solidFill>
                  <a:srgbClr val="001ABF"/>
                </a:solidFill>
              </a:rPr>
              <a:t>, and velocity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constant for a given</a:t>
            </a:r>
          </a:p>
          <a:p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ray and corresponds to the inverse horizontal velocity!</a:t>
            </a:r>
            <a:endParaRPr lang="en-US" dirty="0">
              <a:solidFill>
                <a:srgbClr val="001ABF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FB27A7-2CBF-0615-2861-FD9075A44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981" y="5071587"/>
            <a:ext cx="1490049" cy="98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FBABD6B-F030-B48D-9256-3A7A7DE0ED75}"/>
              </a:ext>
            </a:extLst>
          </p:cNvPr>
          <p:cNvSpPr/>
          <p:nvPr/>
        </p:nvSpPr>
        <p:spPr>
          <a:xfrm>
            <a:off x="126970" y="4852815"/>
            <a:ext cx="1826710" cy="1418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1ABF"/>
                </a:solidFill>
              </a:rPr>
              <a:t>(This expression for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1ABF"/>
                </a:solidFill>
              </a:rPr>
              <a:t> assumes a Cartesian Earth! Spherical comes later…)</a:t>
            </a:r>
          </a:p>
        </p:txBody>
      </p:sp>
    </p:spTree>
    <p:extLst>
      <p:ext uri="{BB962C8B-B14F-4D97-AF65-F5344CB8AC3E}">
        <p14:creationId xmlns:p14="http://schemas.microsoft.com/office/powerpoint/2010/main" val="23920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EFF1EC-577D-A983-61EE-383701935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927" y="-1181"/>
            <a:ext cx="9144000" cy="1676400"/>
          </a:xfrm>
          <a:prstGeom prst="rect">
            <a:avLst/>
          </a:prstGeom>
          <a:solidFill>
            <a:srgbClr val="DAE884"/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1800">
              <a:solidFill>
                <a:srgbClr val="000000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608361-74B3-4626-F996-30A83553F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927" y="1599019"/>
            <a:ext cx="9144000" cy="762000"/>
          </a:xfrm>
          <a:prstGeom prst="rect">
            <a:avLst/>
          </a:prstGeom>
          <a:gradFill rotWithShape="1">
            <a:gsLst>
              <a:gs pos="0">
                <a:srgbClr val="DAE88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1800">
              <a:solidFill>
                <a:srgbClr val="000000"/>
              </a:solidFill>
              <a:latin typeface="Calibri" charset="0"/>
              <a:cs typeface="ＭＳ Ｐゴシック" charset="0"/>
            </a:endParaRPr>
          </a:p>
        </p:txBody>
      </p:sp>
      <p:pic>
        <p:nvPicPr>
          <p:cNvPr id="4" name="Picture 3" descr="SS-paths">
            <a:extLst>
              <a:ext uri="{FF2B5EF4-FFF2-40B4-BE49-F238E27FC236}">
                <a16:creationId xmlns:a16="http://schemas.microsoft.com/office/drawing/2014/main" id="{DAD9C9FE-7BD7-854C-3B08-85DC884C3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27" y="2742019"/>
            <a:ext cx="8736013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CB93BD-5946-B70D-9B09-0E3C4B75C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927" y="75019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BAE4FE"/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4400" b="1" i="1">
                <a:solidFill>
                  <a:srgbClr val="000066"/>
                </a:solidFill>
                <a:latin typeface="Verdana" charset="0"/>
                <a:cs typeface="ＭＳ Ｐゴシック" charset="0"/>
              </a:rPr>
              <a:t>SS and SS </a:t>
            </a:r>
            <a:r>
              <a:rPr lang="en-US" sz="4400" b="1">
                <a:solidFill>
                  <a:srgbClr val="000066"/>
                </a:solidFill>
                <a:latin typeface="Verdana" charset="0"/>
                <a:cs typeface="ＭＳ Ｐゴシック" charset="0"/>
              </a:rPr>
              <a:t>Precursors:</a:t>
            </a:r>
            <a:br>
              <a:rPr lang="en-US" sz="4400" b="1">
                <a:solidFill>
                  <a:srgbClr val="000066"/>
                </a:solidFill>
                <a:latin typeface="Verdana" charset="0"/>
                <a:cs typeface="ＭＳ Ｐゴシック" charset="0"/>
              </a:rPr>
            </a:br>
            <a:r>
              <a:rPr lang="en-US" sz="2800" b="1">
                <a:solidFill>
                  <a:srgbClr val="000066"/>
                </a:solidFill>
                <a:latin typeface="Verdana" charset="0"/>
                <a:cs typeface="ＭＳ Ｐゴシック" charset="0"/>
              </a:rPr>
              <a:t>Imaging upper mantle discontinuities and transition zone structure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890EF628-F69F-DA25-59F1-DED83BF32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127" y="6582182"/>
            <a:ext cx="24069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i="1" dirty="0" err="1">
                <a:latin typeface="Times New Roman" charset="0"/>
                <a:cs typeface="ＭＳ Ｐゴシック" charset="0"/>
              </a:rPr>
              <a:t>Schmerr</a:t>
            </a:r>
            <a:r>
              <a:rPr lang="en-US" sz="1200" i="1" dirty="0">
                <a:latin typeface="Times New Roman" charset="0"/>
                <a:cs typeface="ＭＳ Ｐゴシック" charset="0"/>
              </a:rPr>
              <a:t> and </a:t>
            </a:r>
            <a:r>
              <a:rPr lang="en-US" sz="1200" i="1" dirty="0" err="1">
                <a:latin typeface="Times New Roman" charset="0"/>
                <a:cs typeface="ＭＳ Ｐゴシック" charset="0"/>
              </a:rPr>
              <a:t>Garnero</a:t>
            </a:r>
            <a:r>
              <a:rPr lang="en-US" sz="1200" i="1" dirty="0">
                <a:latin typeface="Times New Roman" charset="0"/>
                <a:cs typeface="ＭＳ Ｐゴシック" charset="0"/>
              </a:rPr>
              <a:t> [2006, JGR]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FBDBE2-D225-3F7A-43FC-DAFBB50AE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515" y="6486932"/>
            <a:ext cx="125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333399"/>
                </a:solidFill>
                <a:latin typeface="Calibri" charset="0"/>
                <a:cs typeface="DejaVu Sans" charset="0"/>
              </a:rPr>
              <a:t>Ed Garnero</a:t>
            </a:r>
            <a:endParaRPr lang="fr-FR" sz="1800" b="1">
              <a:solidFill>
                <a:srgbClr val="333399"/>
              </a:solidFill>
              <a:latin typeface="Calibri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0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145962_cover">
            <a:extLst>
              <a:ext uri="{FF2B5EF4-FFF2-40B4-BE49-F238E27FC236}">
                <a16:creationId xmlns:a16="http://schemas.microsoft.com/office/drawing/2014/main" id="{2339D41D-686B-0E23-3C49-132BDF6EB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882162"/>
            <a:ext cx="7781925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31A8FA21-279C-3E20-B6DE-5246232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3325325"/>
            <a:ext cx="1709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FFFF"/>
                </a:solidFill>
                <a:cs typeface="ＭＳ Ｐゴシック" charset="0"/>
              </a:rPr>
              <a:t>410</a:t>
            </a:r>
          </a:p>
          <a:p>
            <a:pPr algn="ctr"/>
            <a:r>
              <a:rPr lang="en-US">
                <a:solidFill>
                  <a:srgbClr val="FFFFFF"/>
                </a:solidFill>
                <a:cs typeface="ＭＳ Ｐゴシック" charset="0"/>
              </a:rPr>
              <a:t>topography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A8E89383-B6C1-38D5-D54F-CC8F015E2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5165237"/>
            <a:ext cx="17097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FFFF"/>
                </a:solidFill>
                <a:cs typeface="ＭＳ Ｐゴシック" charset="0"/>
              </a:rPr>
              <a:t>660</a:t>
            </a:r>
          </a:p>
          <a:p>
            <a:pPr algn="ctr"/>
            <a:r>
              <a:rPr lang="en-US">
                <a:solidFill>
                  <a:srgbClr val="FFFFFF"/>
                </a:solidFill>
                <a:cs typeface="ＭＳ Ｐゴシック" charset="0"/>
              </a:rPr>
              <a:t>topography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9110C087-4C64-51BF-2061-566383A37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027" y="6462836"/>
            <a:ext cx="2533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i="1" dirty="0" err="1">
                <a:solidFill>
                  <a:srgbClr val="FFFFFF"/>
                </a:solidFill>
                <a:latin typeface="Times New Roman" charset="0"/>
                <a:cs typeface="ＭＳ Ｐゴシック" charset="0"/>
              </a:rPr>
              <a:t>Schmerr</a:t>
            </a:r>
            <a:r>
              <a:rPr lang="en-US" sz="1200" i="1" dirty="0">
                <a:solidFill>
                  <a:srgbClr val="FFFFFF"/>
                </a:solidFill>
                <a:latin typeface="Times New Roman" charset="0"/>
                <a:cs typeface="ＭＳ Ｐゴシック" charset="0"/>
              </a:rPr>
              <a:t> and </a:t>
            </a:r>
            <a:r>
              <a:rPr lang="en-US" sz="1200" i="1" dirty="0" err="1">
                <a:solidFill>
                  <a:srgbClr val="FFFFFF"/>
                </a:solidFill>
                <a:latin typeface="Times New Roman" charset="0"/>
                <a:cs typeface="ＭＳ Ｐゴシック" charset="0"/>
              </a:rPr>
              <a:t>Garnero</a:t>
            </a:r>
            <a:r>
              <a:rPr lang="en-US" sz="1200" i="1" dirty="0">
                <a:solidFill>
                  <a:srgbClr val="FFFFFF"/>
                </a:solidFill>
                <a:latin typeface="Times New Roman" charset="0"/>
                <a:cs typeface="ＭＳ Ｐゴシック" charset="0"/>
              </a:rPr>
              <a:t> [2007, Science]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C4D5C8-4786-26FE-FEBB-32872A20C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0162"/>
            <a:ext cx="9144000" cy="762000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1800">
              <a:solidFill>
                <a:srgbClr val="000000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D3D0B61C-5845-A9C7-DAA3-69D52FB04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96362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969696"/>
                </a:solidFill>
                <a:cs typeface="ＭＳ Ｐゴシック" charset="0"/>
              </a:rPr>
              <a:t>Upper mantle discontinuity topography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1EE4A9-DCF7-0BE2-94B4-30010A8CD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6382850"/>
            <a:ext cx="125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FFFFFF"/>
                </a:solidFill>
                <a:latin typeface="Calibri" charset="0"/>
                <a:cs typeface="DejaVu Sans" charset="0"/>
              </a:rPr>
              <a:t>Ed Garnero</a:t>
            </a:r>
            <a:endParaRPr lang="fr-FR" sz="1800" b="1">
              <a:solidFill>
                <a:srgbClr val="FFFFFF"/>
              </a:solidFill>
              <a:latin typeface="Calibri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91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2466C6-16BA-D0F4-6819-3483C36D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7" y="1570164"/>
            <a:ext cx="54149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FBCFC374-1B2A-343F-C5E0-153568AA6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6562851"/>
            <a:ext cx="2624138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lnSpc>
                <a:spcPct val="97000"/>
              </a:lnSpc>
              <a:buClr>
                <a:srgbClr val="000000"/>
              </a:buClr>
              <a:buSzPct val="45000"/>
            </a:pPr>
            <a:r>
              <a:rPr lang="en-GB" sz="1100" b="1" dirty="0">
                <a:solidFill>
                  <a:srgbClr val="001ABF"/>
                </a:solidFill>
                <a:cs typeface="ＭＳ Ｐゴシック" charset="0"/>
              </a:rPr>
              <a:t>Sun D et al. PNAS 2007;104:9151-9155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453558B-23CA-420D-FD8B-5F405DF52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743076"/>
            <a:ext cx="8457765" cy="80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lnSpc>
                <a:spcPct val="97000"/>
              </a:lnSpc>
              <a:buClr>
                <a:srgbClr val="000000"/>
              </a:buClr>
              <a:buSzPct val="45000"/>
            </a:pPr>
            <a:r>
              <a:rPr lang="en-GB" b="1" dirty="0">
                <a:solidFill>
                  <a:srgbClr val="001ABF"/>
                </a:solidFill>
                <a:cs typeface="ＭＳ Ｐゴシック" charset="0"/>
              </a:rPr>
              <a:t>Waveform </a:t>
            </a:r>
            <a:r>
              <a:rPr lang="en-GB" b="1" dirty="0" err="1">
                <a:solidFill>
                  <a:srgbClr val="001ABF"/>
                </a:solidFill>
                <a:cs typeface="ＭＳ Ｐゴシック" charset="0"/>
              </a:rPr>
              <a:t>modeling</a:t>
            </a:r>
            <a:r>
              <a:rPr lang="en-GB" b="1" dirty="0">
                <a:solidFill>
                  <a:srgbClr val="001ABF"/>
                </a:solidFill>
                <a:cs typeface="ＭＳ Ｐゴシック" charset="0"/>
              </a:rPr>
              <a:t> of a D” triplication from the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</a:pPr>
            <a:r>
              <a:rPr lang="en-GB" b="1" dirty="0">
                <a:solidFill>
                  <a:srgbClr val="001ABF"/>
                </a:solidFill>
                <a:cs typeface="ＭＳ Ｐゴシック" charset="0"/>
              </a:rPr>
              <a:t>Ethiopia/Kenya array from a deep Sandwich Island event</a:t>
            </a:r>
            <a:endParaRPr lang="en-US" dirty="0">
              <a:solidFill>
                <a:srgbClr val="001ABF"/>
              </a:solidFill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0B061CE-BDCC-3B6B-475B-B5AAF0C7DED8}"/>
              </a:ext>
            </a:extLst>
          </p:cNvPr>
          <p:cNvSpPr txBox="1"/>
          <p:nvPr/>
        </p:nvSpPr>
        <p:spPr>
          <a:xfrm>
            <a:off x="1714500" y="1657476"/>
            <a:ext cx="343064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HBMS = High bulk</a:t>
            </a:r>
          </a:p>
          <a:p>
            <a:r>
              <a:rPr lang="en-US" dirty="0">
                <a:solidFill>
                  <a:srgbClr val="001ABF"/>
                </a:solidFill>
              </a:rPr>
              <a:t>modulus structure,</a:t>
            </a:r>
          </a:p>
          <a:p>
            <a:r>
              <a:rPr lang="en-US" dirty="0">
                <a:solidFill>
                  <a:srgbClr val="001ABF"/>
                </a:solidFill>
              </a:rPr>
              <a:t>implies a lower shear</a:t>
            </a:r>
          </a:p>
          <a:p>
            <a:r>
              <a:rPr lang="en-US" dirty="0">
                <a:solidFill>
                  <a:srgbClr val="001ABF"/>
                </a:solidFill>
              </a:rPr>
              <a:t>velocity, higher</a:t>
            </a:r>
          </a:p>
          <a:p>
            <a:r>
              <a:rPr lang="en-US" dirty="0">
                <a:solidFill>
                  <a:srgbClr val="001ABF"/>
                </a:solidFill>
              </a:rPr>
              <a:t>temperature, higher</a:t>
            </a:r>
          </a:p>
          <a:p>
            <a:r>
              <a:rPr lang="en-US" dirty="0">
                <a:solidFill>
                  <a:srgbClr val="001ABF"/>
                </a:solidFill>
              </a:rPr>
              <a:t>density chemical</a:t>
            </a:r>
          </a:p>
          <a:p>
            <a:r>
              <a:rPr lang="en-US" dirty="0">
                <a:solidFill>
                  <a:srgbClr val="001ABF"/>
                </a:solidFill>
              </a:rPr>
              <a:t>layer at the core-mantle</a:t>
            </a:r>
          </a:p>
          <a:p>
            <a:r>
              <a:rPr lang="en-US" dirty="0">
                <a:solidFill>
                  <a:srgbClr val="001ABF"/>
                </a:solidFill>
              </a:rPr>
              <a:t>boundary... 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 inferred “fast lens”</a:t>
            </a:r>
          </a:p>
          <a:p>
            <a:r>
              <a:rPr lang="en-US" dirty="0">
                <a:solidFill>
                  <a:srgbClr val="001ABF"/>
                </a:solidFill>
              </a:rPr>
              <a:t>Would be 90 km above</a:t>
            </a:r>
          </a:p>
          <a:p>
            <a:r>
              <a:rPr lang="en-US" dirty="0">
                <a:solidFill>
                  <a:srgbClr val="001ABF"/>
                </a:solidFill>
              </a:rPr>
              <a:t>the CMB.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4C192D-1146-284E-997E-ED72AD71B21A}"/>
              </a:ext>
            </a:extLst>
          </p:cNvPr>
          <p:cNvSpPr/>
          <p:nvPr/>
        </p:nvSpPr>
        <p:spPr>
          <a:xfrm>
            <a:off x="3717099" y="131636"/>
            <a:ext cx="4681603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001ABF"/>
                </a:solidFill>
                <a:cs typeface="ＭＳ Ｐゴシック" charset="0"/>
              </a:rPr>
              <a:t>Waveform </a:t>
            </a:r>
            <a:r>
              <a:rPr lang="en-GB" sz="3600" b="1" dirty="0" err="1">
                <a:solidFill>
                  <a:srgbClr val="001ABF"/>
                </a:solidFill>
                <a:cs typeface="ＭＳ Ｐゴシック" charset="0"/>
              </a:rPr>
              <a:t>Modeling</a:t>
            </a:r>
            <a:r>
              <a:rPr lang="en-GB" sz="3600" b="1" dirty="0">
                <a:solidFill>
                  <a:srgbClr val="001ABF"/>
                </a:solidFill>
                <a:cs typeface="ＭＳ Ｐゴシック" charset="0"/>
              </a:rPr>
              <a:t> </a:t>
            </a:r>
            <a:endParaRPr lang="en-US" sz="3600" dirty="0">
              <a:solidFill>
                <a:srgbClr val="001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2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#10;CartoonRF.pdf                                                  001E214FMacintosh HD                   C346E626:">
            <a:extLst>
              <a:ext uri="{FF2B5EF4-FFF2-40B4-BE49-F238E27FC236}">
                <a16:creationId xmlns:a16="http://schemas.microsoft.com/office/drawing/2014/main" id="{4867C62B-CBDF-F0A1-FB4D-BE2CD7CC2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21" y="390643"/>
            <a:ext cx="815340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919AD8-437B-C502-76BF-DB0B4431D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396" y="6423811"/>
            <a:ext cx="1689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1ABF"/>
                </a:solidFill>
                <a:latin typeface="Calibri" charset="0"/>
                <a:cs typeface="DejaVu Sans" charset="0"/>
              </a:rPr>
              <a:t>Jessie Lawrence</a:t>
            </a:r>
            <a:endParaRPr lang="fr-FR" sz="1800" b="1" dirty="0">
              <a:solidFill>
                <a:srgbClr val="001ABF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5FE553-7221-704F-9C76-129CEF2D32BD}"/>
              </a:ext>
            </a:extLst>
          </p:cNvPr>
          <p:cNvSpPr/>
          <p:nvPr/>
        </p:nvSpPr>
        <p:spPr>
          <a:xfrm>
            <a:off x="6008361" y="67477"/>
            <a:ext cx="444224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001ABF"/>
                </a:solidFill>
                <a:cs typeface="ＭＳ Ｐゴシック" charset="0"/>
              </a:rPr>
              <a:t>Receiver Functions</a:t>
            </a:r>
            <a:endParaRPr lang="en-US" sz="3600" dirty="0">
              <a:solidFill>
                <a:srgbClr val="001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9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>
            <a:extLst>
              <a:ext uri="{FF2B5EF4-FFF2-40B4-BE49-F238E27FC236}">
                <a16:creationId xmlns:a16="http://schemas.microsoft.com/office/drawing/2014/main" id="{2D17A982-8E24-CDC1-9A57-0C450D8DC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808" y="2182505"/>
            <a:ext cx="843038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Last time continued:</a:t>
            </a: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i="1" dirty="0">
                <a:solidFill>
                  <a:srgbClr val="001ABF"/>
                </a:solidFill>
                <a:latin typeface="Arial Black"/>
                <a:cs typeface="Arial Black"/>
              </a:rPr>
              <a:t>Seismology as investigative</a:t>
            </a:r>
          </a:p>
          <a:p>
            <a:r>
              <a:rPr lang="en-US" i="1" dirty="0">
                <a:solidFill>
                  <a:srgbClr val="001ABF"/>
                </a:solidFill>
                <a:latin typeface="Arial Black"/>
                <a:cs typeface="Arial Black"/>
              </a:rPr>
              <a:t>   tool</a:t>
            </a:r>
            <a:endParaRPr lang="en-US" dirty="0">
              <a:solidFill>
                <a:srgbClr val="001ABF"/>
              </a:solidFill>
            </a:endParaRPr>
          </a:p>
          <a:p>
            <a:endParaRPr lang="en-US" sz="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Deep-Earth </a:t>
            </a:r>
            <a:r>
              <a:rPr lang="en-US" dirty="0">
                <a:solidFill>
                  <a:srgbClr val="001ABF"/>
                </a:solidFill>
              </a:rPr>
              <a:t>investigations use earthquakes as sources,</a:t>
            </a:r>
          </a:p>
          <a:p>
            <a:r>
              <a:rPr lang="en-US" dirty="0">
                <a:solidFill>
                  <a:srgbClr val="001ABF"/>
                </a:solidFill>
              </a:rPr>
              <a:t>   three-component broadband seismometers as receivers,</a:t>
            </a:r>
          </a:p>
          <a:p>
            <a:r>
              <a:rPr lang="en-US" dirty="0">
                <a:solidFill>
                  <a:srgbClr val="001ABF"/>
                </a:solidFill>
              </a:rPr>
              <a:t>   and are a primary tool for investigating properties and</a:t>
            </a:r>
          </a:p>
          <a:p>
            <a:r>
              <a:rPr lang="en-US" dirty="0">
                <a:solidFill>
                  <a:srgbClr val="001ABF"/>
                </a:solidFill>
              </a:rPr>
              <a:t>   processes in the Earth’s deep interior!</a:t>
            </a:r>
          </a:p>
        </p:txBody>
      </p:sp>
    </p:spTree>
    <p:extLst>
      <p:ext uri="{BB962C8B-B14F-4D97-AF65-F5344CB8AC3E}">
        <p14:creationId xmlns:p14="http://schemas.microsoft.com/office/powerpoint/2010/main" val="174199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6CAB29-0EC1-CE4B-B47A-8492C5B9BF52}"/>
              </a:ext>
            </a:extLst>
          </p:cNvPr>
          <p:cNvSpPr txBox="1"/>
          <p:nvPr/>
        </p:nvSpPr>
        <p:spPr>
          <a:xfrm>
            <a:off x="2496296" y="2151728"/>
            <a:ext cx="71994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b="1" i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Assignment 1 </a:t>
            </a:r>
          </a:p>
          <a:p>
            <a:r>
              <a:rPr lang="en-US" sz="3200" dirty="0">
                <a:solidFill>
                  <a:srgbClr val="001ABF"/>
                </a:solidFill>
              </a:rPr>
              <a:t>is now posted on the course website…</a:t>
            </a:r>
          </a:p>
          <a:p>
            <a:r>
              <a:rPr lang="en-US" sz="3200" dirty="0">
                <a:solidFill>
                  <a:srgbClr val="001ABF"/>
                </a:solidFill>
              </a:rPr>
              <a:t>Along with other materials you’ll need.</a:t>
            </a:r>
          </a:p>
          <a:p>
            <a:endParaRPr lang="en-US" sz="3200" dirty="0">
              <a:solidFill>
                <a:srgbClr val="001ABF"/>
              </a:solidFill>
            </a:endParaRPr>
          </a:p>
          <a:p>
            <a:r>
              <a:rPr lang="en-US" sz="3200" dirty="0">
                <a:solidFill>
                  <a:srgbClr val="001ABF"/>
                </a:solidFill>
              </a:rPr>
              <a:t>Due Tuesday, 15 October at 9:00 am</a:t>
            </a:r>
          </a:p>
        </p:txBody>
      </p:sp>
    </p:spTree>
    <p:extLst>
      <p:ext uri="{BB962C8B-B14F-4D97-AF65-F5344CB8AC3E}">
        <p14:creationId xmlns:p14="http://schemas.microsoft.com/office/powerpoint/2010/main" val="231134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99EOS_AH">
            <a:extLst>
              <a:ext uri="{FF2B5EF4-FFF2-40B4-BE49-F238E27FC236}">
                <a16:creationId xmlns:a16="http://schemas.microsoft.com/office/drawing/2014/main" id="{62DBE9E6-6B11-195A-1834-D742E8549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6" y="490528"/>
            <a:ext cx="5856288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3CFF7253-9FB5-71C4-9BC8-189B00CAD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956" y="414328"/>
            <a:ext cx="2895600" cy="557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indent="0">
              <a:lnSpc>
                <a:spcPct val="115000"/>
              </a:lnSpc>
            </a:pP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Data, models, hypotheses, and speculation from a number of </a:t>
            </a:r>
            <a:r>
              <a:rPr lang="en-US" dirty="0" err="1">
                <a:solidFill>
                  <a:srgbClr val="001ABF"/>
                </a:solidFill>
                <a:latin typeface="Arial"/>
                <a:cs typeface="Arial"/>
              </a:rPr>
              <a:t>geodisciplines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have resulted in end-member models for flow in the mantle</a:t>
            </a:r>
            <a:r>
              <a:rPr lang="mr-IN" dirty="0">
                <a:solidFill>
                  <a:srgbClr val="001ABF"/>
                </a:solidFill>
                <a:latin typeface="Arial"/>
                <a:cs typeface="Arial"/>
              </a:rPr>
              <a:t>…</a:t>
            </a:r>
            <a:endParaRPr lang="en-US" dirty="0">
              <a:solidFill>
                <a:srgbClr val="001ABF"/>
              </a:solidFill>
              <a:latin typeface="Arial"/>
              <a:cs typeface="Arial"/>
            </a:endParaRPr>
          </a:p>
          <a:p>
            <a:pPr>
              <a:lnSpc>
                <a:spcPct val="115000"/>
              </a:lnSpc>
            </a:pPr>
            <a:endParaRPr lang="en-US" dirty="0">
              <a:solidFill>
                <a:srgbClr val="001ABF"/>
              </a:solidFill>
              <a:latin typeface="Arial"/>
              <a:cs typeface="Arial"/>
            </a:endParaRPr>
          </a:p>
          <a:p>
            <a:pPr indent="0">
              <a:lnSpc>
                <a:spcPct val="115000"/>
              </a:lnSpc>
            </a:pP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The Earth is not simply an onion made up of radially symmetric layers.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5D173D83-0B11-A34C-A623-E0DCD0254C97}"/>
              </a:ext>
            </a:extLst>
          </p:cNvPr>
          <p:cNvSpPr txBox="1"/>
          <p:nvPr/>
        </p:nvSpPr>
        <p:spPr>
          <a:xfrm>
            <a:off x="5720556" y="6053128"/>
            <a:ext cx="3514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 err="1"/>
              <a:t>Albarede</a:t>
            </a:r>
            <a:r>
              <a:rPr lang="en-US" sz="1600" dirty="0"/>
              <a:t> &amp; van der </a:t>
            </a:r>
            <a:r>
              <a:rPr lang="en-US" sz="1600" dirty="0" err="1"/>
              <a:t>Hilst</a:t>
            </a:r>
            <a:r>
              <a:rPr lang="en-US" sz="1600" dirty="0"/>
              <a:t> (Eos, 1999)</a:t>
            </a:r>
          </a:p>
        </p:txBody>
      </p:sp>
    </p:spTree>
    <p:extLst>
      <p:ext uri="{BB962C8B-B14F-4D97-AF65-F5344CB8AC3E}">
        <p14:creationId xmlns:p14="http://schemas.microsoft.com/office/powerpoint/2010/main" val="54206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27E3CC-E96A-760B-4420-8F73325FA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334" y="1587"/>
            <a:ext cx="935038" cy="137160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338971-23E2-1281-F5F9-E120C1023C8C}"/>
              </a:ext>
            </a:extLst>
          </p:cNvPr>
          <p:cNvSpPr>
            <a:spLocks noChangeArrowheads="1"/>
          </p:cNvSpPr>
          <p:nvPr/>
        </p:nvSpPr>
        <p:spPr bwMode="auto">
          <a:xfrm rot="1560000">
            <a:off x="10092647" y="762000"/>
            <a:ext cx="406400" cy="9207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1800">
              <a:latin typeface="Calibri" charset="0"/>
              <a:cs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7ADF8F-A822-A79C-22ED-CBB967F5A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1259" y="839787"/>
            <a:ext cx="217488" cy="762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1800">
              <a:latin typeface="Calibri" charset="0"/>
              <a:cs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D22CCD-BAE2-A4BC-B25B-5137B3D9C045}"/>
              </a:ext>
            </a:extLst>
          </p:cNvPr>
          <p:cNvSpPr>
            <a:spLocks noChangeArrowheads="1"/>
          </p:cNvSpPr>
          <p:nvPr/>
        </p:nvSpPr>
        <p:spPr bwMode="auto">
          <a:xfrm rot="1560000">
            <a:off x="10056134" y="1033462"/>
            <a:ext cx="311150" cy="9525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1800">
              <a:latin typeface="Calibri" charset="0"/>
              <a:cs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A502F9-7F4D-818B-FE26-47B615815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034" y="723900"/>
            <a:ext cx="4476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63CDF1-D28F-BA6A-61A2-54CD4BD29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90" y="1525587"/>
            <a:ext cx="8381832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1ABF"/>
                </a:solidFill>
                <a:latin typeface="Arial"/>
                <a:cs typeface="Arial"/>
              </a:rPr>
              <a:t>Many earthquakes each year are strong enough to generate signal at antipodes: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1ABF"/>
                </a:solidFill>
                <a:latin typeface="Arial"/>
                <a:cs typeface="Arial"/>
              </a:rPr>
              <a:t>10 major (magnitudes 7-8) 		32+ megaton 	~ Largest test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1ABF"/>
                </a:solidFill>
                <a:latin typeface="Arial"/>
                <a:cs typeface="Arial"/>
              </a:rPr>
              <a:t>100 large (6-7) 				1+ megaton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1ABF"/>
                </a:solidFill>
                <a:latin typeface="Arial"/>
                <a:cs typeface="Arial"/>
              </a:rPr>
              <a:t>1000 damaging (5-6) 			32+ kiloton 	~ Trinity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9F6073-B09A-FC5A-FEC8-E20E73ACC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3505" y="6097589"/>
            <a:ext cx="1458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001ABF"/>
                </a:solidFill>
                <a:latin typeface="Calibri" charset="0"/>
                <a:ea typeface="Arial Unicode MS" charset="0"/>
                <a:cs typeface="Arial Unicode MS" charset="0"/>
              </a:rPr>
              <a:t>Lars Stixrude 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13BD6BE-C366-65D0-3D13-5D319F27DDD8}"/>
              </a:ext>
            </a:extLst>
          </p:cNvPr>
          <p:cNvSpPr txBox="1"/>
          <p:nvPr/>
        </p:nvSpPr>
        <p:spPr>
          <a:xfrm>
            <a:off x="2274441" y="382587"/>
            <a:ext cx="76431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000" i="1" dirty="0">
                <a:solidFill>
                  <a:srgbClr val="001ABF"/>
                </a:solidFill>
                <a:latin typeface="Arial Black"/>
                <a:cs typeface="Arial Black"/>
              </a:rPr>
              <a:t>Remote Sensing using Earthquakes</a:t>
            </a:r>
          </a:p>
        </p:txBody>
      </p:sp>
      <p:pic>
        <p:nvPicPr>
          <p:cNvPr id="13" name="Picture 12" descr="A screenshot of a satellite image&#10;&#10;Description automatically generated">
            <a:extLst>
              <a:ext uri="{FF2B5EF4-FFF2-40B4-BE49-F238E27FC236}">
                <a16:creationId xmlns:a16="http://schemas.microsoft.com/office/drawing/2014/main" id="{7A7942A9-9BF3-40C9-45F7-39109A2E1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234" y="2717223"/>
            <a:ext cx="7113067" cy="40872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FDC953-E3DF-CCBC-46F2-84B47BA92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2806" y="6432987"/>
            <a:ext cx="3215858" cy="371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err="1">
                <a:solidFill>
                  <a:srgbClr val="017F05"/>
                </a:solidFill>
                <a:latin typeface="Calibri" charset="0"/>
                <a:cs typeface="ＭＳ Ｐゴシック" charset="0"/>
              </a:rPr>
              <a:t>ds.iris.edu</a:t>
            </a:r>
            <a:r>
              <a:rPr lang="en-US" sz="1800" dirty="0">
                <a:solidFill>
                  <a:srgbClr val="017F05"/>
                </a:solidFill>
                <a:latin typeface="Calibri" charset="0"/>
                <a:cs typeface="ＭＳ Ｐゴシック" charset="0"/>
              </a:rPr>
              <a:t>/</a:t>
            </a:r>
            <a:r>
              <a:rPr lang="en-US" sz="1800" dirty="0" err="1">
                <a:solidFill>
                  <a:srgbClr val="017F05"/>
                </a:solidFill>
                <a:latin typeface="Calibri" charset="0"/>
                <a:cs typeface="ＭＳ Ｐゴシック" charset="0"/>
              </a:rPr>
              <a:t>seismon</a:t>
            </a:r>
            <a:r>
              <a:rPr lang="en-US" sz="1800" dirty="0">
                <a:solidFill>
                  <a:srgbClr val="017F05"/>
                </a:solidFill>
                <a:latin typeface="Calibri" charset="0"/>
                <a:cs typeface="ＭＳ Ｐゴシック" charset="0"/>
              </a:rPr>
              <a:t>/</a:t>
            </a:r>
            <a:r>
              <a:rPr lang="en-US" sz="1800" dirty="0" err="1">
                <a:solidFill>
                  <a:srgbClr val="017F05"/>
                </a:solidFill>
                <a:latin typeface="Calibri" charset="0"/>
                <a:cs typeface="ＭＳ Ｐゴシック" charset="0"/>
              </a:rPr>
              <a:t>index.phtml</a:t>
            </a:r>
            <a:endParaRPr lang="en-US" sz="1800" dirty="0">
              <a:solidFill>
                <a:srgbClr val="017F05"/>
              </a:solidFill>
              <a:latin typeface="Calibri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1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2EA1377-976C-7C28-8230-F2C2994E6E14}"/>
              </a:ext>
            </a:extLst>
          </p:cNvPr>
          <p:cNvGrpSpPr/>
          <p:nvPr/>
        </p:nvGrpSpPr>
        <p:grpSpPr>
          <a:xfrm>
            <a:off x="9656762" y="1587"/>
            <a:ext cx="1011238" cy="1524001"/>
            <a:chOff x="9656762" y="1587"/>
            <a:chExt cx="1011238" cy="15240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09C54D3-78A5-30CE-89C8-0F54ED23A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6762" y="1587"/>
              <a:ext cx="1011238" cy="1524001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="" xmlns:a14="http://schemas.microsoft.com/office/drawing/2010/main" xmlns:mc="http://schemas.openxmlformats.org/markup-compatibility/2006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DAE5602-470F-55A5-2E43-0E792A150F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0000">
              <a:off x="9752012" y="847725"/>
              <a:ext cx="439738" cy="1016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1800">
                <a:latin typeface="Calibri" charset="0"/>
                <a:cs typeface="ＭＳ Ｐゴシック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B1D7CA-5DB7-1148-511D-A806E8E76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7612" y="933450"/>
              <a:ext cx="236538" cy="8413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1800">
                <a:latin typeface="Calibri" charset="0"/>
                <a:cs typeface="ＭＳ Ｐゴシック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C75922-77ED-B5DF-9DD5-0D990F68FC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0000">
              <a:off x="9710737" y="1147762"/>
              <a:ext cx="336550" cy="104775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1800">
                <a:latin typeface="Calibri" charset="0"/>
                <a:cs typeface="ＭＳ Ｐゴシック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E2729D2-24F8-B790-B7B8-2794AF577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1050" y="803275"/>
              <a:ext cx="4841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4A0518F-ADC0-EE6C-8DE2-D586155FA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677987"/>
            <a:ext cx="9144000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646600C-A485-1302-7164-055F8563D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62" y="6489700"/>
            <a:ext cx="1458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001ABF"/>
                </a:solidFill>
                <a:latin typeface="Calibri" charset="0"/>
                <a:ea typeface="Arial Unicode MS" charset="0"/>
                <a:cs typeface="Arial Unicode MS" charset="0"/>
              </a:rPr>
              <a:t>Lars Stixrude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0D903F-0E89-438B-1392-BCC9278F6377}"/>
              </a:ext>
            </a:extLst>
          </p:cNvPr>
          <p:cNvSpPr/>
          <p:nvPr/>
        </p:nvSpPr>
        <p:spPr>
          <a:xfrm>
            <a:off x="3504409" y="514389"/>
            <a:ext cx="5183180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000" i="1" dirty="0">
                <a:solidFill>
                  <a:srgbClr val="001ABF"/>
                </a:solidFill>
                <a:latin typeface="Arial Black"/>
                <a:cs typeface="Arial Black"/>
              </a:rPr>
              <a:t>Detector: Seismograph</a:t>
            </a:r>
          </a:p>
        </p:txBody>
      </p:sp>
    </p:spTree>
    <p:extLst>
      <p:ext uri="{BB962C8B-B14F-4D97-AF65-F5344CB8AC3E}">
        <p14:creationId xmlns:p14="http://schemas.microsoft.com/office/powerpoint/2010/main" val="31246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8C8416-9BE0-F29D-8B14-862BB97EB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62" y="2958796"/>
            <a:ext cx="56134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305080-1496-AC02-CFBA-359E19BA6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662" y="5936946"/>
            <a:ext cx="2401789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1ABF"/>
                </a:solidFill>
                <a:latin typeface="Calibri" charset="0"/>
                <a:cs typeface="ＭＳ Ｐゴシック" charset="0"/>
              </a:rPr>
              <a:t>Global Seismic Network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1AE313-CDD3-9079-BABE-C60448CD4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425" y="6481459"/>
            <a:ext cx="1458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001ABF"/>
                </a:solidFill>
                <a:latin typeface="Calibri" charset="0"/>
                <a:ea typeface="Arial Unicode MS" charset="0"/>
                <a:cs typeface="Arial Unicode MS" charset="0"/>
              </a:rPr>
              <a:t>Lars Stixrude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8A4B27-5942-2E28-66A5-3D146EF73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62" y="9829"/>
            <a:ext cx="5151120" cy="3206496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82590AB4-BFBB-0B67-FF30-06AD63BF3457}"/>
              </a:ext>
            </a:extLst>
          </p:cNvPr>
          <p:cNvSpPr txBox="1"/>
          <p:nvPr/>
        </p:nvSpPr>
        <p:spPr>
          <a:xfrm>
            <a:off x="6681462" y="125148"/>
            <a:ext cx="40868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000" i="1" dirty="0">
                <a:solidFill>
                  <a:srgbClr val="001ABF"/>
                </a:solidFill>
                <a:latin typeface="Arial Black"/>
                <a:cs typeface="Arial Black"/>
              </a:rPr>
              <a:t>Seismic networks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641D5A-415E-25D2-DAC0-0DA6643DE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462" y="2660346"/>
            <a:ext cx="932476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err="1">
                <a:solidFill>
                  <a:srgbClr val="001ABF"/>
                </a:solidFill>
                <a:latin typeface="Calibri" charset="0"/>
                <a:cs typeface="ＭＳ Ｐゴシック" charset="0"/>
              </a:rPr>
              <a:t>USArray</a:t>
            </a:r>
            <a:endParaRPr lang="en-US" sz="1800" dirty="0">
              <a:solidFill>
                <a:srgbClr val="001ABF"/>
              </a:solidFill>
              <a:latin typeface="Calibri" charset="0"/>
              <a:cs typeface="ＭＳ Ｐゴシック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6C1993-5F87-5F3E-8A9F-2AC9E3742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35" y="3269946"/>
            <a:ext cx="3258127" cy="27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2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86DE1A2-55A7-E324-FCB3-CE18C119B3FA}"/>
              </a:ext>
            </a:extLst>
          </p:cNvPr>
          <p:cNvSpPr txBox="1"/>
          <p:nvPr/>
        </p:nvSpPr>
        <p:spPr>
          <a:xfrm>
            <a:off x="1865964" y="366623"/>
            <a:ext cx="8460073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4400" i="1" dirty="0">
                <a:solidFill>
                  <a:srgbClr val="001ABF"/>
                </a:solidFill>
                <a:latin typeface="Arial Black"/>
                <a:cs typeface="Arial Black"/>
              </a:rPr>
              <a:t>Types of Seismic Analysis </a:t>
            </a:r>
            <a:br>
              <a:rPr lang="en-US" sz="4400" dirty="0">
                <a:solidFill>
                  <a:srgbClr val="001ABF"/>
                </a:solidFill>
              </a:rPr>
            </a:br>
            <a:r>
              <a:rPr lang="en-US" dirty="0">
                <a:solidFill>
                  <a:srgbClr val="001ABF"/>
                </a:solidFill>
              </a:rPr>
              <a:t>   (for Earth structure</a:t>
            </a:r>
            <a:r>
              <a:rPr lang="mr-IN" dirty="0">
                <a:solidFill>
                  <a:srgbClr val="001ABF"/>
                </a:solidFill>
              </a:rPr>
              <a:t>…</a:t>
            </a:r>
            <a:r>
              <a:rPr lang="en-US" dirty="0">
                <a:solidFill>
                  <a:srgbClr val="001ABF"/>
                </a:solidFill>
              </a:rPr>
              <a:t> Earthquake source analysis is</a:t>
            </a:r>
          </a:p>
          <a:p>
            <a:r>
              <a:rPr lang="en-US" dirty="0">
                <a:solidFill>
                  <a:srgbClr val="001ABF"/>
                </a:solidFill>
              </a:rPr>
              <a:t>   another topic for another day!)</a:t>
            </a:r>
          </a:p>
          <a:p>
            <a:endParaRPr lang="en-US" sz="1200" dirty="0">
              <a:solidFill>
                <a:srgbClr val="001AB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• Normal modes</a:t>
            </a:r>
          </a:p>
          <a:p>
            <a:endParaRPr lang="en-US" sz="800" dirty="0">
              <a:solidFill>
                <a:srgbClr val="001AB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• Arrival times of </a:t>
            </a:r>
            <a:r>
              <a:rPr lang="ja-JP" altLang="en-US" dirty="0">
                <a:solidFill>
                  <a:srgbClr val="001ABF"/>
                </a:solidFill>
                <a:latin typeface="Arial"/>
                <a:cs typeface="Arial"/>
              </a:rPr>
              <a:t>“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precursors</a:t>
            </a:r>
            <a:r>
              <a:rPr lang="ja-JP" altLang="en-US" dirty="0">
                <a:solidFill>
                  <a:srgbClr val="001ABF"/>
                </a:solidFill>
                <a:latin typeface="Arial"/>
                <a:cs typeface="Arial"/>
              </a:rPr>
              <a:t>”</a:t>
            </a:r>
            <a:endParaRPr lang="en-US" altLang="ja-JP" dirty="0">
              <a:solidFill>
                <a:srgbClr val="001ABF"/>
              </a:solidFill>
              <a:latin typeface="Arial"/>
              <a:cs typeface="Arial"/>
            </a:endParaRPr>
          </a:p>
          <a:p>
            <a:endParaRPr lang="en-US" sz="800" dirty="0">
              <a:solidFill>
                <a:srgbClr val="001AB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• Numerical modeling of waveforms</a:t>
            </a:r>
          </a:p>
          <a:p>
            <a:endParaRPr lang="en-US" sz="800" dirty="0">
              <a:solidFill>
                <a:srgbClr val="001AB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• </a:t>
            </a:r>
            <a:r>
              <a:rPr lang="en-US" dirty="0" err="1">
                <a:solidFill>
                  <a:srgbClr val="001ABF"/>
                </a:solidFill>
                <a:latin typeface="Arial"/>
                <a:cs typeface="Arial"/>
              </a:rPr>
              <a:t>Deconvolve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</a:t>
            </a:r>
            <a:r>
              <a:rPr lang="ja-JP" altLang="en-US" dirty="0">
                <a:solidFill>
                  <a:srgbClr val="001ABF"/>
                </a:solidFill>
                <a:latin typeface="Arial"/>
                <a:cs typeface="Arial"/>
              </a:rPr>
              <a:t>“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source term</a:t>
            </a:r>
            <a:r>
              <a:rPr lang="ja-JP" altLang="en-US" dirty="0">
                <a:solidFill>
                  <a:srgbClr val="001ABF"/>
                </a:solidFill>
                <a:latin typeface="Arial"/>
                <a:cs typeface="Arial"/>
              </a:rPr>
              <a:t>”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from observed waveform: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   </a:t>
            </a:r>
            <a:r>
              <a:rPr lang="en-US" b="1" i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receiver functions</a:t>
            </a:r>
          </a:p>
          <a:p>
            <a:endParaRPr lang="en-US" sz="800" dirty="0">
              <a:solidFill>
                <a:srgbClr val="001AB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• Anisotropy</a:t>
            </a:r>
          </a:p>
          <a:p>
            <a:endParaRPr lang="en-US" sz="800" dirty="0">
              <a:solidFill>
                <a:srgbClr val="001AB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• Travel-time tomography</a:t>
            </a:r>
          </a:p>
          <a:p>
            <a:endParaRPr lang="en-US" sz="800" dirty="0">
              <a:solidFill>
                <a:srgbClr val="001AB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• Ambient noise (surface wave) tomography</a:t>
            </a:r>
          </a:p>
          <a:p>
            <a:endParaRPr lang="en-US" dirty="0">
              <a:solidFill>
                <a:srgbClr val="001AB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(There are more!)</a:t>
            </a:r>
            <a:endParaRPr lang="en-US" dirty="0">
              <a:solidFill>
                <a:srgbClr val="001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17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0260150A-B359-9542-B771-EFF0A2C84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158" y="5821476"/>
            <a:ext cx="88919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PREM is derived from normal modes, but they also can be used</a:t>
            </a:r>
          </a:p>
          <a:p>
            <a:r>
              <a:rPr lang="en-US" dirty="0">
                <a:solidFill>
                  <a:srgbClr val="001ABF"/>
                </a:solidFill>
              </a:rPr>
              <a:t>   to image three-dimensional structure (e.g. from splitting)</a:t>
            </a:r>
          </a:p>
        </p:txBody>
      </p:sp>
      <p:pic>
        <p:nvPicPr>
          <p:cNvPr id="3" name="Picture 2" descr="Iceland mantle plume">
            <a:extLst>
              <a:ext uri="{FF2B5EF4-FFF2-40B4-BE49-F238E27FC236}">
                <a16:creationId xmlns:a16="http://schemas.microsoft.com/office/drawing/2014/main" id="{D1E35ECC-F2BB-070B-9C2F-513EED7A5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52" y="1444973"/>
            <a:ext cx="3408689" cy="3619264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M">
            <a:extLst>
              <a:ext uri="{FF2B5EF4-FFF2-40B4-BE49-F238E27FC236}">
                <a16:creationId xmlns:a16="http://schemas.microsoft.com/office/drawing/2014/main" id="{72348FFF-3E76-B8B6-F79E-5CCA0D2DD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20" y="1056504"/>
            <a:ext cx="5453270" cy="482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2BF983-D7B7-E542-9A5D-0E520638ACFD}"/>
              </a:ext>
            </a:extLst>
          </p:cNvPr>
          <p:cNvSpPr/>
          <p:nvPr/>
        </p:nvSpPr>
        <p:spPr>
          <a:xfrm>
            <a:off x="4172590" y="205528"/>
            <a:ext cx="3824060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Normal Modes</a:t>
            </a:r>
            <a:endParaRPr lang="en-US" sz="3600" dirty="0">
              <a:solidFill>
                <a:srgbClr val="001AB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ECAFA-FF30-7FE2-157C-903A94CC8A75}"/>
              </a:ext>
            </a:extLst>
          </p:cNvPr>
          <p:cNvSpPr txBox="1"/>
          <p:nvPr/>
        </p:nvSpPr>
        <p:spPr>
          <a:xfrm>
            <a:off x="7901354" y="1183363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Wolfe et al. Nature 1997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D539A-97EF-369F-0469-164085D6E42D}"/>
              </a:ext>
            </a:extLst>
          </p:cNvPr>
          <p:cNvSpPr txBox="1"/>
          <p:nvPr/>
        </p:nvSpPr>
        <p:spPr>
          <a:xfrm>
            <a:off x="7148231" y="4982041"/>
            <a:ext cx="3434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ABF"/>
                </a:solidFill>
              </a:rPr>
              <a:t>The first image to show a “plume”</a:t>
            </a:r>
          </a:p>
          <a:p>
            <a:r>
              <a:rPr lang="en-US" dirty="0">
                <a:solidFill>
                  <a:srgbClr val="001ABF"/>
                </a:solidFill>
              </a:rPr>
              <a:t>structure in the lower mantle used</a:t>
            </a:r>
          </a:p>
          <a:p>
            <a:r>
              <a:rPr lang="en-US" dirty="0">
                <a:solidFill>
                  <a:srgbClr val="001ABF"/>
                </a:solidFill>
              </a:rPr>
              <a:t>normal modes...</a:t>
            </a:r>
          </a:p>
        </p:txBody>
      </p:sp>
    </p:spTree>
    <p:extLst>
      <p:ext uri="{BB962C8B-B14F-4D97-AF65-F5344CB8AC3E}">
        <p14:creationId xmlns:p14="http://schemas.microsoft.com/office/powerpoint/2010/main" val="3131094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4533</TotalTime>
  <Words>612</Words>
  <Application>Microsoft Macintosh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Arial</vt:lpstr>
      <vt:lpstr>Arial Black</vt:lpstr>
      <vt:lpstr>Calibri</vt:lpstr>
      <vt:lpstr>Calibri Light</vt:lpstr>
      <vt:lpstr>Symbol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37</cp:revision>
  <dcterms:created xsi:type="dcterms:W3CDTF">2022-08-29T13:41:31Z</dcterms:created>
  <dcterms:modified xsi:type="dcterms:W3CDTF">2024-10-08T16:24:43Z</dcterms:modified>
</cp:coreProperties>
</file>