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video/unknown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3" r:id="rId2"/>
    <p:sldId id="608" r:id="rId3"/>
    <p:sldId id="597" r:id="rId4"/>
    <p:sldId id="598" r:id="rId5"/>
    <p:sldId id="599" r:id="rId6"/>
    <p:sldId id="600" r:id="rId7"/>
    <p:sldId id="601" r:id="rId8"/>
    <p:sldId id="60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E7"/>
    <a:srgbClr val="0CE321"/>
    <a:srgbClr val="FCFCEA"/>
    <a:srgbClr val="E8FAFC"/>
    <a:srgbClr val="E1F8FB"/>
    <a:srgbClr val="FF3300"/>
    <a:srgbClr val="D6F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94660" autoAdjust="0"/>
  </p:normalViewPr>
  <p:slideViewPr>
    <p:cSldViewPr snapToGrid="0">
      <p:cViewPr varScale="1">
        <p:scale>
          <a:sx n="224" d="100"/>
          <a:sy n="224" d="100"/>
        </p:scale>
        <p:origin x="15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EBFFE4-8ED9-9E4D-9237-0C2D7CFDE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21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88F3C-64EB-2D4B-9F5E-58F1250EE38B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D6566-7ADD-8943-B1E4-8E464412F424}" type="slidenum">
              <a:rPr lang="en-US"/>
              <a:pPr/>
              <a:t>3</a:t>
            </a:fld>
            <a:endParaRPr lang="en-US"/>
          </a:p>
        </p:txBody>
      </p:sp>
      <p:sp>
        <p:nvSpPr>
          <p:cNvPr id="733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6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0E3E8-2E8D-2342-8D2F-7683047A58C1}" type="slidenum">
              <a:rPr lang="en-US"/>
              <a:pPr/>
              <a:t>4</a:t>
            </a:fld>
            <a:endParaRPr lang="en-US"/>
          </a:p>
        </p:txBody>
      </p:sp>
      <p:sp>
        <p:nvSpPr>
          <p:cNvPr id="74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3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38DAB-31F3-A642-B968-5364A797222C}" type="slidenum">
              <a:rPr lang="en-US"/>
              <a:pPr/>
              <a:t>5</a:t>
            </a:fld>
            <a:endParaRPr lang="en-US"/>
          </a:p>
        </p:txBody>
      </p:sp>
      <p:sp>
        <p:nvSpPr>
          <p:cNvPr id="745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80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0A48F-0ADB-A24E-9CAD-52C81577E105}" type="slidenum">
              <a:rPr lang="en-US"/>
              <a:pPr/>
              <a:t>6</a:t>
            </a:fld>
            <a:endParaRPr lang="en-US"/>
          </a:p>
        </p:txBody>
      </p:sp>
      <p:sp>
        <p:nvSpPr>
          <p:cNvPr id="74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6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BA77E4-D34F-DF47-A29C-9CE5D7EE29E7}" type="slidenum">
              <a:rPr lang="en-US"/>
              <a:pPr/>
              <a:t>7</a:t>
            </a:fld>
            <a:endParaRPr lang="en-US"/>
          </a:p>
        </p:txBody>
      </p:sp>
      <p:sp>
        <p:nvSpPr>
          <p:cNvPr id="749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40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609B6-8D4F-4846-B0C3-FD75D18656B3}" type="slidenum">
              <a:rPr lang="en-US"/>
              <a:pPr/>
              <a:t>8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3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CCBB3-33A2-284E-9259-8C01078CF7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2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BE45F-671C-3A4E-BF9D-771D586601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5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30DC3-DAAB-0740-BD10-C5A1499017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4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72203-C79A-264B-9885-398CD6B69A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C3223-A961-1540-BEFB-788266316E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6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35D22-A4D2-1A4D-8AB2-8616B1D2F3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7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6541F-17F8-5044-812B-3D3B8C044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1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358A3-305C-B140-B107-394FA550E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6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3CBC5-57D9-D34F-B112-07E9561DFE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4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4237B-8C57-5C40-ABA7-252E39B9D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1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3A2CD-EEB7-1048-8A63-593001EDF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9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A21CE1-CADD-4446-B3C5-0DF05235A1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103313" y="76200"/>
            <a:ext cx="6940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Introduction to Seismology</a:t>
            </a:r>
            <a:endParaRPr lang="en-US" sz="3600" i="1" u="sng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7205663" y="76200"/>
            <a:ext cx="19303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9 Nov 2020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6991350" y="6443663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accent2"/>
                </a:solidFill>
              </a:rPr>
              <a:t>© A.R. Lowry 2020</a:t>
            </a:r>
            <a:endParaRPr lang="en-US" sz="1800" dirty="0">
              <a:solidFill>
                <a:schemeClr val="accent2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Text Box 69">
            <a:extLst>
              <a:ext uri="{FF2B5EF4-FFF2-40B4-BE49-F238E27FC236}">
                <a16:creationId xmlns:a16="http://schemas.microsoft.com/office/drawing/2014/main" id="{50507752-6F17-D04B-A4E7-6442F2794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6324600"/>
            <a:ext cx="6726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Read for Wed 11 Nov: </a:t>
            </a:r>
            <a:r>
              <a:rPr lang="en-US" i="1" dirty="0">
                <a:solidFill>
                  <a:schemeClr val="accent2"/>
                </a:solidFill>
                <a:cs typeface="ＭＳ Ｐゴシック" charset="0"/>
              </a:rPr>
              <a:t>S&amp;W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86–100 (§2.7–2.8)</a:t>
            </a:r>
          </a:p>
        </p:txBody>
      </p:sp>
      <p:sp>
        <p:nvSpPr>
          <p:cNvPr id="7" name="Text Box 68">
            <a:extLst>
              <a:ext uri="{FF2B5EF4-FFF2-40B4-BE49-F238E27FC236}">
                <a16:creationId xmlns:a16="http://schemas.microsoft.com/office/drawing/2014/main" id="{60ACFC65-DB1B-854B-BC6D-ED632D365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22" y="1212532"/>
            <a:ext cx="8318303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Evanescent waves; Surface waves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A wave arriving with incident angle ≥ the critical angle (i.e.,</a:t>
            </a:r>
          </a:p>
          <a:p>
            <a:r>
              <a:rPr lang="en-US" dirty="0">
                <a:solidFill>
                  <a:schemeClr val="accent2"/>
                </a:solidFill>
              </a:rPr>
              <a:t>    </a:t>
            </a:r>
            <a:r>
              <a:rPr lang="en-US" i="1" dirty="0">
                <a:latin typeface="Times New Roman" charset="0"/>
              </a:rPr>
              <a:t>j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 ≥ sin</a:t>
            </a:r>
            <a:r>
              <a:rPr lang="en-US" baseline="30000" dirty="0">
                <a:latin typeface="Times New Roman" charset="0"/>
              </a:rPr>
              <a:t>–1</a:t>
            </a:r>
            <a:r>
              <a:rPr lang="en-US" dirty="0">
                <a:latin typeface="Times New Roman" charset="0"/>
              </a:rPr>
              <a:t>(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/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olidFill>
                  <a:schemeClr val="accent2"/>
                </a:solidFill>
              </a:rPr>
              <a:t>)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still</a:t>
            </a:r>
            <a:r>
              <a:rPr lang="en-US" dirty="0">
                <a:solidFill>
                  <a:schemeClr val="accent2"/>
                </a:solidFill>
              </a:rPr>
              <a:t> requires continuity of stress and</a:t>
            </a:r>
          </a:p>
          <a:p>
            <a:r>
              <a:rPr lang="en-US" dirty="0">
                <a:solidFill>
                  <a:schemeClr val="accent2"/>
                </a:solidFill>
              </a:rPr>
              <a:t>   displacement. Transmission is “imaginary”, &amp; solution is</a:t>
            </a:r>
          </a:p>
          <a:p>
            <a:r>
              <a:rPr lang="en-US" dirty="0">
                <a:solidFill>
                  <a:schemeClr val="accent2"/>
                </a:solidFill>
              </a:rPr>
              <a:t>   e.g.:</a:t>
            </a:r>
          </a:p>
          <a:p>
            <a:endParaRPr lang="en-US" sz="1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These exponentially decaying </a:t>
            </a:r>
            <a:r>
              <a:rPr lang="ja-JP" altLang="en-US" dirty="0">
                <a:solidFill>
                  <a:schemeClr val="accent2"/>
                </a:solidFill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trapped</a:t>
            </a:r>
            <a:r>
              <a:rPr lang="ja-JP" altLang="en-US" dirty="0">
                <a:solidFill>
                  <a:schemeClr val="accent2"/>
                </a:solidFill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 displacements</a:t>
            </a:r>
          </a:p>
          <a:p>
            <a:r>
              <a:rPr lang="en-US" dirty="0">
                <a:solidFill>
                  <a:schemeClr val="accent2"/>
                </a:solidFill>
              </a:rPr>
              <a:t>   are called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evanescent waves</a:t>
            </a:r>
          </a:p>
          <a:p>
            <a:endParaRPr lang="en-US" sz="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When an evanescent wave occurs, balancing of the stress</a:t>
            </a:r>
          </a:p>
          <a:p>
            <a:r>
              <a:rPr lang="en-US" dirty="0">
                <a:solidFill>
                  <a:schemeClr val="accent2"/>
                </a:solidFill>
              </a:rPr>
              <a:t>   and displacements at the boundary yields reflection and</a:t>
            </a:r>
          </a:p>
          <a:p>
            <a:r>
              <a:rPr lang="en-US" dirty="0">
                <a:solidFill>
                  <a:schemeClr val="accent2"/>
                </a:solidFill>
              </a:rPr>
              <a:t>   transmission coefficients that are complex numbers; the</a:t>
            </a:r>
          </a:p>
          <a:p>
            <a:r>
              <a:rPr lang="en-US" dirty="0">
                <a:solidFill>
                  <a:schemeClr val="accent2"/>
                </a:solidFill>
              </a:rPr>
              <a:t>   imaginary part of these results in a </a:t>
            </a:r>
            <a:r>
              <a:rPr lang="en-US" i="1" dirty="0">
                <a:solidFill>
                  <a:schemeClr val="accent2"/>
                </a:solidFill>
                <a:latin typeface="Arial Black"/>
                <a:cs typeface="Arial Black"/>
              </a:rPr>
              <a:t>phase delay </a:t>
            </a:r>
            <a:r>
              <a:rPr lang="en-US" dirty="0">
                <a:solidFill>
                  <a:schemeClr val="accent2"/>
                </a:solidFill>
              </a:rPr>
              <a:t>of the</a:t>
            </a:r>
          </a:p>
          <a:p>
            <a:r>
              <a:rPr lang="en-US" dirty="0">
                <a:solidFill>
                  <a:schemeClr val="accent2"/>
                </a:solidFill>
              </a:rPr>
              <a:t>   reflected and converted waves!</a:t>
            </a:r>
          </a:p>
          <a:p>
            <a:endParaRPr lang="en-US" sz="600" dirty="0">
              <a:solidFill>
                <a:schemeClr val="accent2"/>
              </a:solidFill>
            </a:endParaRPr>
          </a:p>
        </p:txBody>
      </p:sp>
      <p:graphicFrame>
        <p:nvGraphicFramePr>
          <p:cNvPr id="8" name="Object 90">
            <a:extLst>
              <a:ext uri="{FF2B5EF4-FFF2-40B4-BE49-F238E27FC236}">
                <a16:creationId xmlns:a16="http://schemas.microsoft.com/office/drawing/2014/main" id="{610DDA11-2F1C-7541-B584-F75A56B900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736687"/>
              </p:ext>
            </p:extLst>
          </p:nvPr>
        </p:nvGraphicFramePr>
        <p:xfrm>
          <a:off x="3390107" y="2794285"/>
          <a:ext cx="23637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6" name="Equation" r:id="rId4" imgW="952500" imgH="266700" progId="Equation.3">
                  <p:embed/>
                </p:oleObj>
              </mc:Choice>
              <mc:Fallback>
                <p:oleObj name="Equation" r:id="rId4" imgW="952500" imgH="266700" progId="Equation.3">
                  <p:embed/>
                  <p:pic>
                    <p:nvPicPr>
                      <p:cNvPr id="2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107" y="2794285"/>
                        <a:ext cx="23637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2F2815-5421-EC41-A787-D67B30B55E10}"/>
              </a:ext>
            </a:extLst>
          </p:cNvPr>
          <p:cNvSpPr txBox="1"/>
          <p:nvPr/>
        </p:nvSpPr>
        <p:spPr>
          <a:xfrm>
            <a:off x="372197" y="2090172"/>
            <a:ext cx="839960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 continued: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Surface waves</a:t>
            </a:r>
          </a:p>
          <a:p>
            <a:r>
              <a:rPr lang="en-US" dirty="0">
                <a:solidFill>
                  <a:schemeClr val="accent2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Surface waves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(Love, Rayleigh) are important because: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 Cylindrical spreading (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A</a:t>
            </a:r>
            <a:r>
              <a:rPr lang="en-US" dirty="0">
                <a:solidFill>
                  <a:schemeClr val="tx2"/>
                </a:solidFill>
                <a:sym typeface="Symbol" charset="0"/>
              </a:rPr>
              <a:t> 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chemeClr val="tx2"/>
                </a:solidFill>
                <a:sym typeface="Symbol" charset="0"/>
              </a:rPr>
              <a:t>/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r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)  these are the largest</a:t>
            </a: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       arrivals outside the near-field</a:t>
            </a: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   They are responsible for most of the damage in</a:t>
            </a:r>
          </a:p>
          <a:p>
            <a:r>
              <a:rPr lang="en-US" dirty="0">
                <a:solidFill>
                  <a:schemeClr val="accent2"/>
                </a:solidFill>
                <a:sym typeface="Symbol" charset="0"/>
              </a:rPr>
              <a:t>        earthquakes!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9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163" name="Picture 4" descr="sensitivity_kernels_20_133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372552"/>
            <a:ext cx="7019925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2164" name="Rectangle 4"/>
          <p:cNvSpPr>
            <a:spLocks noChangeArrowheads="1"/>
          </p:cNvSpPr>
          <p:nvPr/>
        </p:nvSpPr>
        <p:spPr bwMode="auto">
          <a:xfrm>
            <a:off x="700088" y="168275"/>
            <a:ext cx="78123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• Surface waves are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dispersive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: different wavelengths</a:t>
            </a:r>
          </a:p>
          <a:p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travel at different velocities and sample different depth</a:t>
            </a:r>
          </a:p>
          <a:p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ranges of Earth structure!</a:t>
            </a:r>
          </a:p>
        </p:txBody>
      </p:sp>
    </p:spTree>
    <p:extLst>
      <p:ext uri="{BB962C8B-B14F-4D97-AF65-F5344CB8AC3E}">
        <p14:creationId xmlns:p14="http://schemas.microsoft.com/office/powerpoint/2010/main" val="85934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3" name="Rectangle 3"/>
          <p:cNvSpPr>
            <a:spLocks noChangeArrowheads="1"/>
          </p:cNvSpPr>
          <p:nvPr/>
        </p:nvSpPr>
        <p:spPr bwMode="auto">
          <a:xfrm>
            <a:off x="1065213" y="609600"/>
            <a:ext cx="7015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 i="1">
                <a:solidFill>
                  <a:schemeClr val="accent2"/>
                </a:solidFill>
                <a:latin typeface="Arial Black" charset="0"/>
                <a:cs typeface="ＭＳ Ｐゴシック" charset="0"/>
              </a:rPr>
              <a:t>Types of Surface Waves:</a:t>
            </a:r>
          </a:p>
        </p:txBody>
      </p:sp>
      <p:sp>
        <p:nvSpPr>
          <p:cNvPr id="742404" name="Rectangle 4"/>
          <p:cNvSpPr>
            <a:spLocks noChangeArrowheads="1"/>
          </p:cNvSpPr>
          <p:nvPr/>
        </p:nvSpPr>
        <p:spPr bwMode="auto">
          <a:xfrm>
            <a:off x="2459038" y="2127250"/>
            <a:ext cx="429476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sz="3200" i="1" dirty="0">
                <a:solidFill>
                  <a:schemeClr val="accent2"/>
                </a:solidFill>
                <a:latin typeface="Arial Black" charset="0"/>
                <a:cs typeface="ＭＳ Ｐゴシック" charset="0"/>
              </a:rPr>
              <a:t> Rayleigh waves</a:t>
            </a:r>
          </a:p>
          <a:p>
            <a:pPr marL="342900" indent="-342900">
              <a:buFontTx/>
              <a:buAutoNum type="arabicParenR"/>
            </a:pPr>
            <a:r>
              <a:rPr lang="en-US" sz="3200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 Lamb waves</a:t>
            </a:r>
          </a:p>
          <a:p>
            <a:pPr marL="342900" indent="-342900">
              <a:buFontTx/>
              <a:buAutoNum type="arabicParenR"/>
            </a:pPr>
            <a:r>
              <a:rPr lang="en-US" sz="3200" i="1" dirty="0">
                <a:solidFill>
                  <a:schemeClr val="accent2"/>
                </a:solidFill>
                <a:latin typeface="Arial Black" charset="0"/>
                <a:cs typeface="ＭＳ Ｐゴシック" charset="0"/>
              </a:rPr>
              <a:t> Love waves</a:t>
            </a:r>
          </a:p>
          <a:p>
            <a:pPr marL="342900" indent="-342900">
              <a:buFontTx/>
              <a:buAutoNum type="arabicParenR"/>
            </a:pPr>
            <a:r>
              <a:rPr lang="en-US" sz="3200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Stoneley</a:t>
            </a:r>
            <a:r>
              <a:rPr lang="en-US" sz="3200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 waves</a:t>
            </a:r>
          </a:p>
        </p:txBody>
      </p:sp>
      <p:sp>
        <p:nvSpPr>
          <p:cNvPr id="742405" name="Text Box 5"/>
          <p:cNvSpPr txBox="1">
            <a:spLocks noChangeArrowheads="1"/>
          </p:cNvSpPr>
          <p:nvPr/>
        </p:nvSpPr>
        <p:spPr bwMode="auto">
          <a:xfrm>
            <a:off x="939800" y="4984750"/>
            <a:ext cx="723332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Basically, a surface wave describes any wave that</a:t>
            </a:r>
          </a:p>
          <a:p>
            <a:r>
              <a:rPr lang="en-US" dirty="0">
                <a:solidFill>
                  <a:schemeClr val="accent2"/>
                </a:solidFill>
              </a:rPr>
              <a:t>   can only propagate along a free surface (i.e.,</a:t>
            </a:r>
          </a:p>
          <a:p>
            <a:r>
              <a:rPr lang="en-US" dirty="0">
                <a:solidFill>
                  <a:schemeClr val="accent2"/>
                </a:solidFill>
              </a:rPr>
              <a:t>   when one of the media has zero shear strength).</a:t>
            </a:r>
          </a:p>
        </p:txBody>
      </p:sp>
    </p:spTree>
    <p:extLst>
      <p:ext uri="{BB962C8B-B14F-4D97-AF65-F5344CB8AC3E}">
        <p14:creationId xmlns:p14="http://schemas.microsoft.com/office/powerpoint/2010/main" val="145547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451" name="Picture 2" descr="stoneley_wav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90700"/>
            <a:ext cx="38290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4452" name="Rectangle 4"/>
          <p:cNvSpPr>
            <a:spLocks noChangeArrowheads="1"/>
          </p:cNvSpPr>
          <p:nvPr/>
        </p:nvSpPr>
        <p:spPr bwMode="auto">
          <a:xfrm>
            <a:off x="3743325" y="6248400"/>
            <a:ext cx="769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libri" charset="0"/>
                <a:cs typeface="ＭＳ Ｐゴシック" charset="0"/>
              </a:rPr>
              <a:t>TAMU</a:t>
            </a:r>
          </a:p>
        </p:txBody>
      </p:sp>
      <p:sp>
        <p:nvSpPr>
          <p:cNvPr id="744453" name="Rectangle 5"/>
          <p:cNvSpPr>
            <a:spLocks noChangeArrowheads="1"/>
          </p:cNvSpPr>
          <p:nvPr/>
        </p:nvSpPr>
        <p:spPr bwMode="auto">
          <a:xfrm>
            <a:off x="269875" y="228600"/>
            <a:ext cx="858830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Stoneley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 (</a:t>
            </a:r>
            <a:r>
              <a:rPr lang="ja-JP" alt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“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tube</a:t>
            </a:r>
            <a:r>
              <a:rPr lang="ja-JP" alt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”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) waves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: Occur under certain conditions</a:t>
            </a:r>
          </a:p>
          <a:p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along elastic-fluid or elastic-elastic interfaces. These are a</a:t>
            </a:r>
          </a:p>
          <a:p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source of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  <a:cs typeface="ＭＳ Ｐゴシック" charset="0"/>
              </a:rPr>
              <a:t>noise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in borehole active source seismology</a:t>
            </a:r>
          </a:p>
          <a:p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(e.g. </a:t>
            </a:r>
            <a:r>
              <a:rPr lang="en-US" dirty="0" err="1">
                <a:solidFill>
                  <a:schemeClr val="accent2"/>
                </a:solidFill>
                <a:cs typeface="ＭＳ Ｐゴシック" charset="0"/>
              </a:rPr>
              <a:t>wireline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logging, or vertical seismic profiling (</a:t>
            </a:r>
            <a:r>
              <a:rPr lang="en-US" i="1" dirty="0">
                <a:solidFill>
                  <a:schemeClr val="accent2"/>
                </a:solidFill>
                <a:latin typeface="Arial Black" charset="0"/>
                <a:cs typeface="ＭＳ Ｐゴシック" charset="0"/>
              </a:rPr>
              <a:t>VSP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).</a:t>
            </a:r>
          </a:p>
        </p:txBody>
      </p:sp>
      <p:sp>
        <p:nvSpPr>
          <p:cNvPr id="744454" name="Text Box 6"/>
          <p:cNvSpPr txBox="1">
            <a:spLocks noChangeArrowheads="1"/>
          </p:cNvSpPr>
          <p:nvPr/>
        </p:nvSpPr>
        <p:spPr bwMode="auto">
          <a:xfrm>
            <a:off x="5241925" y="3289300"/>
            <a:ext cx="3302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However, they are also</a:t>
            </a:r>
          </a:p>
          <a:p>
            <a:r>
              <a:rPr lang="en-US">
                <a:solidFill>
                  <a:schemeClr val="accent2"/>
                </a:solidFill>
              </a:rPr>
              <a:t>an important source of</a:t>
            </a:r>
          </a:p>
          <a:p>
            <a:r>
              <a:rPr lang="en-US" i="1">
                <a:solidFill>
                  <a:schemeClr val="accent2"/>
                </a:solidFill>
                <a:latin typeface="Arial Black" charset="0"/>
              </a:rPr>
              <a:t>signal</a:t>
            </a:r>
            <a:r>
              <a:rPr lang="en-US">
                <a:solidFill>
                  <a:schemeClr val="accent2"/>
                </a:solidFill>
              </a:rPr>
              <a:t> in borehole</a:t>
            </a:r>
          </a:p>
          <a:p>
            <a:r>
              <a:rPr lang="en-US">
                <a:solidFill>
                  <a:schemeClr val="accent2"/>
                </a:solidFill>
              </a:rPr>
              <a:t>active source</a:t>
            </a:r>
          </a:p>
          <a:p>
            <a:r>
              <a:rPr lang="en-US">
                <a:solidFill>
                  <a:schemeClr val="accent2"/>
                </a:solidFill>
              </a:rPr>
              <a:t>seismology!</a:t>
            </a:r>
          </a:p>
        </p:txBody>
      </p:sp>
    </p:spTree>
    <p:extLst>
      <p:ext uri="{BB962C8B-B14F-4D97-AF65-F5344CB8AC3E}">
        <p14:creationId xmlns:p14="http://schemas.microsoft.com/office/powerpoint/2010/main" val="359452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499" name="Picture 2" descr="Lamb_wave_schematic_wikicomm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778375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6500" name="Picture 3" descr="plategirde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05063"/>
            <a:ext cx="5791200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6501" name="Rectangle 5"/>
          <p:cNvSpPr>
            <a:spLocks noChangeArrowheads="1"/>
          </p:cNvSpPr>
          <p:nvPr/>
        </p:nvSpPr>
        <p:spPr bwMode="auto">
          <a:xfrm>
            <a:off x="473075" y="233363"/>
            <a:ext cx="82991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Lamb waves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are waves within a plate-like object having</a:t>
            </a:r>
          </a:p>
          <a:p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two free-surfaces, and are analogous to Rayleigh waves</a:t>
            </a:r>
          </a:p>
          <a:p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in the Earth… Useful e.g. for engineering-related defect</a:t>
            </a:r>
          </a:p>
          <a:p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detection.</a:t>
            </a:r>
          </a:p>
        </p:txBody>
      </p:sp>
      <p:sp>
        <p:nvSpPr>
          <p:cNvPr id="746502" name="Rectangle 6"/>
          <p:cNvSpPr>
            <a:spLocks noChangeArrowheads="1"/>
          </p:cNvSpPr>
          <p:nvPr/>
        </p:nvSpPr>
        <p:spPr bwMode="auto">
          <a:xfrm>
            <a:off x="457200" y="5986463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accent2"/>
                </a:solidFill>
                <a:cs typeface="ＭＳ Ｐゴシック" charset="0"/>
              </a:rPr>
              <a:t>Wikicommons</a:t>
            </a:r>
          </a:p>
        </p:txBody>
      </p:sp>
      <p:sp>
        <p:nvSpPr>
          <p:cNvPr id="746503" name="Rectangle 7"/>
          <p:cNvSpPr>
            <a:spLocks noChangeArrowheads="1"/>
          </p:cNvSpPr>
          <p:nvPr/>
        </p:nvSpPr>
        <p:spPr bwMode="auto">
          <a:xfrm>
            <a:off x="4419600" y="6308725"/>
            <a:ext cx="3586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accent2"/>
                </a:solidFill>
                <a:cs typeface="ＭＳ Ｐゴシック" charset="0"/>
              </a:rPr>
              <a:t>David Greve, Carnegie Mellon</a:t>
            </a:r>
          </a:p>
        </p:txBody>
      </p:sp>
      <p:sp>
        <p:nvSpPr>
          <p:cNvPr id="746504" name="Text Box 8"/>
          <p:cNvSpPr txBox="1">
            <a:spLocks noChangeArrowheads="1"/>
          </p:cNvSpPr>
          <p:nvPr/>
        </p:nvSpPr>
        <p:spPr bwMode="auto">
          <a:xfrm>
            <a:off x="5130800" y="1828800"/>
            <a:ext cx="37925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Here, image of a defect</a:t>
            </a:r>
          </a:p>
          <a:p>
            <a:r>
              <a:rPr lang="en-US">
                <a:solidFill>
                  <a:schemeClr val="accent2"/>
                </a:solidFill>
              </a:rPr>
              <a:t>      behaving like a source</a:t>
            </a:r>
          </a:p>
          <a:p>
            <a:r>
              <a:rPr lang="en-US">
                <a:solidFill>
                  <a:schemeClr val="accent2"/>
                </a:solidFill>
              </a:rPr>
              <a:t>                       disturbance.</a:t>
            </a:r>
          </a:p>
        </p:txBody>
      </p:sp>
    </p:spTree>
    <p:extLst>
      <p:ext uri="{BB962C8B-B14F-4D97-AF65-F5344CB8AC3E}">
        <p14:creationId xmlns:p14="http://schemas.microsoft.com/office/powerpoint/2010/main" val="56290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8" name="Rectangle 4"/>
          <p:cNvSpPr>
            <a:spLocks noChangeArrowheads="1"/>
          </p:cNvSpPr>
          <p:nvPr/>
        </p:nvSpPr>
        <p:spPr bwMode="auto">
          <a:xfrm>
            <a:off x="525463" y="641350"/>
            <a:ext cx="8131904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Love waves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are composed of </a:t>
            </a:r>
            <a:r>
              <a:rPr lang="en-US" i="1" dirty="0">
                <a:solidFill>
                  <a:schemeClr val="tx2"/>
                </a:solidFill>
                <a:cs typeface="ＭＳ Ｐゴシック" charset="0"/>
              </a:rPr>
              <a:t>SH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motion only. These do</a:t>
            </a:r>
          </a:p>
          <a:p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not propagate in a uniform flat medium, but do occur in</a:t>
            </a:r>
          </a:p>
          <a:p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a curved Earth, or a layered medium.</a:t>
            </a:r>
          </a:p>
        </p:txBody>
      </p:sp>
      <p:pic>
        <p:nvPicPr>
          <p:cNvPr id="2" name="braile_love_wav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9812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4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6" name="Rectangle 4"/>
          <p:cNvSpPr>
            <a:spLocks noChangeArrowheads="1"/>
          </p:cNvSpPr>
          <p:nvPr/>
        </p:nvSpPr>
        <p:spPr bwMode="auto">
          <a:xfrm>
            <a:off x="381000" y="381000"/>
            <a:ext cx="84471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Rayleigh waves</a:t>
            </a:r>
            <a:r>
              <a:rPr lang="en-US" dirty="0">
                <a:solidFill>
                  <a:srgbClr val="FF0000"/>
                </a:solidFill>
                <a:latin typeface="Calibri" charset="0"/>
                <a:cs typeface="ＭＳ Ｐゴシック" charset="0"/>
              </a:rPr>
              <a:t> 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are an interference pattern composed of</a:t>
            </a:r>
          </a:p>
          <a:p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</a:t>
            </a:r>
            <a:r>
              <a:rPr lang="en-US" i="1" dirty="0">
                <a:solidFill>
                  <a:schemeClr val="tx2"/>
                </a:solidFill>
                <a:cs typeface="ＭＳ Ｐゴシック" charset="0"/>
              </a:rPr>
              <a:t>P-SV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motions. These require shear- and normal-stress</a:t>
            </a:r>
          </a:p>
          <a:p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</a:t>
            </a:r>
            <a:r>
              <a:rPr lang="en-US" i="1" dirty="0">
                <a:solidFill>
                  <a:schemeClr val="tx2"/>
                </a:solidFill>
                <a:latin typeface="Symbol" charset="0"/>
                <a:cs typeface="ＭＳ Ｐゴシック" charset="0"/>
                <a:sym typeface="Symbol" charset="0"/>
              </a:rPr>
              <a:t>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ij</a:t>
            </a:r>
            <a:r>
              <a:rPr lang="en-US" dirty="0">
                <a:solidFill>
                  <a:schemeClr val="tx2"/>
                </a:solidFill>
                <a:latin typeface="Times New Roman" charset="0"/>
                <a:cs typeface="ＭＳ Ｐゴシック" charset="0"/>
              </a:rPr>
              <a:t> = 0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at an interface (so could occur e.g. along a fracture</a:t>
            </a:r>
          </a:p>
          <a:p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as well as at the Earth’s surface).</a:t>
            </a:r>
            <a:endParaRPr lang="en-US" dirty="0">
              <a:latin typeface="Calibri" charset="0"/>
              <a:cs typeface="ＭＳ Ｐゴシック" charset="0"/>
            </a:endParaRPr>
          </a:p>
        </p:txBody>
      </p:sp>
      <p:pic>
        <p:nvPicPr>
          <p:cNvPr id="2" name="braile_rayleigh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0574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5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100" b="0" i="1" u="none" strike="noStrike" cap="none" normalizeH="0" baseline="0">
            <a:ln>
              <a:noFill/>
            </a:ln>
            <a:solidFill>
              <a:srgbClr val="FF33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100" b="0" i="1" u="none" strike="noStrike" cap="none" normalizeH="0" baseline="0">
            <a:ln>
              <a:noFill/>
            </a:ln>
            <a:solidFill>
              <a:srgbClr val="FF33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10030</TotalTime>
  <Words>480</Words>
  <Application>Microsoft Macintosh PowerPoint</Application>
  <PresentationFormat>On-screen Show (4:3)</PresentationFormat>
  <Paragraphs>70</Paragraphs>
  <Slides>8</Slides>
  <Notes>7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Symbol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Lowry</dc:creator>
  <cp:lastModifiedBy>Tony Lowry</cp:lastModifiedBy>
  <cp:revision>246</cp:revision>
  <dcterms:created xsi:type="dcterms:W3CDTF">2005-10-08T14:26:58Z</dcterms:created>
  <dcterms:modified xsi:type="dcterms:W3CDTF">2020-11-09T16:39:34Z</dcterms:modified>
</cp:coreProperties>
</file>