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6" r:id="rId2"/>
    <p:sldId id="287" r:id="rId3"/>
    <p:sldId id="291" r:id="rId4"/>
    <p:sldId id="285" r:id="rId5"/>
    <p:sldId id="281" r:id="rId6"/>
    <p:sldId id="284" r:id="rId7"/>
    <p:sldId id="292" r:id="rId8"/>
    <p:sldId id="293" r:id="rId9"/>
    <p:sldId id="294" r:id="rId10"/>
    <p:sldId id="288" r:id="rId11"/>
    <p:sldId id="298" r:id="rId12"/>
    <p:sldId id="296" r:id="rId13"/>
    <p:sldId id="301" r:id="rId14"/>
    <p:sldId id="289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B4C7E7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61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10 Oct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405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15 October: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157–162 (§3.4)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499463D0-2DE9-CE4D-9F88-F4F966368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967" y="1188463"/>
            <a:ext cx="904606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Last time:</a:t>
            </a:r>
            <a:r>
              <a:rPr lang="en-US" dirty="0">
                <a:solidFill>
                  <a:schemeClr val="accent2"/>
                </a:solidFill>
                <a:latin typeface="Arial Black"/>
                <a:cs typeface="Arial Black"/>
              </a:rPr>
              <a:t> </a:t>
            </a:r>
            <a:r>
              <a:rPr lang="en-US" i="1" dirty="0">
                <a:solidFill>
                  <a:srgbClr val="001ABF"/>
                </a:solidFill>
                <a:latin typeface="Arial Black"/>
                <a:cs typeface="Arial Black"/>
              </a:rPr>
              <a:t>Global Seismic Imaging Methods…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Analysis tools for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Deep-Earth </a:t>
            </a:r>
            <a:r>
              <a:rPr lang="en-US" dirty="0">
                <a:solidFill>
                  <a:srgbClr val="001ABF"/>
                </a:solidFill>
              </a:rPr>
              <a:t>investigations include: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Normal modes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     </a:t>
            </a:r>
            <a:r>
              <a:rPr lang="en-US" sz="1600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Precursors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• 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Waveforms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</a:t>
            </a:r>
            <a:r>
              <a:rPr lang="en-US" sz="1200" dirty="0">
                <a:solidFill>
                  <a:srgbClr val="001ABF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      • 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Functions </a:t>
            </a:r>
          </a:p>
          <a:p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     • Tomography               </a:t>
            </a:r>
            <a:r>
              <a:rPr lang="en-US" sz="1400" dirty="0">
                <a:solidFill>
                  <a:srgbClr val="001ABF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• Anisotropy</a:t>
            </a:r>
          </a:p>
          <a:p>
            <a:r>
              <a:rPr lang="en-US" dirty="0">
                <a:solidFill>
                  <a:srgbClr val="001ABF"/>
                </a:solidFill>
              </a:rPr>
              <a:t>      • Ambient Noise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Normal modes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give 1D velocity/density structure (and</a:t>
            </a:r>
          </a:p>
          <a:p>
            <a:r>
              <a:rPr lang="en-US" dirty="0">
                <a:solidFill>
                  <a:srgbClr val="001ABF"/>
                </a:solidFill>
              </a:rPr>
              <a:t>   perturbations, e.g. mode splitting, can image laterally!)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Precursors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are, e.g., slightly-earlier-than-</a:t>
            </a:r>
            <a:r>
              <a:rPr lang="en-US" i="1" dirty="0"/>
              <a:t>SS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arrivals with</a:t>
            </a:r>
          </a:p>
          <a:p>
            <a:r>
              <a:rPr lang="en-US" dirty="0">
                <a:solidFill>
                  <a:srgbClr val="001ABF"/>
                </a:solidFill>
              </a:rPr>
              <a:t>   deeper reflection points (e.g., 410 &amp; 660 phase boundaries)</a:t>
            </a:r>
          </a:p>
          <a:p>
            <a:endParaRPr lang="en-US" sz="3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Waveforms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use </a:t>
            </a:r>
            <a:r>
              <a:rPr lang="ja-JP" altLang="en-US">
                <a:solidFill>
                  <a:srgbClr val="001ABF"/>
                </a:solidFill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all</a:t>
            </a:r>
            <a:r>
              <a:rPr lang="ja-JP" altLang="en-US">
                <a:solidFill>
                  <a:srgbClr val="001ABF"/>
                </a:solidFill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of the information content in waves…</a:t>
            </a:r>
          </a:p>
          <a:p>
            <a:endParaRPr lang="en-US" sz="3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Receiver functions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difference the arrival times of</a:t>
            </a:r>
          </a:p>
          <a:p>
            <a:r>
              <a:rPr lang="en-US" dirty="0">
                <a:solidFill>
                  <a:srgbClr val="001ABF"/>
                </a:solidFill>
              </a:rPr>
              <a:t>   transmitted and converted phase arrivals (e.g., at Moho, “LAB”)</a:t>
            </a:r>
          </a:p>
        </p:txBody>
      </p:sp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A5383-E63F-A8AA-4693-123268CB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103688"/>
            <a:ext cx="50292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0DB82-238A-6B84-3FA4-C43839BC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0"/>
            <a:ext cx="43830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34AB66-5F3F-B7C3-8CD3-4A7B10E2CDE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247731" y="856457"/>
            <a:ext cx="568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4007F"/>
                </a:solidFill>
                <a:latin typeface="Calibri" charset="0"/>
                <a:cs typeface="ＭＳ Ｐゴシック" charset="0"/>
              </a:rPr>
              <a:t>East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1FDAD-408B-A02E-512D-03A3FED57D7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225756" y="665957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4007F"/>
                </a:solidFill>
                <a:latin typeface="Calibri" charset="0"/>
                <a:cs typeface="ＭＳ Ｐゴシック" charset="0"/>
              </a:rPr>
              <a:t>West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4B5956-4EEA-987F-C183-0F262B05B7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312944" y="3634582"/>
            <a:ext cx="723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C80002"/>
                </a:solidFill>
                <a:latin typeface="Calibri" charset="0"/>
                <a:cs typeface="ＭＳ Ｐゴシック" charset="0"/>
              </a:rPr>
              <a:t>South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41F1F-BAB4-BAAC-FC77-9B497B71E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25" y="1055688"/>
            <a:ext cx="4572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Seismic wave velocity depends on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   direction of: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• Propagation (</a:t>
            </a:r>
            <a:r>
              <a:rPr lang="en-US" sz="1800" i="1" dirty="0">
                <a:cs typeface="ＭＳ Ｐゴシック" charset="0"/>
              </a:rPr>
              <a:t>P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- &amp; </a:t>
            </a:r>
            <a:r>
              <a:rPr lang="en-US" sz="1800" i="1" dirty="0">
                <a:cs typeface="ＭＳ Ｐゴシック" charset="0"/>
              </a:rPr>
              <a:t>S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-waves)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• Polarization (</a:t>
            </a:r>
            <a:r>
              <a:rPr lang="en-US" sz="1800" i="1" dirty="0">
                <a:cs typeface="ＭＳ Ｐゴシック" charset="0"/>
              </a:rPr>
              <a:t>S</a:t>
            </a: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-waves)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dirty="0">
              <a:solidFill>
                <a:srgbClr val="001ABF"/>
              </a:solidFill>
              <a:cs typeface="ＭＳ Ｐゴシック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Explanation (for the mantle):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 Elastic anisotropy of olivine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cs typeface="ＭＳ Ｐゴシック" charset="0"/>
              </a:rPr>
              <a:t> Alignment of olivine crystals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A415A-5C11-6D88-8063-30B3D3B8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4876800"/>
            <a:ext cx="2371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PROPAGATION DIRECTION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7DF517-A63F-A5C8-DE69-6FEB3AB377E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374482" y="2088356"/>
            <a:ext cx="1981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V</a:t>
            </a:r>
            <a:r>
              <a:rPr lang="en-US" sz="1800" baseline="-250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P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 anomaly (km s</a:t>
            </a:r>
            <a:r>
              <a:rPr lang="en-US" sz="1800" baseline="300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-1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CBEF6E-7C81-6E19-A3AF-0CD039B7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457200"/>
            <a:ext cx="862012" cy="6508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00000"/>
                </a:solidFill>
                <a:latin typeface="Calibri" charset="0"/>
                <a:cs typeface="ＭＳ Ｐゴシック" charset="0"/>
              </a:rPr>
              <a:t>Central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00000"/>
                </a:solidFill>
                <a:latin typeface="Calibri" charset="0"/>
                <a:cs typeface="ＭＳ Ｐゴシック" charset="0"/>
              </a:rPr>
              <a:t>Pacific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4F5DA8-CB6B-63F7-A286-41AECE272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8" y="5257800"/>
            <a:ext cx="395664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Christensen &amp; Salisbury (1979) JGR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2AC804-7008-96FB-F59C-436176F3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6415088"/>
            <a:ext cx="4727026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Conrad &amp; Lithgow-</a:t>
            </a:r>
            <a:r>
              <a:rPr lang="en-US" sz="1800" i="1" dirty="0" err="1">
                <a:solidFill>
                  <a:srgbClr val="000000"/>
                </a:solidFill>
                <a:latin typeface="Arial"/>
                <a:cs typeface="Arial"/>
              </a:rPr>
              <a:t>Bertelloni</a:t>
            </a: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 (2002) Science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8E9B56-D7E2-1628-6D0B-F62275F42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152400"/>
            <a:ext cx="3475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 dirty="0">
                <a:solidFill>
                  <a:srgbClr val="001ABF"/>
                </a:solidFill>
                <a:latin typeface="Arial Black" charset="0"/>
              </a:rPr>
              <a:t>Anisotropy</a:t>
            </a:r>
          </a:p>
        </p:txBody>
      </p:sp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34E824-07B6-61F3-C63B-1E42ACB4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4228306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083956-083B-C9B0-6B72-F978F91E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44" y="4463256"/>
            <a:ext cx="37274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D9C11C-7E46-E96C-C58B-0CD866B3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006" y="4155281"/>
            <a:ext cx="1219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1C2070-442A-4052-7275-509F875A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81" y="1310481"/>
            <a:ext cx="53022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A0722C-B0BB-9B24-49DA-38B08CD51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6" y="6514306"/>
            <a:ext cx="914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E21956-3735-3FD6-56C8-2410F8A6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206" y="6361906"/>
            <a:ext cx="174250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latin typeface="Arial"/>
                <a:cs typeface="Arial"/>
              </a:rPr>
              <a:t>Calcite: CaCO</a:t>
            </a:r>
            <a:r>
              <a:rPr lang="en-US" sz="1800" baseline="-25000" dirty="0">
                <a:solidFill>
                  <a:srgbClr val="001AB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C96FC5-C0DC-3B2D-AE6E-CCF8AA3F3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206" y="3999706"/>
            <a:ext cx="242718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rgbClr val="001ABF"/>
                </a:solidFill>
                <a:latin typeface="Arial"/>
                <a:cs typeface="Arial"/>
              </a:rPr>
              <a:t>Upper mantle xenolith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0C9A0-948F-47AD-45CB-445EAC40BDAE}"/>
              </a:ext>
            </a:extLst>
          </p:cNvPr>
          <p:cNvSpPr/>
          <p:nvPr/>
        </p:nvSpPr>
        <p:spPr>
          <a:xfrm>
            <a:off x="3542506" y="37306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1ABF"/>
                </a:solidFill>
              </a:rPr>
              <a:t>Polarization anisotropy aka shear-wave splitting</a:t>
            </a:r>
          </a:p>
        </p:txBody>
      </p:sp>
    </p:spTree>
    <p:extLst>
      <p:ext uri="{BB962C8B-B14F-4D97-AF65-F5344CB8AC3E}">
        <p14:creationId xmlns:p14="http://schemas.microsoft.com/office/powerpoint/2010/main" val="158084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D458E0-6782-0AD7-9D0C-8B1598A5B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4039394"/>
            <a:ext cx="45354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E066A-EBB4-39E3-DC78-D946A1313B8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81200" y="52466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Shear-wave splitting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5DFEC-F9A3-3D85-3382-EA1AA0C1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459831"/>
            <a:ext cx="26892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A1D84DE6-E509-6533-6F4C-8A08A949D2BD}"/>
              </a:ext>
            </a:extLst>
          </p:cNvPr>
          <p:cNvSpPr txBox="1">
            <a:spLocks noChangeArrowheads="1"/>
          </p:cNvSpPr>
          <p:nvPr/>
        </p:nvSpPr>
        <p:spPr bwMode="auto">
          <a:xfrm rot="-5070135">
            <a:off x="2026444" y="5306524"/>
            <a:ext cx="1654175" cy="284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200">
                <a:latin typeface="Calibri" charset="0"/>
                <a:cs typeface="ＭＳ Ｐゴシック" charset="0"/>
              </a:rPr>
              <a:t>Incoming SKS phase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344877-7A67-E80E-F2CB-37E010F4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4044156"/>
            <a:ext cx="11509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6EAFE929-32DC-1D02-0491-7A074AE12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404415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C8F60-37AF-024E-B7A4-A09551426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3972719"/>
            <a:ext cx="28082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sz="1600" dirty="0">
                <a:solidFill>
                  <a:srgbClr val="001ABF"/>
                </a:solidFill>
                <a:latin typeface="Arial"/>
                <a:cs typeface="Arial"/>
              </a:rPr>
              <a:t>Angle between back-azimuth and seismic fast axis</a:t>
            </a: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43D70A03-6B1E-EF49-12E6-1A5ED937D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4044156"/>
            <a:ext cx="12239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5A34357-9E9E-2394-22B8-31363677F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4044156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1ABF"/>
                </a:solidFill>
                <a:latin typeface="Arial"/>
                <a:cs typeface="Arial"/>
              </a:rPr>
              <a:t>Delay</a:t>
            </a:r>
            <a:r>
              <a:rPr lang="en-US" sz="1800" dirty="0">
                <a:solidFill>
                  <a:srgbClr val="001ABF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1ABF"/>
                </a:solidFill>
                <a:latin typeface="Arial"/>
                <a:cs typeface="Arial"/>
              </a:rPr>
              <a:t>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0C409A-A866-E06A-CB0E-57CA57BC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388394"/>
            <a:ext cx="3024187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03104B-066B-07B5-1AC0-2F7D02037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325019"/>
            <a:ext cx="2698750" cy="503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A7FD825F-EC3D-4633-F0FB-BBB6EBBB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4542631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Arial"/>
                <a:cs typeface="Arial"/>
              </a:rPr>
              <a:t>Anisotropic layer</a:t>
            </a:r>
          </a:p>
        </p:txBody>
      </p:sp>
      <p:pic>
        <p:nvPicPr>
          <p:cNvPr id="16" name="Picture 15" descr="inpec">
            <a:extLst>
              <a:ext uri="{FF2B5EF4-FFF2-40B4-BE49-F238E27FC236}">
                <a16:creationId xmlns:a16="http://schemas.microsoft.com/office/drawing/2014/main" id="{C420EB90-9F25-60A5-7CB3-19A4C0C1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086644"/>
            <a:ext cx="7191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5">
            <a:extLst>
              <a:ext uri="{FF2B5EF4-FFF2-40B4-BE49-F238E27FC236}">
                <a16:creationId xmlns:a16="http://schemas.microsoft.com/office/drawing/2014/main" id="{E3A0F7FB-8584-F2D7-B977-A2B604C3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950244"/>
            <a:ext cx="4249738" cy="928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001ABF"/>
                </a:solidFill>
                <a:latin typeface="Arial"/>
                <a:cs typeface="Arial"/>
              </a:rPr>
              <a:t>If back-azimuth coincides with a seismic symmetry axis, the shear wave is not split (</a:t>
            </a:r>
            <a:r>
              <a:rPr lang="en-US" sz="1800" dirty="0">
                <a:solidFill>
                  <a:srgbClr val="001ABF"/>
                </a:solidFill>
                <a:latin typeface="Arial"/>
                <a:cs typeface="Arial"/>
              </a:rPr>
              <a:t>Null case</a:t>
            </a:r>
            <a:r>
              <a:rPr lang="en-US" sz="1800" b="1" dirty="0">
                <a:solidFill>
                  <a:srgbClr val="001ABF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0DB876-30A9-A0C3-5C64-50601E95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950244"/>
            <a:ext cx="20891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E8B60648-6FE5-C414-4DFA-889726750603}"/>
              </a:ext>
            </a:extLst>
          </p:cNvPr>
          <p:cNvSpPr>
            <a:spLocks/>
          </p:cNvSpPr>
          <p:nvPr/>
        </p:nvSpPr>
        <p:spPr bwMode="auto">
          <a:xfrm>
            <a:off x="8080375" y="2639219"/>
            <a:ext cx="211138" cy="69850"/>
          </a:xfrm>
          <a:custGeom>
            <a:avLst/>
            <a:gdLst>
              <a:gd name="T0" fmla="*/ 0 w 131"/>
              <a:gd name="T1" fmla="*/ 0 h 36"/>
              <a:gd name="T2" fmla="*/ 53 w 131"/>
              <a:gd name="T3" fmla="*/ 26 h 36"/>
              <a:gd name="T4" fmla="*/ 131 w 131"/>
              <a:gd name="T5" fmla="*/ 36 h 36"/>
              <a:gd name="T6" fmla="*/ 0 60000 65536"/>
              <a:gd name="T7" fmla="*/ 0 60000 65536"/>
              <a:gd name="T8" fmla="*/ 0 60000 65536"/>
              <a:gd name="T9" fmla="*/ 0 w 131"/>
              <a:gd name="T10" fmla="*/ 0 h 36"/>
              <a:gd name="T11" fmla="*/ 131 w 131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" h="36">
                <a:moveTo>
                  <a:pt x="0" y="0"/>
                </a:moveTo>
                <a:cubicBezTo>
                  <a:pt x="15" y="10"/>
                  <a:pt x="31" y="20"/>
                  <a:pt x="53" y="26"/>
                </a:cubicBezTo>
                <a:cubicBezTo>
                  <a:pt x="75" y="32"/>
                  <a:pt x="103" y="34"/>
                  <a:pt x="131" y="3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FF6C47B-BAF4-376A-B6D6-EDA83A7DB493}"/>
              </a:ext>
            </a:extLst>
          </p:cNvPr>
          <p:cNvSpPr>
            <a:spLocks/>
          </p:cNvSpPr>
          <p:nvPr/>
        </p:nvSpPr>
        <p:spPr bwMode="auto">
          <a:xfrm>
            <a:off x="8285163" y="2605881"/>
            <a:ext cx="763587" cy="122238"/>
          </a:xfrm>
          <a:custGeom>
            <a:avLst/>
            <a:gdLst>
              <a:gd name="T0" fmla="*/ 0 w 481"/>
              <a:gd name="T1" fmla="*/ 77 h 77"/>
              <a:gd name="T2" fmla="*/ 9 w 481"/>
              <a:gd name="T3" fmla="*/ 68 h 77"/>
              <a:gd name="T4" fmla="*/ 297 w 481"/>
              <a:gd name="T5" fmla="*/ 44 h 77"/>
              <a:gd name="T6" fmla="*/ 481 w 481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481"/>
              <a:gd name="T13" fmla="*/ 0 h 77"/>
              <a:gd name="T14" fmla="*/ 481 w 481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1" h="77">
                <a:moveTo>
                  <a:pt x="0" y="77"/>
                </a:moveTo>
                <a:lnTo>
                  <a:pt x="9" y="68"/>
                </a:lnTo>
                <a:cubicBezTo>
                  <a:pt x="59" y="62"/>
                  <a:pt x="218" y="55"/>
                  <a:pt x="297" y="44"/>
                </a:cubicBezTo>
                <a:cubicBezTo>
                  <a:pt x="376" y="33"/>
                  <a:pt x="451" y="7"/>
                  <a:pt x="481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A0C890E-C702-D4AB-0301-4855F71F0F26}"/>
              </a:ext>
            </a:extLst>
          </p:cNvPr>
          <p:cNvSpPr>
            <a:spLocks/>
          </p:cNvSpPr>
          <p:nvPr/>
        </p:nvSpPr>
        <p:spPr bwMode="auto">
          <a:xfrm>
            <a:off x="9072563" y="2440781"/>
            <a:ext cx="293687" cy="163513"/>
          </a:xfrm>
          <a:custGeom>
            <a:avLst/>
            <a:gdLst>
              <a:gd name="T0" fmla="*/ 0 w 176"/>
              <a:gd name="T1" fmla="*/ 108 h 108"/>
              <a:gd name="T2" fmla="*/ 91 w 176"/>
              <a:gd name="T3" fmla="*/ 63 h 108"/>
              <a:gd name="T4" fmla="*/ 176 w 176"/>
              <a:gd name="T5" fmla="*/ 0 h 108"/>
              <a:gd name="T6" fmla="*/ 0 60000 65536"/>
              <a:gd name="T7" fmla="*/ 0 60000 65536"/>
              <a:gd name="T8" fmla="*/ 0 60000 65536"/>
              <a:gd name="T9" fmla="*/ 0 w 176"/>
              <a:gd name="T10" fmla="*/ 0 h 108"/>
              <a:gd name="T11" fmla="*/ 176 w 176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108">
                <a:moveTo>
                  <a:pt x="0" y="108"/>
                </a:moveTo>
                <a:cubicBezTo>
                  <a:pt x="31" y="94"/>
                  <a:pt x="62" y="81"/>
                  <a:pt x="91" y="63"/>
                </a:cubicBezTo>
                <a:cubicBezTo>
                  <a:pt x="120" y="45"/>
                  <a:pt x="148" y="22"/>
                  <a:pt x="17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5C221DF2-4C6A-4383-CE2B-68F4DE57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5407819"/>
            <a:ext cx="4321175" cy="925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1ABF"/>
                </a:solidFill>
                <a:latin typeface="Arial"/>
                <a:cs typeface="Arial"/>
              </a:rPr>
              <a:t>Invert the splitting by grid-searching for combination of fast axis and delay time which best removes the splitting</a:t>
            </a:r>
          </a:p>
        </p:txBody>
      </p:sp>
    </p:spTree>
    <p:extLst>
      <p:ext uri="{BB962C8B-B14F-4D97-AF65-F5344CB8AC3E}">
        <p14:creationId xmlns:p14="http://schemas.microsoft.com/office/powerpoint/2010/main" val="140089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DC3D96-1F0D-DDB7-3296-F8480730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2" y="201612"/>
            <a:ext cx="2867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E269D38-2C4B-51C3-F1BE-8A71FCA8D09C}"/>
              </a:ext>
            </a:extLst>
          </p:cNvPr>
          <p:cNvGrpSpPr>
            <a:grpSpLocks/>
          </p:cNvGrpSpPr>
          <p:nvPr/>
        </p:nvGrpSpPr>
        <p:grpSpPr bwMode="auto">
          <a:xfrm>
            <a:off x="1698625" y="3152774"/>
            <a:ext cx="8626477" cy="3479800"/>
            <a:chOff x="204" y="1978"/>
            <a:chExt cx="5434" cy="21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3C8181-A07B-C694-A7A7-48279AAC9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9"/>
            <a:stretch>
              <a:fillRect/>
            </a:stretch>
          </p:blipFill>
          <p:spPr bwMode="auto">
            <a:xfrm>
              <a:off x="4059" y="2568"/>
              <a:ext cx="1579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71EB4DC9-6264-ED7D-F5BE-C4574BCFF5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978"/>
              <a:ext cx="53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800" dirty="0">
                  <a:solidFill>
                    <a:srgbClr val="001ABF"/>
                  </a:solidFill>
                  <a:latin typeface="Arial"/>
                  <a:cs typeface="Arial"/>
                </a:rPr>
                <a:t>3. </a:t>
              </a:r>
              <a:r>
                <a:rPr lang="en-US" sz="1800" b="1" dirty="0">
                  <a:solidFill>
                    <a:srgbClr val="001ABF"/>
                  </a:solidFill>
                  <a:latin typeface="Arial"/>
                  <a:cs typeface="Arial"/>
                </a:rPr>
                <a:t>Eigenvalue criteria:</a:t>
              </a:r>
              <a:r>
                <a:rPr lang="en-US" sz="1800" dirty="0">
                  <a:solidFill>
                    <a:srgbClr val="001ABF"/>
                  </a:solidFill>
                  <a:latin typeface="Arial"/>
                  <a:cs typeface="Arial"/>
                </a:rPr>
                <a:t> </a:t>
              </a:r>
              <a:r>
                <a:rPr lang="en-US" sz="1800" i="1" dirty="0">
                  <a:solidFill>
                    <a:srgbClr val="001ABF"/>
                  </a:solidFill>
                  <a:latin typeface="Arial"/>
                  <a:cs typeface="Arial"/>
                </a:rPr>
                <a:t>Searching for most linear particle motion</a:t>
              </a:r>
              <a:endParaRPr lang="en-US" sz="1800" dirty="0">
                <a:solidFill>
                  <a:srgbClr val="001AB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9F0CE4F-D79A-9BB6-923A-C2FC0B22CF59}"/>
              </a:ext>
            </a:extLst>
          </p:cNvPr>
          <p:cNvGrpSpPr>
            <a:grpSpLocks/>
          </p:cNvGrpSpPr>
          <p:nvPr/>
        </p:nvGrpSpPr>
        <p:grpSpPr bwMode="auto">
          <a:xfrm>
            <a:off x="1698625" y="2720974"/>
            <a:ext cx="8424863" cy="3935413"/>
            <a:chOff x="204" y="1706"/>
            <a:chExt cx="5307" cy="247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1DAD11C-8100-DEBE-132F-CE9EEAC5B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7"/>
            <a:stretch>
              <a:fillRect/>
            </a:stretch>
          </p:blipFill>
          <p:spPr bwMode="auto">
            <a:xfrm>
              <a:off x="2154" y="2523"/>
              <a:ext cx="1724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FCA03A87-507A-BE94-3A3C-485C8A390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706"/>
              <a:ext cx="53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1ABF"/>
                  </a:solidFill>
                  <a:latin typeface="Arial"/>
                  <a:cs typeface="Arial"/>
                </a:rPr>
                <a:t>2. </a:t>
              </a:r>
              <a:r>
                <a:rPr lang="en-US" sz="1800" b="1" dirty="0">
                  <a:solidFill>
                    <a:srgbClr val="001ABF"/>
                  </a:solidFill>
                  <a:latin typeface="Arial"/>
                  <a:cs typeface="Arial"/>
                </a:rPr>
                <a:t>Rotation-Correlation:</a:t>
              </a:r>
              <a:r>
                <a:rPr lang="en-US" sz="1800" dirty="0">
                  <a:solidFill>
                    <a:srgbClr val="001ABF"/>
                  </a:solidFill>
                  <a:latin typeface="Arial"/>
                  <a:cs typeface="Arial"/>
                </a:rPr>
                <a:t> </a:t>
              </a:r>
              <a:r>
                <a:rPr lang="en-US" sz="1800" i="1" dirty="0">
                  <a:solidFill>
                    <a:srgbClr val="001ABF"/>
                  </a:solidFill>
                  <a:latin typeface="Arial"/>
                  <a:cs typeface="Arial"/>
                </a:rPr>
                <a:t>Searching for maximum correlation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350F72-C542-C678-F04F-8D495B54D6F1}"/>
              </a:ext>
            </a:extLst>
          </p:cNvPr>
          <p:cNvGrpSpPr>
            <a:grpSpLocks/>
          </p:cNvGrpSpPr>
          <p:nvPr/>
        </p:nvGrpSpPr>
        <p:grpSpPr bwMode="auto">
          <a:xfrm>
            <a:off x="1698626" y="2289174"/>
            <a:ext cx="8135938" cy="4343400"/>
            <a:chOff x="204" y="1434"/>
            <a:chExt cx="5125" cy="27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F82F06-E860-D758-046B-6DE7A3AB3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568"/>
              <a:ext cx="1782" cy="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53F09B72-679B-BC8B-1F84-74E1A371C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434"/>
              <a:ext cx="51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1800" dirty="0">
                  <a:solidFill>
                    <a:srgbClr val="001ABF"/>
                  </a:solidFill>
                  <a:latin typeface="Arial"/>
                  <a:cs typeface="Arial"/>
                </a:rPr>
                <a:t>1. </a:t>
              </a:r>
              <a:r>
                <a:rPr lang="en-US" sz="1800" b="1" dirty="0">
                  <a:solidFill>
                    <a:srgbClr val="001ABF"/>
                  </a:solidFill>
                  <a:latin typeface="Arial"/>
                  <a:cs typeface="Arial"/>
                </a:rPr>
                <a:t>Minimum Energy on Transverse:</a:t>
              </a:r>
              <a:r>
                <a:rPr lang="en-US" sz="1800" dirty="0">
                  <a:solidFill>
                    <a:srgbClr val="001ABF"/>
                  </a:solidFill>
                  <a:latin typeface="Arial"/>
                  <a:cs typeface="Arial"/>
                </a:rPr>
                <a:t> </a:t>
              </a:r>
              <a:r>
                <a:rPr lang="en-US" sz="1800" i="1" dirty="0">
                  <a:solidFill>
                    <a:srgbClr val="001ABF"/>
                  </a:solidFill>
                  <a:latin typeface="Arial"/>
                  <a:cs typeface="Arial"/>
                </a:rPr>
                <a:t>Remove transverse Energy</a:t>
              </a:r>
              <a:endParaRPr lang="en-US" sz="1800" dirty="0">
                <a:solidFill>
                  <a:srgbClr val="001AB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id="{EA3387B2-C6EB-33AD-AE02-4BA353B22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475" y="2144712"/>
            <a:ext cx="1366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Calibri" charset="0"/>
                <a:cs typeface="ＭＳ Ｐゴシック" charset="0"/>
              </a:rPr>
              <a:t>Radial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Calibri" charset="0"/>
                <a:cs typeface="ＭＳ Ｐゴシック" charset="0"/>
              </a:rPr>
              <a:t>Transverse</a:t>
            </a: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162D440E-5248-6EA1-5086-78F80FA55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5425" y="2289174"/>
            <a:ext cx="287337" cy="0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E5D75C14-84C4-ED0F-AB35-096FDC11B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5425" y="2562224"/>
            <a:ext cx="2873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0981CE-B5B9-DFC0-3758-F579FCE7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675" y="2073274"/>
            <a:ext cx="1439862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800">
              <a:latin typeface="Calibri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64B4A3-491D-B8AD-1B7B-B889B7172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7" y="496887"/>
            <a:ext cx="61690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200" i="1" dirty="0">
                <a:solidFill>
                  <a:srgbClr val="001ABF"/>
                </a:solidFill>
                <a:latin typeface="Arial Black" charset="0"/>
              </a:rPr>
              <a:t>Shear-wave splitting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5AA2C-4008-EA11-9746-63B0A3616F37}"/>
              </a:ext>
            </a:extLst>
          </p:cNvPr>
          <p:cNvSpPr/>
          <p:nvPr/>
        </p:nvSpPr>
        <p:spPr>
          <a:xfrm>
            <a:off x="2884487" y="1765299"/>
            <a:ext cx="254528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609600" indent="-609600">
              <a:buFont typeface="Wingdings" charset="0"/>
              <a:buNone/>
            </a:pPr>
            <a:r>
              <a:rPr lang="en-US" dirty="0">
                <a:solidFill>
                  <a:srgbClr val="001ABF"/>
                </a:solidFill>
              </a:rPr>
              <a:t>Remove splitting:</a:t>
            </a:r>
            <a:endParaRPr lang="en-US" sz="1600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5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7E3109-6842-5F99-FF48-E383C8E68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98" y="0"/>
            <a:ext cx="4497049" cy="685800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4AF36C2-DB92-F70A-0356-33B17DAE95B0}"/>
              </a:ext>
            </a:extLst>
          </p:cNvPr>
          <p:cNvSpPr txBox="1"/>
          <p:nvPr/>
        </p:nvSpPr>
        <p:spPr>
          <a:xfrm>
            <a:off x="6264298" y="612845"/>
            <a:ext cx="4235404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Fast axis in dry olivine (green</a:t>
            </a:r>
          </a:p>
          <a:p>
            <a:r>
              <a:rPr lang="en-US" dirty="0">
                <a:solidFill>
                  <a:srgbClr val="001ABF"/>
                </a:solidFill>
              </a:rPr>
              <a:t>arrows) should correspond to</a:t>
            </a:r>
          </a:p>
          <a:p>
            <a:r>
              <a:rPr lang="en-US" dirty="0">
                <a:solidFill>
                  <a:srgbClr val="001ABF"/>
                </a:solidFill>
              </a:rPr>
              <a:t>the mantle flow direction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Contributed to the recognition</a:t>
            </a:r>
          </a:p>
          <a:p>
            <a:r>
              <a:rPr lang="en-US" dirty="0">
                <a:solidFill>
                  <a:srgbClr val="001ABF"/>
                </a:solidFill>
              </a:rPr>
              <a:t>that flow at oceanic</a:t>
            </a:r>
          </a:p>
          <a:p>
            <a:r>
              <a:rPr lang="en-US" dirty="0">
                <a:solidFill>
                  <a:srgbClr val="001ABF"/>
                </a:solidFill>
              </a:rPr>
              <a:t>spreading centers is not</a:t>
            </a:r>
          </a:p>
          <a:p>
            <a:r>
              <a:rPr lang="en-US" dirty="0">
                <a:solidFill>
                  <a:srgbClr val="001ABF"/>
                </a:solidFill>
              </a:rPr>
              <a:t>necessarily perpendicular to</a:t>
            </a:r>
          </a:p>
          <a:p>
            <a:r>
              <a:rPr lang="en-US" dirty="0">
                <a:solidFill>
                  <a:srgbClr val="001ABF"/>
                </a:solidFill>
              </a:rPr>
              <a:t>the ridge axis, but is</a:t>
            </a:r>
          </a:p>
          <a:p>
            <a:r>
              <a:rPr lang="en-US" dirty="0">
                <a:solidFill>
                  <a:srgbClr val="001ABF"/>
                </a:solidFill>
              </a:rPr>
              <a:t>perpendicular to the melt</a:t>
            </a:r>
          </a:p>
          <a:p>
            <a:r>
              <a:rPr lang="en-US" dirty="0">
                <a:solidFill>
                  <a:srgbClr val="001ABF"/>
                </a:solidFill>
              </a:rPr>
              <a:t>axis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misalignment of melt</a:t>
            </a:r>
          </a:p>
          <a:p>
            <a:r>
              <a:rPr lang="en-US" dirty="0">
                <a:solidFill>
                  <a:srgbClr val="001ABF"/>
                </a:solidFill>
              </a:rPr>
              <a:t>with rifting controls</a:t>
            </a:r>
          </a:p>
          <a:p>
            <a:r>
              <a:rPr lang="en-US" dirty="0">
                <a:solidFill>
                  <a:srgbClr val="001ABF"/>
                </a:solidFill>
              </a:rPr>
              <a:t>segmentation!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2F4E663-54B6-1A05-EEE5-A50054D7B8AB}"/>
              </a:ext>
            </a:extLst>
          </p:cNvPr>
          <p:cNvSpPr txBox="1"/>
          <p:nvPr/>
        </p:nvSpPr>
        <p:spPr>
          <a:xfrm rot="16200000">
            <a:off x="2752289" y="1897040"/>
            <a:ext cx="2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i="1" dirty="0"/>
              <a:t>Toomey et al. Nature 2007</a:t>
            </a:r>
          </a:p>
        </p:txBody>
      </p:sp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page_figure">
            <a:extLst>
              <a:ext uri="{FF2B5EF4-FFF2-40B4-BE49-F238E27FC236}">
                <a16:creationId xmlns:a16="http://schemas.microsoft.com/office/drawing/2014/main" id="{5D6ACA7E-46D0-21A8-E6CC-876B2953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24" y="190500"/>
            <a:ext cx="4605338" cy="6477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6D5FF865-97DD-5CC3-9E29-27FC5F783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249" y="6229350"/>
            <a:ext cx="470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solidFill>
                  <a:srgbClr val="001ABF"/>
                </a:solidFill>
              </a:rPr>
              <a:t>Lin, Ritzwoller et al., Nature Geoscience</a:t>
            </a:r>
          </a:p>
        </p:txBody>
      </p:sp>
      <p:pic>
        <p:nvPicPr>
          <p:cNvPr id="11" name="Picture 10" descr="nature08951-f4">
            <a:extLst>
              <a:ext uri="{FF2B5EF4-FFF2-40B4-BE49-F238E27FC236}">
                <a16:creationId xmlns:a16="http://schemas.microsoft.com/office/drawing/2014/main" id="{17A8CDB9-D731-29F9-CEE5-08CC461EE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24" y="1622425"/>
            <a:ext cx="4114800" cy="39243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CA3E28D4-D7F1-6B37-C7CA-F3D72AF15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124" y="5508625"/>
            <a:ext cx="423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solidFill>
                  <a:srgbClr val="001ABF"/>
                </a:solidFill>
              </a:rPr>
              <a:t>Moschetti, Ritzwoller et al. in Nature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3417A49C-D7B2-E61F-6F50-E37A38FD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724" y="1257300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1ABF"/>
                </a:solidFill>
                <a:latin typeface="Arial Black" charset="0"/>
              </a:rPr>
              <a:t>Vertical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F1ADA713-A315-38A7-D5DF-2EC992679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324" y="3162300"/>
            <a:ext cx="189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Horizontal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2179DFFF-298E-4DD0-8E25-9FB5A34B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124" y="206375"/>
            <a:ext cx="4153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These images actually used</a:t>
            </a:r>
          </a:p>
          <a:p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001ABF"/>
                </a:solidFill>
              </a:rPr>
              <a:t>ambient noise</a:t>
            </a:r>
            <a:r>
              <a:rPr lang="en-US" dirty="0">
                <a:solidFill>
                  <a:srgbClr val="001ABF"/>
                </a:solidFill>
              </a:rPr>
              <a:t> tomography:</a:t>
            </a:r>
          </a:p>
        </p:txBody>
      </p:sp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CAB29-0EC1-CE4B-B47A-8492C5B9BF52}"/>
              </a:ext>
            </a:extLst>
          </p:cNvPr>
          <p:cNvSpPr txBox="1"/>
          <p:nvPr/>
        </p:nvSpPr>
        <p:spPr>
          <a:xfrm>
            <a:off x="2496296" y="2151728"/>
            <a:ext cx="71994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Assignment 1 </a:t>
            </a:r>
          </a:p>
          <a:p>
            <a:r>
              <a:rPr lang="en-US" sz="3200" dirty="0">
                <a:solidFill>
                  <a:srgbClr val="001ABF"/>
                </a:solidFill>
              </a:rPr>
              <a:t>is now posted on the course website…</a:t>
            </a:r>
          </a:p>
          <a:p>
            <a:r>
              <a:rPr lang="en-US" sz="3200" dirty="0">
                <a:solidFill>
                  <a:srgbClr val="001ABF"/>
                </a:solidFill>
              </a:rPr>
              <a:t>Along with other materials you’ll need.</a:t>
            </a:r>
          </a:p>
          <a:p>
            <a:endParaRPr lang="en-US" sz="3200" dirty="0">
              <a:solidFill>
                <a:srgbClr val="001ABF"/>
              </a:solidFill>
            </a:endParaRPr>
          </a:p>
          <a:p>
            <a:r>
              <a:rPr lang="en-US" sz="3200" dirty="0">
                <a:solidFill>
                  <a:srgbClr val="001ABF"/>
                </a:solidFill>
              </a:rPr>
              <a:t>Due Tuesday, 15 October at 9:00 am</a:t>
            </a:r>
          </a:p>
        </p:txBody>
      </p: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#10;CartoonRF.pdf                                                  001E214FMacintosh HD                   C346E626:">
            <a:extLst>
              <a:ext uri="{FF2B5EF4-FFF2-40B4-BE49-F238E27FC236}">
                <a16:creationId xmlns:a16="http://schemas.microsoft.com/office/drawing/2014/main" id="{4867C62B-CBDF-F0A1-FB4D-BE2CD7CC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21" y="390643"/>
            <a:ext cx="81534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919AD8-437B-C502-76BF-DB0B4431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96" y="6423811"/>
            <a:ext cx="168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1ABF"/>
                </a:solidFill>
                <a:latin typeface="Calibri" charset="0"/>
                <a:cs typeface="DejaVu Sans" charset="0"/>
              </a:rPr>
              <a:t>Jessie Lawrence</a:t>
            </a:r>
            <a:endParaRPr lang="fr-FR" sz="1800" b="1" dirty="0">
              <a:solidFill>
                <a:srgbClr val="001ABF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FE553-7221-704F-9C76-129CEF2D32BD}"/>
              </a:ext>
            </a:extLst>
          </p:cNvPr>
          <p:cNvSpPr/>
          <p:nvPr/>
        </p:nvSpPr>
        <p:spPr>
          <a:xfrm>
            <a:off x="6008361" y="67477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001ABF"/>
                </a:solidFill>
                <a:cs typeface="ＭＳ Ｐゴシック" charset="0"/>
              </a:rPr>
              <a:t>Receiver Functions</a:t>
            </a:r>
            <a:endParaRPr lang="en-US" sz="3600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C3986EC0-9B7C-89B3-9F9C-02875731847D}"/>
              </a:ext>
            </a:extLst>
          </p:cNvPr>
          <p:cNvSpPr>
            <a:spLocks/>
          </p:cNvSpPr>
          <p:nvPr/>
        </p:nvSpPr>
        <p:spPr bwMode="auto">
          <a:xfrm>
            <a:off x="2787501" y="4145756"/>
            <a:ext cx="321382" cy="851006"/>
          </a:xfrm>
          <a:custGeom>
            <a:avLst/>
            <a:gdLst>
              <a:gd name="T0" fmla="*/ 0 w 130"/>
              <a:gd name="T1" fmla="*/ 476 h 476"/>
              <a:gd name="T2" fmla="*/ 0 w 130"/>
              <a:gd name="T3" fmla="*/ 462 h 476"/>
              <a:gd name="T4" fmla="*/ 24 w 130"/>
              <a:gd name="T5" fmla="*/ 200 h 476"/>
              <a:gd name="T6" fmla="*/ 44 w 130"/>
              <a:gd name="T7" fmla="*/ 56 h 476"/>
              <a:gd name="T8" fmla="*/ 92 w 130"/>
              <a:gd name="T9" fmla="*/ 70 h 476"/>
              <a:gd name="T10" fmla="*/ 130 w 130"/>
              <a:gd name="T11" fmla="*/ 474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476">
                <a:moveTo>
                  <a:pt x="0" y="476"/>
                </a:moveTo>
                <a:lnTo>
                  <a:pt x="0" y="462"/>
                </a:lnTo>
                <a:cubicBezTo>
                  <a:pt x="4" y="416"/>
                  <a:pt x="17" y="268"/>
                  <a:pt x="24" y="200"/>
                </a:cubicBezTo>
                <a:cubicBezTo>
                  <a:pt x="31" y="132"/>
                  <a:pt x="33" y="78"/>
                  <a:pt x="44" y="56"/>
                </a:cubicBezTo>
                <a:cubicBezTo>
                  <a:pt x="55" y="34"/>
                  <a:pt x="78" y="0"/>
                  <a:pt x="92" y="70"/>
                </a:cubicBezTo>
                <a:cubicBezTo>
                  <a:pt x="106" y="140"/>
                  <a:pt x="118" y="307"/>
                  <a:pt x="130" y="47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4E73ECB-392F-BADA-6B0C-27024D2D5828}"/>
              </a:ext>
            </a:extLst>
          </p:cNvPr>
          <p:cNvSpPr>
            <a:spLocks/>
          </p:cNvSpPr>
          <p:nvPr/>
        </p:nvSpPr>
        <p:spPr bwMode="auto">
          <a:xfrm>
            <a:off x="4423298" y="4555966"/>
            <a:ext cx="321382" cy="446193"/>
          </a:xfrm>
          <a:custGeom>
            <a:avLst/>
            <a:gdLst>
              <a:gd name="T0" fmla="*/ 0 w 130"/>
              <a:gd name="T1" fmla="*/ 476 h 476"/>
              <a:gd name="T2" fmla="*/ 0 w 130"/>
              <a:gd name="T3" fmla="*/ 462 h 476"/>
              <a:gd name="T4" fmla="*/ 24 w 130"/>
              <a:gd name="T5" fmla="*/ 200 h 476"/>
              <a:gd name="T6" fmla="*/ 44 w 130"/>
              <a:gd name="T7" fmla="*/ 56 h 476"/>
              <a:gd name="T8" fmla="*/ 92 w 130"/>
              <a:gd name="T9" fmla="*/ 70 h 476"/>
              <a:gd name="T10" fmla="*/ 130 w 130"/>
              <a:gd name="T11" fmla="*/ 474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476">
                <a:moveTo>
                  <a:pt x="0" y="476"/>
                </a:moveTo>
                <a:lnTo>
                  <a:pt x="0" y="462"/>
                </a:lnTo>
                <a:cubicBezTo>
                  <a:pt x="4" y="416"/>
                  <a:pt x="17" y="268"/>
                  <a:pt x="24" y="200"/>
                </a:cubicBezTo>
                <a:cubicBezTo>
                  <a:pt x="31" y="132"/>
                  <a:pt x="33" y="78"/>
                  <a:pt x="44" y="56"/>
                </a:cubicBezTo>
                <a:cubicBezTo>
                  <a:pt x="55" y="34"/>
                  <a:pt x="78" y="0"/>
                  <a:pt x="92" y="70"/>
                </a:cubicBezTo>
                <a:cubicBezTo>
                  <a:pt x="106" y="140"/>
                  <a:pt x="118" y="307"/>
                  <a:pt x="130" y="47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Line 7">
            <a:extLst>
              <a:ext uri="{FF2B5EF4-FFF2-40B4-BE49-F238E27FC236}">
                <a16:creationId xmlns:a16="http://schemas.microsoft.com/office/drawing/2014/main" id="{7B68BAF8-8460-EC9D-7D9A-D6945C050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6412" y="4989565"/>
            <a:ext cx="1018311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DFC7DADC-3836-4E88-6B05-5A8F6325ED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0828" y="4989565"/>
            <a:ext cx="133608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Line 9">
            <a:extLst>
              <a:ext uri="{FF2B5EF4-FFF2-40B4-BE49-F238E27FC236}">
                <a16:creationId xmlns:a16="http://schemas.microsoft.com/office/drawing/2014/main" id="{205992E9-C9FE-D720-18CC-34F56B867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4680" y="4985967"/>
            <a:ext cx="2975490" cy="53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36C1B3E9-6D90-BCD1-3B64-1A7CEB1E98B3}"/>
              </a:ext>
            </a:extLst>
          </p:cNvPr>
          <p:cNvSpPr>
            <a:spLocks/>
          </p:cNvSpPr>
          <p:nvPr/>
        </p:nvSpPr>
        <p:spPr bwMode="auto">
          <a:xfrm>
            <a:off x="7723781" y="4669314"/>
            <a:ext cx="321382" cy="325649"/>
          </a:xfrm>
          <a:custGeom>
            <a:avLst/>
            <a:gdLst>
              <a:gd name="T0" fmla="*/ 0 w 130"/>
              <a:gd name="T1" fmla="*/ 476 h 476"/>
              <a:gd name="T2" fmla="*/ 0 w 130"/>
              <a:gd name="T3" fmla="*/ 462 h 476"/>
              <a:gd name="T4" fmla="*/ 24 w 130"/>
              <a:gd name="T5" fmla="*/ 200 h 476"/>
              <a:gd name="T6" fmla="*/ 44 w 130"/>
              <a:gd name="T7" fmla="*/ 56 h 476"/>
              <a:gd name="T8" fmla="*/ 92 w 130"/>
              <a:gd name="T9" fmla="*/ 70 h 476"/>
              <a:gd name="T10" fmla="*/ 130 w 130"/>
              <a:gd name="T11" fmla="*/ 474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476">
                <a:moveTo>
                  <a:pt x="0" y="476"/>
                </a:moveTo>
                <a:lnTo>
                  <a:pt x="0" y="462"/>
                </a:lnTo>
                <a:cubicBezTo>
                  <a:pt x="4" y="416"/>
                  <a:pt x="17" y="268"/>
                  <a:pt x="24" y="200"/>
                </a:cubicBezTo>
                <a:cubicBezTo>
                  <a:pt x="31" y="132"/>
                  <a:pt x="33" y="78"/>
                  <a:pt x="44" y="56"/>
                </a:cubicBezTo>
                <a:cubicBezTo>
                  <a:pt x="55" y="34"/>
                  <a:pt x="78" y="0"/>
                  <a:pt x="92" y="70"/>
                </a:cubicBezTo>
                <a:cubicBezTo>
                  <a:pt x="106" y="140"/>
                  <a:pt x="118" y="307"/>
                  <a:pt x="130" y="47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1D551BA6-A2DD-A6F7-D0F6-743220B827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30719" y="4985967"/>
            <a:ext cx="1502189" cy="53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C50DFFC6-A289-7061-B24F-2E60F6E58541}"/>
              </a:ext>
            </a:extLst>
          </p:cNvPr>
          <p:cNvSpPr>
            <a:spLocks/>
          </p:cNvSpPr>
          <p:nvPr/>
        </p:nvSpPr>
        <p:spPr bwMode="auto">
          <a:xfrm flipV="1">
            <a:off x="9518464" y="4980569"/>
            <a:ext cx="321382" cy="244687"/>
          </a:xfrm>
          <a:custGeom>
            <a:avLst/>
            <a:gdLst>
              <a:gd name="T0" fmla="*/ 0 w 130"/>
              <a:gd name="T1" fmla="*/ 476 h 476"/>
              <a:gd name="T2" fmla="*/ 0 w 130"/>
              <a:gd name="T3" fmla="*/ 462 h 476"/>
              <a:gd name="T4" fmla="*/ 24 w 130"/>
              <a:gd name="T5" fmla="*/ 200 h 476"/>
              <a:gd name="T6" fmla="*/ 44 w 130"/>
              <a:gd name="T7" fmla="*/ 56 h 476"/>
              <a:gd name="T8" fmla="*/ 92 w 130"/>
              <a:gd name="T9" fmla="*/ 70 h 476"/>
              <a:gd name="T10" fmla="*/ 130 w 130"/>
              <a:gd name="T11" fmla="*/ 474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476">
                <a:moveTo>
                  <a:pt x="0" y="476"/>
                </a:moveTo>
                <a:lnTo>
                  <a:pt x="0" y="462"/>
                </a:lnTo>
                <a:cubicBezTo>
                  <a:pt x="4" y="416"/>
                  <a:pt x="17" y="268"/>
                  <a:pt x="24" y="200"/>
                </a:cubicBezTo>
                <a:cubicBezTo>
                  <a:pt x="31" y="132"/>
                  <a:pt x="33" y="78"/>
                  <a:pt x="44" y="56"/>
                </a:cubicBezTo>
                <a:cubicBezTo>
                  <a:pt x="55" y="34"/>
                  <a:pt x="78" y="0"/>
                  <a:pt x="92" y="70"/>
                </a:cubicBezTo>
                <a:cubicBezTo>
                  <a:pt x="106" y="140"/>
                  <a:pt x="118" y="307"/>
                  <a:pt x="130" y="47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" name="Line 13">
            <a:extLst>
              <a:ext uri="{FF2B5EF4-FFF2-40B4-BE49-F238E27FC236}">
                <a16:creationId xmlns:a16="http://schemas.microsoft.com/office/drawing/2014/main" id="{E525F4EB-26D1-059E-0F6B-FEE9269AF1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9013" y="4982368"/>
            <a:ext cx="584987" cy="35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Text Box 14">
            <a:extLst>
              <a:ext uri="{FF2B5EF4-FFF2-40B4-BE49-F238E27FC236}">
                <a16:creationId xmlns:a16="http://schemas.microsoft.com/office/drawing/2014/main" id="{CE13E9A3-633F-883C-E249-9512611F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2" y="495696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</a:t>
            </a:r>
          </a:p>
        </p:txBody>
      </p:sp>
      <p:sp>
        <p:nvSpPr>
          <p:cNvPr id="52" name="Text Box 15">
            <a:extLst>
              <a:ext uri="{FF2B5EF4-FFF2-40B4-BE49-F238E27FC236}">
                <a16:creationId xmlns:a16="http://schemas.microsoft.com/office/drawing/2014/main" id="{5F4F7C9C-00D4-C445-0956-6DE0110F5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2" y="4956969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s</a:t>
            </a:r>
            <a:endParaRPr lang="en-US" sz="2400">
              <a:cs typeface="+mn-cs"/>
            </a:endParaRPr>
          </a:p>
        </p:txBody>
      </p:sp>
      <p:sp>
        <p:nvSpPr>
          <p:cNvPr id="53" name="Text Box 16">
            <a:extLst>
              <a:ext uri="{FF2B5EF4-FFF2-40B4-BE49-F238E27FC236}">
                <a16:creationId xmlns:a16="http://schemas.microsoft.com/office/drawing/2014/main" id="{8FCF1C4A-4C60-3DB8-14C7-C723525F1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2" y="4956969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PpP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s</a:t>
            </a:r>
            <a:endParaRPr lang="en-US" sz="2400">
              <a:cs typeface="+mn-cs"/>
            </a:endParaRPr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D9E7CAFF-54ED-C5AB-A473-A24871FBF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012" y="4188619"/>
            <a:ext cx="912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Pp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Ss</a:t>
            </a:r>
          </a:p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s</a:t>
            </a:r>
            <a:r>
              <a:rPr lang="en-US" sz="2400" i="1">
                <a:solidFill>
                  <a:srgbClr val="0000FF"/>
                </a:solidFill>
                <a:cs typeface="+mn-cs"/>
              </a:rPr>
              <a:t>P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s</a:t>
            </a:r>
            <a:endParaRPr lang="en-US" sz="2400"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D52BC9-57BC-0B94-402D-6883DA2F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666081"/>
            <a:ext cx="8915400" cy="1676400"/>
          </a:xfrm>
          <a:prstGeom prst="rect">
            <a:avLst/>
          </a:prstGeom>
          <a:solidFill>
            <a:srgbClr val="D9AD8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" name="Line 23">
            <a:extLst>
              <a:ext uri="{FF2B5EF4-FFF2-40B4-BE49-F238E27FC236}">
                <a16:creationId xmlns:a16="http://schemas.microsoft.com/office/drawing/2014/main" id="{7FC33C3E-69EB-9BAE-4717-3BA521DDF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9013" y="3320256"/>
            <a:ext cx="381000" cy="7302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" name="AutoShape 24">
            <a:extLst>
              <a:ext uri="{FF2B5EF4-FFF2-40B4-BE49-F238E27FC236}">
                <a16:creationId xmlns:a16="http://schemas.microsoft.com/office/drawing/2014/main" id="{C4E83C4A-ABA8-5E59-B10D-063555896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413" y="1443831"/>
            <a:ext cx="271463" cy="228600"/>
          </a:xfrm>
          <a:prstGeom prst="can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Line 25">
            <a:extLst>
              <a:ext uri="{FF2B5EF4-FFF2-40B4-BE49-F238E27FC236}">
                <a16:creationId xmlns:a16="http://schemas.microsoft.com/office/drawing/2014/main" id="{5568C19E-1ADA-002E-AE66-9DE81B3AEB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776" y="1666081"/>
            <a:ext cx="292100" cy="167481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" name="Line 26">
            <a:extLst>
              <a:ext uri="{FF2B5EF4-FFF2-40B4-BE49-F238E27FC236}">
                <a16:creationId xmlns:a16="http://schemas.microsoft.com/office/drawing/2014/main" id="{FE7BF324-AE0A-9952-0BE6-032CF863B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3320256"/>
            <a:ext cx="381000" cy="7302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" name="Line 27">
            <a:extLst>
              <a:ext uri="{FF2B5EF4-FFF2-40B4-BE49-F238E27FC236}">
                <a16:creationId xmlns:a16="http://schemas.microsoft.com/office/drawing/2014/main" id="{43040209-B76F-F116-B8E9-9079E6CAB4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9713" y="1683544"/>
            <a:ext cx="157163" cy="16398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" name="Text Box 28">
            <a:extLst>
              <a:ext uri="{FF2B5EF4-FFF2-40B4-BE49-F238E27FC236}">
                <a16:creationId xmlns:a16="http://schemas.microsoft.com/office/drawing/2014/main" id="{1DCDFEA7-58C1-FE6D-435C-46AA7DF50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81225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</a:t>
            </a:r>
          </a:p>
        </p:txBody>
      </p:sp>
      <p:sp>
        <p:nvSpPr>
          <p:cNvPr id="62" name="Text Box 29">
            <a:extLst>
              <a:ext uri="{FF2B5EF4-FFF2-40B4-BE49-F238E27FC236}">
                <a16:creationId xmlns:a16="http://schemas.microsoft.com/office/drawing/2014/main" id="{6BC5101C-C994-6014-6BAF-A3A4DDF4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2812256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s</a:t>
            </a:r>
            <a:endParaRPr lang="en-US" sz="2400">
              <a:cs typeface="+mn-cs"/>
            </a:endParaRPr>
          </a:p>
        </p:txBody>
      </p:sp>
      <p:sp>
        <p:nvSpPr>
          <p:cNvPr id="63" name="AutoShape 31">
            <a:extLst>
              <a:ext uri="{FF2B5EF4-FFF2-40B4-BE49-F238E27FC236}">
                <a16:creationId xmlns:a16="http://schemas.microsoft.com/office/drawing/2014/main" id="{C43DD452-218C-C99D-CDAB-90D829C30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443831"/>
            <a:ext cx="271463" cy="228600"/>
          </a:xfrm>
          <a:prstGeom prst="can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" name="Line 32">
            <a:extLst>
              <a:ext uri="{FF2B5EF4-FFF2-40B4-BE49-F238E27FC236}">
                <a16:creationId xmlns:a16="http://schemas.microsoft.com/office/drawing/2014/main" id="{E53F6CC5-CA56-4F0A-145B-BB2F48FBF2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3638" y="3321844"/>
            <a:ext cx="381000" cy="7302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" name="Line 33">
            <a:extLst>
              <a:ext uri="{FF2B5EF4-FFF2-40B4-BE49-F238E27FC236}">
                <a16:creationId xmlns:a16="http://schemas.microsoft.com/office/drawing/2014/main" id="{1B330A3D-F91E-ADB6-C087-CA861EBD7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5276" y="1666081"/>
            <a:ext cx="292100" cy="167481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" name="Line 34">
            <a:extLst>
              <a:ext uri="{FF2B5EF4-FFF2-40B4-BE49-F238E27FC236}">
                <a16:creationId xmlns:a16="http://schemas.microsoft.com/office/drawing/2014/main" id="{79858A6A-179A-8B75-3F22-1E1BE74BE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6" y="1666081"/>
            <a:ext cx="292100" cy="167481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" name="Line 35">
            <a:extLst>
              <a:ext uri="{FF2B5EF4-FFF2-40B4-BE49-F238E27FC236}">
                <a16:creationId xmlns:a16="http://schemas.microsoft.com/office/drawing/2014/main" id="{110752C9-FA1E-CA37-AEFA-4C550DB719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6776" y="1661319"/>
            <a:ext cx="157163" cy="16843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Text Box 36">
            <a:extLst>
              <a:ext uri="{FF2B5EF4-FFF2-40B4-BE49-F238E27FC236}">
                <a16:creationId xmlns:a16="http://schemas.microsoft.com/office/drawing/2014/main" id="{2C4D362F-9526-07C1-FD7E-A1186C6A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2812256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PpP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s</a:t>
            </a:r>
            <a:endParaRPr lang="en-US" sz="2400">
              <a:cs typeface="+mn-cs"/>
            </a:endParaRPr>
          </a:p>
        </p:txBody>
      </p:sp>
      <p:sp>
        <p:nvSpPr>
          <p:cNvPr id="69" name="AutoShape 38">
            <a:extLst>
              <a:ext uri="{FF2B5EF4-FFF2-40B4-BE49-F238E27FC236}">
                <a16:creationId xmlns:a16="http://schemas.microsoft.com/office/drawing/2014/main" id="{ECF92DDC-F981-5E9F-5478-40A86157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1" y="1443831"/>
            <a:ext cx="271463" cy="228600"/>
          </a:xfrm>
          <a:prstGeom prst="can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Line 39">
            <a:extLst>
              <a:ext uri="{FF2B5EF4-FFF2-40B4-BE49-F238E27FC236}">
                <a16:creationId xmlns:a16="http://schemas.microsoft.com/office/drawing/2014/main" id="{EB5FF725-8376-D13F-E70F-B0505C3718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0113" y="3321844"/>
            <a:ext cx="381000" cy="7302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Line 40">
            <a:extLst>
              <a:ext uri="{FF2B5EF4-FFF2-40B4-BE49-F238E27FC236}">
                <a16:creationId xmlns:a16="http://schemas.microsoft.com/office/drawing/2014/main" id="{83C29CE6-E255-A4DD-DE81-6465FCB713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1751" y="1666081"/>
            <a:ext cx="292100" cy="167481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Line 41">
            <a:extLst>
              <a:ext uri="{FF2B5EF4-FFF2-40B4-BE49-F238E27FC236}">
                <a16:creationId xmlns:a16="http://schemas.microsoft.com/office/drawing/2014/main" id="{C0E91048-D317-51D1-1579-7E8A90EDD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8313" y="1661319"/>
            <a:ext cx="157163" cy="16843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Line 42">
            <a:extLst>
              <a:ext uri="{FF2B5EF4-FFF2-40B4-BE49-F238E27FC236}">
                <a16:creationId xmlns:a16="http://schemas.microsoft.com/office/drawing/2014/main" id="{5BE864FB-669F-018F-3DCC-DAF096BDD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3213" y="1661319"/>
            <a:ext cx="157163" cy="16843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Text Box 43">
            <a:extLst>
              <a:ext uri="{FF2B5EF4-FFF2-40B4-BE49-F238E27FC236}">
                <a16:creationId xmlns:a16="http://schemas.microsoft.com/office/drawing/2014/main" id="{B47FF4AC-AA59-7A9A-90A1-A2DECA20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3" y="2812256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Pp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Ss</a:t>
            </a:r>
            <a:endParaRPr lang="en-US" sz="2400">
              <a:cs typeface="+mn-cs"/>
            </a:endParaRPr>
          </a:p>
        </p:txBody>
      </p:sp>
      <p:sp>
        <p:nvSpPr>
          <p:cNvPr id="75" name="AutoShape 45">
            <a:extLst>
              <a:ext uri="{FF2B5EF4-FFF2-40B4-BE49-F238E27FC236}">
                <a16:creationId xmlns:a16="http://schemas.microsoft.com/office/drawing/2014/main" id="{9C74361E-CC37-FFCF-67AF-E33D945E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88" y="1443831"/>
            <a:ext cx="271463" cy="228600"/>
          </a:xfrm>
          <a:prstGeom prst="can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Line 46">
            <a:extLst>
              <a:ext uri="{FF2B5EF4-FFF2-40B4-BE49-F238E27FC236}">
                <a16:creationId xmlns:a16="http://schemas.microsoft.com/office/drawing/2014/main" id="{91061122-C250-2C7D-337E-0A0D3D199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35938" y="3321844"/>
            <a:ext cx="381000" cy="7302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" name="Line 47">
            <a:extLst>
              <a:ext uri="{FF2B5EF4-FFF2-40B4-BE49-F238E27FC236}">
                <a16:creationId xmlns:a16="http://schemas.microsoft.com/office/drawing/2014/main" id="{1BCD552E-979F-6684-3EB6-AC1F805F5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9813" y="1666081"/>
            <a:ext cx="292100" cy="167481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" name="Line 48">
            <a:extLst>
              <a:ext uri="{FF2B5EF4-FFF2-40B4-BE49-F238E27FC236}">
                <a16:creationId xmlns:a16="http://schemas.microsoft.com/office/drawing/2014/main" id="{6BFCFA97-21A1-6B70-E7FC-B8B9C71AE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63026" y="1661319"/>
            <a:ext cx="157163" cy="16843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9" name="Line 49">
            <a:extLst>
              <a:ext uri="{FF2B5EF4-FFF2-40B4-BE49-F238E27FC236}">
                <a16:creationId xmlns:a16="http://schemas.microsoft.com/office/drawing/2014/main" id="{8ED50627-E5BC-5534-F765-422D296BA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09001" y="1661319"/>
            <a:ext cx="157163" cy="16843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" name="Text Box 50">
            <a:extLst>
              <a:ext uri="{FF2B5EF4-FFF2-40B4-BE49-F238E27FC236}">
                <a16:creationId xmlns:a16="http://schemas.microsoft.com/office/drawing/2014/main" id="{7CF09965-E70C-09B0-0C84-D24FEEB0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1" y="2812256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0000FF"/>
                </a:solidFill>
                <a:cs typeface="+mn-cs"/>
              </a:rPr>
              <a:t>P</a:t>
            </a:r>
            <a:r>
              <a:rPr lang="en-US" sz="2400" i="1">
                <a:solidFill>
                  <a:srgbClr val="FF0200"/>
                </a:solidFill>
                <a:cs typeface="+mn-cs"/>
              </a:rPr>
              <a:t>s</a:t>
            </a:r>
            <a:r>
              <a:rPr lang="en-US" sz="2400" i="1">
                <a:solidFill>
                  <a:srgbClr val="0000FF"/>
                </a:solidFill>
                <a:cs typeface="+mn-cs"/>
              </a:rPr>
              <a:t>P</a:t>
            </a:r>
            <a:r>
              <a:rPr lang="en-US" sz="2400" i="1">
                <a:solidFill>
                  <a:srgbClr val="FF0000"/>
                </a:solidFill>
                <a:cs typeface="+mn-cs"/>
              </a:rPr>
              <a:t>s</a:t>
            </a:r>
            <a:endParaRPr lang="en-US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ORtoon">
            <a:extLst>
              <a:ext uri="{FF2B5EF4-FFF2-40B4-BE49-F238E27FC236}">
                <a16:creationId xmlns:a16="http://schemas.microsoft.com/office/drawing/2014/main" id="{F2A53CB4-AEAD-1FB0-60A0-CE0773EC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70" y="180499"/>
            <a:ext cx="6475354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2AF313C-1724-99D6-78F8-2A9688533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682" y="196962"/>
            <a:ext cx="5724588" cy="5681265"/>
          </a:xfrm>
          <a:prstGeom prst="rect">
            <a:avLst/>
          </a:prstGeom>
          <a:solidFill>
            <a:srgbClr val="0000C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03946B8-7238-87C7-DCB4-D9EFC8E9D3F3}"/>
              </a:ext>
            </a:extLst>
          </p:cNvPr>
          <p:cNvSpPr>
            <a:spLocks/>
          </p:cNvSpPr>
          <p:nvPr/>
        </p:nvSpPr>
        <p:spPr bwMode="auto">
          <a:xfrm>
            <a:off x="3679621" y="865346"/>
            <a:ext cx="5703185" cy="3786412"/>
          </a:xfrm>
          <a:custGeom>
            <a:avLst/>
            <a:gdLst>
              <a:gd name="T0" fmla="*/ 0 w 3432"/>
              <a:gd name="T1" fmla="*/ 0 h 2280"/>
              <a:gd name="T2" fmla="*/ 832 w 3432"/>
              <a:gd name="T3" fmla="*/ 656 h 2280"/>
              <a:gd name="T4" fmla="*/ 2076 w 3432"/>
              <a:gd name="T5" fmla="*/ 1492 h 2280"/>
              <a:gd name="T6" fmla="*/ 2784 w 3432"/>
              <a:gd name="T7" fmla="*/ 1912 h 2280"/>
              <a:gd name="T8" fmla="*/ 3432 w 3432"/>
              <a:gd name="T9" fmla="*/ 2280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2" h="2280">
                <a:moveTo>
                  <a:pt x="0" y="0"/>
                </a:moveTo>
                <a:cubicBezTo>
                  <a:pt x="243" y="203"/>
                  <a:pt x="486" y="407"/>
                  <a:pt x="832" y="656"/>
                </a:cubicBezTo>
                <a:cubicBezTo>
                  <a:pt x="1178" y="905"/>
                  <a:pt x="1751" y="1283"/>
                  <a:pt x="2076" y="1492"/>
                </a:cubicBezTo>
                <a:cubicBezTo>
                  <a:pt x="2401" y="1701"/>
                  <a:pt x="2558" y="1781"/>
                  <a:pt x="2784" y="1912"/>
                </a:cubicBezTo>
                <a:cubicBezTo>
                  <a:pt x="3010" y="2043"/>
                  <a:pt x="3221" y="2161"/>
                  <a:pt x="3432" y="2280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5030EA16-D815-1DFB-55E7-E33C9F64A4CF}"/>
              </a:ext>
            </a:extLst>
          </p:cNvPr>
          <p:cNvSpPr>
            <a:spLocks/>
          </p:cNvSpPr>
          <p:nvPr/>
        </p:nvSpPr>
        <p:spPr bwMode="auto">
          <a:xfrm>
            <a:off x="3679621" y="2292659"/>
            <a:ext cx="5703185" cy="2187888"/>
          </a:xfrm>
          <a:custGeom>
            <a:avLst/>
            <a:gdLst>
              <a:gd name="T0" fmla="*/ 0 w 3424"/>
              <a:gd name="T1" fmla="*/ 0 h 1312"/>
              <a:gd name="T2" fmla="*/ 1068 w 3424"/>
              <a:gd name="T3" fmla="*/ 448 h 1312"/>
              <a:gd name="T4" fmla="*/ 2356 w 3424"/>
              <a:gd name="T5" fmla="*/ 924 h 1312"/>
              <a:gd name="T6" fmla="*/ 3424 w 3424"/>
              <a:gd name="T7" fmla="*/ 1312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24" h="1312">
                <a:moveTo>
                  <a:pt x="0" y="0"/>
                </a:moveTo>
                <a:cubicBezTo>
                  <a:pt x="337" y="147"/>
                  <a:pt x="675" y="294"/>
                  <a:pt x="1068" y="448"/>
                </a:cubicBezTo>
                <a:cubicBezTo>
                  <a:pt x="1461" y="602"/>
                  <a:pt x="1963" y="780"/>
                  <a:pt x="2356" y="924"/>
                </a:cubicBezTo>
                <a:cubicBezTo>
                  <a:pt x="2749" y="1068"/>
                  <a:pt x="3086" y="1190"/>
                  <a:pt x="3424" y="1312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E0E0006-FB86-AEFF-636F-E6BF22C04496}"/>
              </a:ext>
            </a:extLst>
          </p:cNvPr>
          <p:cNvSpPr>
            <a:spLocks/>
          </p:cNvSpPr>
          <p:nvPr/>
        </p:nvSpPr>
        <p:spPr bwMode="auto">
          <a:xfrm>
            <a:off x="3705964" y="2867206"/>
            <a:ext cx="5676842" cy="1514565"/>
          </a:xfrm>
          <a:custGeom>
            <a:avLst/>
            <a:gdLst>
              <a:gd name="T0" fmla="*/ 4 w 3412"/>
              <a:gd name="T1" fmla="*/ 0 h 912"/>
              <a:gd name="T2" fmla="*/ 0 w 3412"/>
              <a:gd name="T3" fmla="*/ 24 h 912"/>
              <a:gd name="T4" fmla="*/ 868 w 3412"/>
              <a:gd name="T5" fmla="*/ 264 h 912"/>
              <a:gd name="T6" fmla="*/ 2244 w 3412"/>
              <a:gd name="T7" fmla="*/ 612 h 912"/>
              <a:gd name="T8" fmla="*/ 2952 w 3412"/>
              <a:gd name="T9" fmla="*/ 784 h 912"/>
              <a:gd name="T10" fmla="*/ 3412 w 3412"/>
              <a:gd name="T11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12" h="912">
                <a:moveTo>
                  <a:pt x="4" y="0"/>
                </a:moveTo>
                <a:lnTo>
                  <a:pt x="0" y="24"/>
                </a:lnTo>
                <a:cubicBezTo>
                  <a:pt x="144" y="68"/>
                  <a:pt x="494" y="166"/>
                  <a:pt x="868" y="264"/>
                </a:cubicBezTo>
                <a:cubicBezTo>
                  <a:pt x="1242" y="362"/>
                  <a:pt x="1897" y="525"/>
                  <a:pt x="2244" y="612"/>
                </a:cubicBezTo>
                <a:cubicBezTo>
                  <a:pt x="2591" y="699"/>
                  <a:pt x="2757" y="734"/>
                  <a:pt x="2952" y="784"/>
                </a:cubicBezTo>
                <a:cubicBezTo>
                  <a:pt x="3147" y="834"/>
                  <a:pt x="3279" y="873"/>
                  <a:pt x="3412" y="912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EAE0FB2D-18D2-D5EA-0A91-3C54AA61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801" y="1049728"/>
            <a:ext cx="540024" cy="4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cs typeface="+mn-cs"/>
              </a:rPr>
              <a:t>Ps</a:t>
            </a:r>
            <a:endParaRPr lang="en-US" sz="2400">
              <a:solidFill>
                <a:srgbClr val="0000FF"/>
              </a:solidFill>
              <a:cs typeface="+mn-cs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11EED4F2-D006-698E-614D-327B85F5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913" y="2393081"/>
            <a:ext cx="895650" cy="4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cs typeface="+mn-cs"/>
              </a:rPr>
              <a:t>PsPs</a:t>
            </a:r>
            <a:endParaRPr lang="en-US" sz="2400">
              <a:cs typeface="+mn-cs"/>
            </a:endParaRP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B42980AC-A858-D41F-EB14-1157F9ED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550" y="1918956"/>
            <a:ext cx="912114" cy="4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cs typeface="+mn-cs"/>
              </a:rPr>
              <a:t>PpSs</a:t>
            </a:r>
            <a:endParaRPr lang="en-US" sz="2400">
              <a:solidFill>
                <a:srgbClr val="0000FF"/>
              </a:solidFill>
              <a:cs typeface="+mn-cs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79299C7E-73A4-6887-D7EB-914E1A36C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326" y="2179066"/>
            <a:ext cx="386908" cy="4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cs typeface="+mn-cs"/>
              </a:rPr>
              <a:t>&amp;</a:t>
            </a:r>
            <a:endParaRPr lang="en-US" sz="2400">
              <a:solidFill>
                <a:srgbClr val="0000FF"/>
              </a:solidFill>
              <a:cs typeface="+mn-cs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7CF59AE2-E529-BB57-FE33-479EF31F0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89" y="3183289"/>
            <a:ext cx="912114" cy="4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cs typeface="+mn-cs"/>
              </a:rPr>
              <a:t>PpPs</a:t>
            </a:r>
            <a:endParaRPr lang="en-US" sz="2400">
              <a:solidFill>
                <a:srgbClr val="0000FF"/>
              </a:solidFill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77E8B4F-2B9C-B44B-3919-18B4290E21F1}"/>
              </a:ext>
            </a:extLst>
          </p:cNvPr>
          <p:cNvSpPr>
            <a:spLocks/>
          </p:cNvSpPr>
          <p:nvPr/>
        </p:nvSpPr>
        <p:spPr bwMode="auto">
          <a:xfrm>
            <a:off x="4432387" y="4671544"/>
            <a:ext cx="198605" cy="849756"/>
          </a:xfrm>
          <a:custGeom>
            <a:avLst/>
            <a:gdLst>
              <a:gd name="T0" fmla="*/ 0 w 130"/>
              <a:gd name="T1" fmla="*/ 476 h 476"/>
              <a:gd name="T2" fmla="*/ 0 w 130"/>
              <a:gd name="T3" fmla="*/ 462 h 476"/>
              <a:gd name="T4" fmla="*/ 24 w 130"/>
              <a:gd name="T5" fmla="*/ 200 h 476"/>
              <a:gd name="T6" fmla="*/ 44 w 130"/>
              <a:gd name="T7" fmla="*/ 56 h 476"/>
              <a:gd name="T8" fmla="*/ 92 w 130"/>
              <a:gd name="T9" fmla="*/ 70 h 476"/>
              <a:gd name="T10" fmla="*/ 130 w 130"/>
              <a:gd name="T11" fmla="*/ 474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476">
                <a:moveTo>
                  <a:pt x="0" y="476"/>
                </a:moveTo>
                <a:lnTo>
                  <a:pt x="0" y="462"/>
                </a:lnTo>
                <a:cubicBezTo>
                  <a:pt x="4" y="416"/>
                  <a:pt x="17" y="268"/>
                  <a:pt x="24" y="200"/>
                </a:cubicBezTo>
                <a:cubicBezTo>
                  <a:pt x="31" y="132"/>
                  <a:pt x="33" y="78"/>
                  <a:pt x="44" y="56"/>
                </a:cubicBezTo>
                <a:cubicBezTo>
                  <a:pt x="55" y="34"/>
                  <a:pt x="78" y="0"/>
                  <a:pt x="92" y="70"/>
                </a:cubicBezTo>
                <a:cubicBezTo>
                  <a:pt x="106" y="140"/>
                  <a:pt x="118" y="307"/>
                  <a:pt x="130" y="47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CEC3EC-6554-4E03-3FAB-2BBB5B394967}"/>
              </a:ext>
            </a:extLst>
          </p:cNvPr>
          <p:cNvSpPr>
            <a:spLocks/>
          </p:cNvSpPr>
          <p:nvPr/>
        </p:nvSpPr>
        <p:spPr bwMode="auto">
          <a:xfrm>
            <a:off x="5443266" y="5081151"/>
            <a:ext cx="198605" cy="445538"/>
          </a:xfrm>
          <a:custGeom>
            <a:avLst/>
            <a:gdLst>
              <a:gd name="T0" fmla="*/ 0 w 130"/>
              <a:gd name="T1" fmla="*/ 476 h 476"/>
              <a:gd name="T2" fmla="*/ 0 w 130"/>
              <a:gd name="T3" fmla="*/ 462 h 476"/>
              <a:gd name="T4" fmla="*/ 24 w 130"/>
              <a:gd name="T5" fmla="*/ 200 h 476"/>
              <a:gd name="T6" fmla="*/ 44 w 130"/>
              <a:gd name="T7" fmla="*/ 56 h 476"/>
              <a:gd name="T8" fmla="*/ 92 w 130"/>
              <a:gd name="T9" fmla="*/ 70 h 476"/>
              <a:gd name="T10" fmla="*/ 130 w 130"/>
              <a:gd name="T11" fmla="*/ 474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476">
                <a:moveTo>
                  <a:pt x="0" y="476"/>
                </a:moveTo>
                <a:lnTo>
                  <a:pt x="0" y="462"/>
                </a:lnTo>
                <a:cubicBezTo>
                  <a:pt x="4" y="416"/>
                  <a:pt x="17" y="268"/>
                  <a:pt x="24" y="200"/>
                </a:cubicBezTo>
                <a:cubicBezTo>
                  <a:pt x="31" y="132"/>
                  <a:pt x="33" y="78"/>
                  <a:pt x="44" y="56"/>
                </a:cubicBezTo>
                <a:cubicBezTo>
                  <a:pt x="55" y="34"/>
                  <a:pt x="78" y="0"/>
                  <a:pt x="92" y="70"/>
                </a:cubicBezTo>
                <a:cubicBezTo>
                  <a:pt x="106" y="140"/>
                  <a:pt x="118" y="307"/>
                  <a:pt x="130" y="47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C2AA2E48-9A19-EA15-77A3-295FF1BD65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7561" y="5514113"/>
            <a:ext cx="629289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Line 21">
            <a:extLst>
              <a:ext uri="{FF2B5EF4-FFF2-40B4-BE49-F238E27FC236}">
                <a16:creationId xmlns:a16="http://schemas.microsoft.com/office/drawing/2014/main" id="{A9ACC591-7AA7-C372-4D1A-CA62D3E3E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9835" y="5514113"/>
            <a:ext cx="8256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BB31EC31-ADF4-0379-86CB-0355F1825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1872" y="5510520"/>
            <a:ext cx="1838774" cy="539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D8734CD-1556-7DD8-7843-9911AB887049}"/>
              </a:ext>
            </a:extLst>
          </p:cNvPr>
          <p:cNvSpPr>
            <a:spLocks/>
          </p:cNvSpPr>
          <p:nvPr/>
        </p:nvSpPr>
        <p:spPr bwMode="auto">
          <a:xfrm>
            <a:off x="7482877" y="5194332"/>
            <a:ext cx="198605" cy="325171"/>
          </a:xfrm>
          <a:custGeom>
            <a:avLst/>
            <a:gdLst>
              <a:gd name="T0" fmla="*/ 0 w 130"/>
              <a:gd name="T1" fmla="*/ 476 h 476"/>
              <a:gd name="T2" fmla="*/ 0 w 130"/>
              <a:gd name="T3" fmla="*/ 462 h 476"/>
              <a:gd name="T4" fmla="*/ 24 w 130"/>
              <a:gd name="T5" fmla="*/ 200 h 476"/>
              <a:gd name="T6" fmla="*/ 44 w 130"/>
              <a:gd name="T7" fmla="*/ 56 h 476"/>
              <a:gd name="T8" fmla="*/ 92 w 130"/>
              <a:gd name="T9" fmla="*/ 70 h 476"/>
              <a:gd name="T10" fmla="*/ 130 w 130"/>
              <a:gd name="T11" fmla="*/ 474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476">
                <a:moveTo>
                  <a:pt x="0" y="476"/>
                </a:moveTo>
                <a:lnTo>
                  <a:pt x="0" y="462"/>
                </a:lnTo>
                <a:cubicBezTo>
                  <a:pt x="4" y="416"/>
                  <a:pt x="17" y="268"/>
                  <a:pt x="24" y="200"/>
                </a:cubicBezTo>
                <a:cubicBezTo>
                  <a:pt x="31" y="132"/>
                  <a:pt x="33" y="78"/>
                  <a:pt x="44" y="56"/>
                </a:cubicBezTo>
                <a:cubicBezTo>
                  <a:pt x="55" y="34"/>
                  <a:pt x="78" y="0"/>
                  <a:pt x="92" y="70"/>
                </a:cubicBezTo>
                <a:cubicBezTo>
                  <a:pt x="106" y="140"/>
                  <a:pt x="118" y="307"/>
                  <a:pt x="130" y="47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52112A48-E826-DE2D-E373-829D24499A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2556" y="5510520"/>
            <a:ext cx="928313" cy="539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D9E463B-3FD7-65D0-22DF-4C33B500E7A4}"/>
              </a:ext>
            </a:extLst>
          </p:cNvPr>
          <p:cNvSpPr>
            <a:spLocks/>
          </p:cNvSpPr>
          <p:nvPr/>
        </p:nvSpPr>
        <p:spPr bwMode="auto">
          <a:xfrm flipV="1">
            <a:off x="8591943" y="5505131"/>
            <a:ext cx="198605" cy="244327"/>
          </a:xfrm>
          <a:custGeom>
            <a:avLst/>
            <a:gdLst>
              <a:gd name="T0" fmla="*/ 0 w 130"/>
              <a:gd name="T1" fmla="*/ 476 h 476"/>
              <a:gd name="T2" fmla="*/ 0 w 130"/>
              <a:gd name="T3" fmla="*/ 462 h 476"/>
              <a:gd name="T4" fmla="*/ 24 w 130"/>
              <a:gd name="T5" fmla="*/ 200 h 476"/>
              <a:gd name="T6" fmla="*/ 44 w 130"/>
              <a:gd name="T7" fmla="*/ 56 h 476"/>
              <a:gd name="T8" fmla="*/ 92 w 130"/>
              <a:gd name="T9" fmla="*/ 70 h 476"/>
              <a:gd name="T10" fmla="*/ 130 w 130"/>
              <a:gd name="T11" fmla="*/ 474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476">
                <a:moveTo>
                  <a:pt x="0" y="476"/>
                </a:moveTo>
                <a:lnTo>
                  <a:pt x="0" y="462"/>
                </a:lnTo>
                <a:cubicBezTo>
                  <a:pt x="4" y="416"/>
                  <a:pt x="17" y="268"/>
                  <a:pt x="24" y="200"/>
                </a:cubicBezTo>
                <a:cubicBezTo>
                  <a:pt x="31" y="132"/>
                  <a:pt x="33" y="78"/>
                  <a:pt x="44" y="56"/>
                </a:cubicBezTo>
                <a:cubicBezTo>
                  <a:pt x="55" y="34"/>
                  <a:pt x="78" y="0"/>
                  <a:pt x="92" y="70"/>
                </a:cubicBezTo>
                <a:cubicBezTo>
                  <a:pt x="106" y="140"/>
                  <a:pt x="118" y="307"/>
                  <a:pt x="130" y="47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233AF288-B137-4EB9-8F2B-1434F1459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83854" y="5506927"/>
            <a:ext cx="361506" cy="359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A97FBFB0-37A2-0FAD-A70A-97D7F499E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873" y="5485932"/>
            <a:ext cx="387453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FF0200"/>
                </a:solidFill>
                <a:cs typeface="+mn-cs"/>
              </a:rPr>
              <a:t>P</a:t>
            </a:r>
            <a:endParaRPr lang="en-US" sz="2400" i="1">
              <a:solidFill>
                <a:srgbClr val="0000FF"/>
              </a:solidFill>
              <a:cs typeface="+mn-cs"/>
            </a:endParaRP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3E796BA3-DF57-6FA9-C836-E71921D6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22" y="5485932"/>
            <a:ext cx="539877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FF0200"/>
                </a:solidFill>
                <a:cs typeface="+mn-cs"/>
              </a:rPr>
              <a:t>Ps</a:t>
            </a:r>
            <a:endParaRPr lang="en-US" sz="2400">
              <a:cs typeface="+mn-cs"/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65BCBBC0-6BC8-DAD5-8EF0-1C0ADA852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402" y="5485932"/>
            <a:ext cx="912579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FF0200"/>
                </a:solidFill>
                <a:cs typeface="+mn-cs"/>
              </a:rPr>
              <a:t>PpPs</a:t>
            </a:r>
            <a:endParaRPr lang="en-US" sz="2400">
              <a:solidFill>
                <a:srgbClr val="FF0200"/>
              </a:solidFill>
              <a:cs typeface="+mn-cs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80FDB57D-C060-D43B-A9B9-CAB952886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241" y="4717582"/>
            <a:ext cx="912579" cy="82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FF0200"/>
                </a:solidFill>
                <a:cs typeface="+mn-cs"/>
              </a:rPr>
              <a:t>PpSs</a:t>
            </a:r>
          </a:p>
          <a:p>
            <a:pPr>
              <a:defRPr/>
            </a:pPr>
            <a:r>
              <a:rPr lang="en-US" sz="2400" i="1">
                <a:solidFill>
                  <a:srgbClr val="FF0200"/>
                </a:solidFill>
                <a:cs typeface="+mn-cs"/>
              </a:rPr>
              <a:t>PsPs</a:t>
            </a:r>
            <a:endParaRPr lang="en-US" sz="2400">
              <a:cs typeface="+mn-cs"/>
            </a:endParaRP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EA634B56-E1A9-9C69-28AA-4A410B95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6416754"/>
            <a:ext cx="3648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latin typeface="Arial"/>
                <a:cs typeface="Arial"/>
              </a:rPr>
              <a:t>After Zhu &amp; </a:t>
            </a:r>
            <a:r>
              <a:rPr lang="en-US" sz="1800" dirty="0" err="1">
                <a:solidFill>
                  <a:schemeClr val="tx2"/>
                </a:solidFill>
                <a:latin typeface="Arial"/>
                <a:cs typeface="Arial"/>
              </a:rPr>
              <a:t>Kanamori</a:t>
            </a:r>
            <a:r>
              <a:rPr lang="en-US" sz="1800" dirty="0">
                <a:solidFill>
                  <a:schemeClr val="tx2"/>
                </a:solidFill>
                <a:latin typeface="Arial"/>
                <a:cs typeface="Arial"/>
              </a:rPr>
              <a:t>, JGR, 2000</a:t>
            </a:r>
            <a:endParaRPr lang="en-US" sz="18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D2E838-2E63-B963-7274-E663CFDD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94" y="3464142"/>
            <a:ext cx="5906903" cy="3203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08CC4B-2245-CA09-B7B2-7A76931B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4" y="135868"/>
            <a:ext cx="6137786" cy="3337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D335E-2A81-D57C-44A7-0E45C327AABF}"/>
              </a:ext>
            </a:extLst>
          </p:cNvPr>
          <p:cNvSpPr txBox="1"/>
          <p:nvPr/>
        </p:nvSpPr>
        <p:spPr>
          <a:xfrm>
            <a:off x="830626" y="3464142"/>
            <a:ext cx="30638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Crustal</a:t>
            </a:r>
          </a:p>
          <a:p>
            <a:pPr algn="ctr"/>
            <a:r>
              <a:rPr lang="en-US" sz="40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Thickness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6F5B1-6BB0-C77B-374B-02B263761AA0}"/>
              </a:ext>
            </a:extLst>
          </p:cNvPr>
          <p:cNvSpPr txBox="1"/>
          <p:nvPr/>
        </p:nvSpPr>
        <p:spPr>
          <a:xfrm>
            <a:off x="7075079" y="1618209"/>
            <a:ext cx="48586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Bulk Crustal</a:t>
            </a:r>
          </a:p>
          <a:p>
            <a:pPr algn="ctr"/>
            <a:r>
              <a:rPr lang="en-US" sz="40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Seismic Velocity</a:t>
            </a:r>
          </a:p>
          <a:p>
            <a:pPr algn="ctr"/>
            <a:r>
              <a:rPr lang="en-US" sz="40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Ratio</a:t>
            </a:r>
          </a:p>
        </p:txBody>
      </p:sp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ge2205-fig-0002">
            <a:extLst>
              <a:ext uri="{FF2B5EF4-FFF2-40B4-BE49-F238E27FC236}">
                <a16:creationId xmlns:a16="http://schemas.microsoft.com/office/drawing/2014/main" id="{F4A254C8-FC44-84C5-9E70-B2A60CC4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76993"/>
            <a:ext cx="4538663" cy="6386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gge2205-fig-0002">
            <a:extLst>
              <a:ext uri="{FF2B5EF4-FFF2-40B4-BE49-F238E27FC236}">
                <a16:creationId xmlns:a16="http://schemas.microsoft.com/office/drawing/2014/main" id="{7B8224A4-5FC6-23E6-E0C6-005DE96B5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44" y="3186906"/>
            <a:ext cx="4537075" cy="3265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30DCBA54-60B6-13CF-2ADD-C6C855063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369" y="6393656"/>
            <a:ext cx="34480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000" i="1">
                <a:solidFill>
                  <a:srgbClr val="000000"/>
                </a:solidFill>
              </a:rPr>
              <a:t>(Levander &amp; Miller, G</a:t>
            </a:r>
            <a:r>
              <a:rPr lang="en-US" sz="2000" i="1" baseline="30000">
                <a:solidFill>
                  <a:srgbClr val="000000"/>
                </a:solidFill>
              </a:rPr>
              <a:t>3</a:t>
            </a:r>
            <a:r>
              <a:rPr lang="en-US" sz="2000" i="1">
                <a:solidFill>
                  <a:srgbClr val="000000"/>
                </a:solidFill>
              </a:rPr>
              <a:t>, 2012)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63A773C-F12E-61CE-FCA9-4A75AE6EE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994" y="121443"/>
            <a:ext cx="5322126" cy="31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Negative Velocity Gradients</a:t>
            </a:r>
          </a:p>
          <a:p>
            <a:pPr eaLnBrk="0" hangingPunct="0"/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(blue = faster over slower): called</a:t>
            </a:r>
          </a:p>
          <a:p>
            <a:pPr eaLnBrk="0" hangingPunct="0"/>
            <a:r>
              <a:rPr lang="ja-JP" altLang="en-US" sz="2200">
                <a:solidFill>
                  <a:srgbClr val="001ABF"/>
                </a:solidFill>
                <a:latin typeface="Arial Black" charset="0"/>
              </a:rPr>
              <a:t>“</a:t>
            </a:r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lithosphere/asthenosphere</a:t>
            </a:r>
          </a:p>
          <a:p>
            <a:pPr eaLnBrk="0" hangingPunct="0"/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boundary (LAB)</a:t>
            </a:r>
            <a:r>
              <a:rPr lang="ja-JP" altLang="en-US" sz="2200">
                <a:solidFill>
                  <a:srgbClr val="001ABF"/>
                </a:solidFill>
                <a:latin typeface="Arial Black" charset="0"/>
              </a:rPr>
              <a:t>”</a:t>
            </a:r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; </a:t>
            </a:r>
            <a:r>
              <a:rPr lang="ja-JP" altLang="en-US" sz="2200">
                <a:solidFill>
                  <a:srgbClr val="001ABF"/>
                </a:solidFill>
                <a:latin typeface="Arial Black" charset="0"/>
              </a:rPr>
              <a:t>“</a:t>
            </a:r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mid-</a:t>
            </a:r>
          </a:p>
          <a:p>
            <a:pPr eaLnBrk="0" hangingPunct="0"/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lithosphere discontinuity</a:t>
            </a:r>
          </a:p>
          <a:p>
            <a:pPr eaLnBrk="0" hangingPunct="0"/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(MLD)</a:t>
            </a:r>
            <a:r>
              <a:rPr lang="ja-JP" altLang="en-US" sz="2200">
                <a:solidFill>
                  <a:srgbClr val="001ABF"/>
                </a:solidFill>
                <a:latin typeface="Arial Black" charset="0"/>
              </a:rPr>
              <a:t>”</a:t>
            </a:r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…</a:t>
            </a:r>
          </a:p>
          <a:p>
            <a:pPr eaLnBrk="0" hangingPunct="0"/>
            <a:endParaRPr lang="en-US" sz="2200" dirty="0">
              <a:solidFill>
                <a:srgbClr val="001ABF"/>
              </a:solidFill>
              <a:latin typeface="Arial Black" charset="0"/>
            </a:endParaRPr>
          </a:p>
          <a:p>
            <a:pPr eaLnBrk="0" hangingPunct="0"/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Interpreted as partial melt, </a:t>
            </a:r>
          </a:p>
          <a:p>
            <a:pPr eaLnBrk="0" hangingPunct="0"/>
            <a:r>
              <a:rPr lang="en-US" sz="2200" dirty="0">
                <a:solidFill>
                  <a:srgbClr val="001ABF"/>
                </a:solidFill>
                <a:latin typeface="Arial Black" charset="0"/>
              </a:rPr>
              <a:t>water, metasomatized layer?</a:t>
            </a:r>
          </a:p>
        </p:txBody>
      </p:sp>
    </p:spTree>
    <p:extLst>
      <p:ext uri="{BB962C8B-B14F-4D97-AF65-F5344CB8AC3E}">
        <p14:creationId xmlns:p14="http://schemas.microsoft.com/office/powerpoint/2010/main" val="263678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t-myres3">
            <a:extLst>
              <a:ext uri="{FF2B5EF4-FFF2-40B4-BE49-F238E27FC236}">
                <a16:creationId xmlns:a16="http://schemas.microsoft.com/office/drawing/2014/main" id="{B2DBDD21-4F3F-DA08-0CAE-EA64C7987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18" y="151607"/>
            <a:ext cx="8839200" cy="62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08387A-B56F-CDD4-012D-382057FE3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581" y="6339682"/>
            <a:ext cx="1804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1ABF"/>
                </a:solidFill>
                <a:latin typeface="Calibri" charset="0"/>
                <a:cs typeface="DejaVu Sans" charset="0"/>
              </a:rPr>
              <a:t>Frederick Simons</a:t>
            </a:r>
            <a:endParaRPr lang="fr-FR" sz="1800" b="1" dirty="0">
              <a:solidFill>
                <a:srgbClr val="001ABF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A18D7-EE5B-2145-B819-2411269B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218" y="4677288"/>
            <a:ext cx="387926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 dirty="0">
                <a:solidFill>
                  <a:srgbClr val="001ABF"/>
                </a:solidFill>
                <a:latin typeface="Arial Black" charset="0"/>
              </a:rPr>
              <a:t>Seismic</a:t>
            </a:r>
          </a:p>
          <a:p>
            <a:r>
              <a:rPr lang="en-US" sz="4400" i="1" dirty="0">
                <a:solidFill>
                  <a:srgbClr val="001ABF"/>
                </a:solidFill>
                <a:latin typeface="Arial Black" charset="0"/>
              </a:rPr>
              <a:t>tomography</a:t>
            </a:r>
          </a:p>
        </p:txBody>
      </p:sp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39D18-AD12-47A2-0B5B-4FCE523C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31" y="913606"/>
            <a:ext cx="4549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747704-F2B0-5CD8-EBD1-5AEB924C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669" y="6323806"/>
            <a:ext cx="93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017F05"/>
                </a:solidFill>
                <a:latin typeface="Calibri" charset="0"/>
                <a:cs typeface="ＭＳ Ｐゴシック" charset="0"/>
              </a:rPr>
              <a:t>Ritsema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4C43D-A4B5-D14C-63C1-95CF9248F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556" y="1264784"/>
            <a:ext cx="4359275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1ABF"/>
                </a:solidFill>
                <a:latin typeface="Arial"/>
                <a:cs typeface="Arial"/>
              </a:rPr>
              <a:t>Near surface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Old oceans fast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Young oceans slow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1ABF"/>
                </a:solidFill>
                <a:latin typeface="Arial"/>
                <a:cs typeface="Arial"/>
              </a:rPr>
              <a:t>Cratons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(old parts of continents) fast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EC9FDE-6D45-60D6-6AC4-E9D29A2B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231" y="3557134"/>
            <a:ext cx="4419600" cy="22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1ABF"/>
                </a:solidFill>
                <a:latin typeface="Arial"/>
                <a:cs typeface="Arial"/>
              </a:rPr>
              <a:t>Core-mantle boundary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Past </a:t>
            </a:r>
            <a:r>
              <a:rPr lang="en-US" dirty="0" err="1">
                <a:solidFill>
                  <a:srgbClr val="001ABF"/>
                </a:solidFill>
                <a:latin typeface="Arial"/>
                <a:cs typeface="Arial"/>
              </a:rPr>
              <a:t>subduction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fast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African and Pacific anomalies slow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1ABF"/>
              </a:solidFill>
              <a:latin typeface="Arial"/>
              <a:cs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Cause?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0DE5F-548A-FDA9-BAAA-9745F8EA8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94" y="6411119"/>
            <a:ext cx="1804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001ABF"/>
                </a:solidFill>
                <a:latin typeface="Calibri" charset="0"/>
                <a:cs typeface="DejaVu Sans" charset="0"/>
              </a:rPr>
              <a:t>Frederick Simons</a:t>
            </a:r>
            <a:endParaRPr lang="fr-FR" sz="1800" b="1">
              <a:solidFill>
                <a:srgbClr val="001ABF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E5A27-A430-C0E2-CA42-513E47E7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319" y="80169"/>
            <a:ext cx="65113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 dirty="0">
                <a:solidFill>
                  <a:srgbClr val="001ABF"/>
                </a:solidFill>
                <a:latin typeface="Arial Black" charset="0"/>
              </a:rPr>
              <a:t>Seismic tomography</a:t>
            </a:r>
          </a:p>
        </p:txBody>
      </p:sp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549</Words>
  <Application>Microsoft Macintosh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40</cp:revision>
  <dcterms:created xsi:type="dcterms:W3CDTF">2022-08-29T13:41:31Z</dcterms:created>
  <dcterms:modified xsi:type="dcterms:W3CDTF">2024-10-10T16:20:50Z</dcterms:modified>
</cp:coreProperties>
</file>