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6" r:id="rId2"/>
    <p:sldId id="282" r:id="rId3"/>
    <p:sldId id="281" r:id="rId4"/>
    <p:sldId id="284" r:id="rId5"/>
    <p:sldId id="285" r:id="rId6"/>
    <p:sldId id="287" r:id="rId7"/>
    <p:sldId id="286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0D2F0-EC7C-4C4C-B49C-FF7EE215A4A1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B1B26-4453-3249-9A72-28952B50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0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656C-66EA-8ED1-1B96-E738E61FF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6F70A-21C6-DF2C-736C-6E70D8DBC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03C16-9285-0952-7D97-7E589FB4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4B626-6953-01D4-FB0F-D664DC1C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D73F9-A07A-2159-0107-AB65E5DF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3EB4-849C-1052-551D-B04C73F3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357E3-98F8-2FA1-E507-D8E3B88AF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F7544-E78E-67D2-4338-955161F8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93B0B-7A95-AF11-D17A-A98EF809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D01FC-A213-765C-D3C5-4EBA5727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6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AB6B9-6BDC-48EF-5138-70E12CBBA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D109-96DE-D467-F155-2CA52536F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F14A3-2769-C360-A8B4-FDE9A5A8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89D5-1029-EA43-C038-F01188D3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560AD-2AA2-3AA6-A73E-B97A7C43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7DCE-092A-386A-2C5B-B5528B59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4968-08CC-5B40-33D7-47E88FA4F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05036-2E71-A970-BD3C-745447BC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FAE20-BF9D-5D83-148A-92ADB204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7E269-40D0-D377-8C53-2129CADA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E03D-F571-6DDA-CCF2-AAB29531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F38FA-20BE-6BB0-7CE5-63E167BC2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B10B1-F3CB-3728-82D9-1A22336F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11CDA-AB62-7F9A-1E1B-C2E5E543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F9A77-1EE6-056B-8223-C75CCCD0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1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3B4A-F811-AB4A-3DCF-70836D9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148DC-FF69-7EF8-7BC2-3E4129808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858F6-D2E5-6C38-B9C2-BB764ED2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F0F23-8082-ED7E-B928-951FC530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DC7E5-145C-BF20-4201-3011057C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435EA-7C32-6BEA-5AA0-2CAD6899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0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4BE3-F60B-771A-984D-8A60B9AE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DF9F7-7A7B-FC77-9CE8-9BFC503CD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E1DA8-2CC8-3CDF-D35D-23FC0F5BE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B1DB9-6345-AE7B-90D9-D9AA365CE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3B737-2017-B5E9-D18D-589CBAC9B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4BE6C-E2C6-B966-B96F-06686B3C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836D1-0F0D-28CB-BF0C-2A3F4D08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8AF1E-F5FB-0516-0663-F83FCDA2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0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0FBD-8349-D9F3-AEAB-A830E306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66FFA-52C0-C50A-AB5F-9CD4B92A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E7F30-4265-01FE-9BCC-43688833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D22F2-F712-9CB5-9AEB-CB1F952A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7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3CC04-BEC7-9775-78E3-F1EC046D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C713C-FB2D-3AD7-2B23-00C6914D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C96CB-60A4-6116-8FE4-EA91AF0E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7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8D8B-EC4E-188F-C438-E30F9CE0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2483-0D94-9282-40D2-A176B9BE2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0729F-8598-A55E-1C0F-88E6E9B0B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8F13D-FDE9-A768-D3A2-1012125E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97712-67A3-65ED-501E-E3E97343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C2F80-4B40-23C2-75F6-17A98E7C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1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1247-777D-8B0D-4258-73DDAB57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A18334-4920-EC4C-B61A-4A75434CF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5591E-9297-AF99-8950-7B6F13261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7E255-8BA1-E5FC-D3A5-E4C6ACB6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1D995-1035-9951-4CFB-60666EEC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C2596-5153-D75A-A535-3B97684B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5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5C438-5715-DAB5-041A-3CAFAAD2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3B12A-E23F-E34D-1F1C-BC73E022E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06D7-33D6-704D-A5AC-054BCB3B2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8A20-F6A4-8847-B2F0-A30A2A9D8294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F84F2-7043-0641-8D45-B967A454F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86198-58F3-11A2-2CD3-928FC37D4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4208039E-45F9-CB8F-393C-3AEF6F394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934" y="60603"/>
            <a:ext cx="70223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Geology 5640/6640</a:t>
            </a:r>
          </a:p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Introduction to Seismology</a:t>
            </a:r>
            <a:endParaRPr lang="en-US" sz="3600" i="1" u="sng" dirty="0">
              <a:solidFill>
                <a:srgbClr val="001ABF"/>
              </a:solidFill>
              <a:latin typeface="Arial Black" charset="0"/>
            </a:endParaRPr>
          </a:p>
        </p:txBody>
      </p:sp>
      <p:sp>
        <p:nvSpPr>
          <p:cNvPr id="4" name="Text Box 26">
            <a:extLst>
              <a:ext uri="{FF2B5EF4-FFF2-40B4-BE49-F238E27FC236}">
                <a16:creationId xmlns:a16="http://schemas.microsoft.com/office/drawing/2014/main" id="{00B1A641-72DF-BA70-2808-5F94C3DA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195" y="60603"/>
            <a:ext cx="1931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10 Sep 2024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F77B3A9C-006E-5D56-D699-EFFD1A17D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5542" y="6428066"/>
            <a:ext cx="2684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1ABF"/>
                </a:solidFill>
              </a:rPr>
              <a:t>© A.R. Lowry 2011-2024</a:t>
            </a:r>
            <a:endParaRPr lang="en-US" sz="1800" dirty="0">
              <a:solidFill>
                <a:srgbClr val="001AB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6406BCDF-8913-20DC-8F6B-B64DFAD1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70" y="6348763"/>
            <a:ext cx="80498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Read for Thursday 12 September: </a:t>
            </a:r>
            <a:r>
              <a:rPr lang="en-US" i="1" dirty="0">
                <a:solidFill>
                  <a:srgbClr val="001ABF"/>
                </a:solidFill>
              </a:rPr>
              <a:t>S&amp;W</a:t>
            </a:r>
            <a:r>
              <a:rPr lang="en-US" dirty="0">
                <a:solidFill>
                  <a:srgbClr val="001ABF"/>
                </a:solidFill>
              </a:rPr>
              <a:t> 29-52 (§2.1-2.3)</a:t>
            </a:r>
          </a:p>
        </p:txBody>
      </p:sp>
      <p:sp>
        <p:nvSpPr>
          <p:cNvPr id="6" name="Text Box 29">
            <a:extLst>
              <a:ext uri="{FF2B5EF4-FFF2-40B4-BE49-F238E27FC236}">
                <a16:creationId xmlns:a16="http://schemas.microsoft.com/office/drawing/2014/main" id="{9590E482-5D66-2F1A-EE41-C44887D10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779" y="1500485"/>
            <a:ext cx="850745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Last time: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Vector Properties</a:t>
            </a:r>
            <a:endParaRPr lang="en-US" dirty="0">
              <a:solidFill>
                <a:srgbClr val="001ABF"/>
              </a:solidFill>
            </a:endParaRPr>
          </a:p>
          <a:p>
            <a:endParaRPr lang="en-US" sz="3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Direction (propagation, particle motion, </a:t>
            </a:r>
            <a:r>
              <a:rPr lang="mr-IN" dirty="0">
                <a:solidFill>
                  <a:srgbClr val="001ABF"/>
                </a:solidFill>
              </a:rPr>
              <a:t>…</a:t>
            </a:r>
            <a:r>
              <a:rPr lang="en-US" dirty="0">
                <a:solidFill>
                  <a:srgbClr val="001ABF"/>
                </a:solidFill>
              </a:rPr>
              <a:t>) is a key property</a:t>
            </a:r>
          </a:p>
          <a:p>
            <a:r>
              <a:rPr lang="en-US" dirty="0">
                <a:solidFill>
                  <a:srgbClr val="001ABF"/>
                </a:solidFill>
              </a:rPr>
              <a:t>   in modeling seismic wave motion!</a:t>
            </a:r>
          </a:p>
          <a:p>
            <a:endParaRPr lang="en-US" sz="300" dirty="0">
              <a:solidFill>
                <a:srgbClr val="001ABF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1ABF"/>
                </a:solidFill>
              </a:rPr>
              <a:t> Vectors will be represented</a:t>
            </a:r>
          </a:p>
          <a:p>
            <a:r>
              <a:rPr lang="en-US" dirty="0">
                <a:solidFill>
                  <a:srgbClr val="001ABF"/>
                </a:solidFill>
              </a:rPr>
              <a:t>   by any of several notations</a:t>
            </a:r>
            <a:r>
              <a:rPr lang="mr-IN" dirty="0">
                <a:solidFill>
                  <a:srgbClr val="001ABF"/>
                </a:solidFill>
              </a:rPr>
              <a:t>…</a:t>
            </a:r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A vector has length given by the root-squared sum of </a:t>
            </a:r>
          </a:p>
          <a:p>
            <a:r>
              <a:rPr lang="en-US" dirty="0">
                <a:solidFill>
                  <a:srgbClr val="001ABF"/>
                </a:solidFill>
              </a:rPr>
              <a:t>   its components: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3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normal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the vector of unit length orthogonal to a plane</a:t>
            </a:r>
          </a:p>
          <a:p>
            <a:r>
              <a:rPr lang="en-US" dirty="0">
                <a:solidFill>
                  <a:srgbClr val="001ABF"/>
                </a:solidFill>
              </a:rPr>
              <a:t>   or surface at a point</a:t>
            </a:r>
          </a:p>
          <a:p>
            <a:endParaRPr lang="en-US" sz="300" dirty="0">
              <a:solidFill>
                <a:schemeClr val="accent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ECE135-C77D-EE11-1EC4-8151807C7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098" y="2414885"/>
            <a:ext cx="2895600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0227E9-E6B7-7EF6-57EC-CE3182744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167" y="3938885"/>
            <a:ext cx="4564062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00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3443AF-2E29-3FA6-3458-96B9BEBA1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452" y="168053"/>
            <a:ext cx="879509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s-ES" i="1" dirty="0" err="1">
                <a:solidFill>
                  <a:srgbClr val="001ABF"/>
                </a:solidFill>
                <a:latin typeface="Arial Black" charset="0"/>
              </a:rPr>
              <a:t>Example</a:t>
            </a:r>
            <a:r>
              <a:rPr lang="es-ES" dirty="0">
                <a:solidFill>
                  <a:srgbClr val="001ABF"/>
                </a:solidFill>
              </a:rPr>
              <a:t>:</a:t>
            </a:r>
          </a:p>
          <a:p>
            <a:endParaRPr lang="es-E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In 3D, a point is represented by three numbers (or coordinates)</a:t>
            </a:r>
          </a:p>
          <a:p>
            <a:r>
              <a:rPr lang="en-US" dirty="0">
                <a:solidFill>
                  <a:srgbClr val="001ABF"/>
                </a:solidFill>
              </a:rPr>
              <a:t>   as a vector. Tensors are a generalization of scalars and</a:t>
            </a:r>
          </a:p>
          <a:p>
            <a:r>
              <a:rPr lang="en-US" dirty="0">
                <a:solidFill>
                  <a:srgbClr val="001ABF"/>
                </a:solidFill>
              </a:rPr>
              <a:t>   vectors. The following table describes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ea typeface="ヒラギノ角ゴ Pro W3" charset="0"/>
                <a:cs typeface="ヒラギノ角ゴ Pro W3" charset="0"/>
              </a:rPr>
              <a:t>r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ank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(or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ea typeface="ヒラギノ角ゴ Pro W3" charset="0"/>
                <a:cs typeface="ヒラギノ角ゴ Pro W3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rder</a:t>
            </a:r>
            <a:r>
              <a:rPr lang="en-US" dirty="0">
                <a:solidFill>
                  <a:srgbClr val="001ABF"/>
                </a:solidFill>
              </a:rPr>
              <a:t>) of</a:t>
            </a:r>
          </a:p>
          <a:p>
            <a:r>
              <a:rPr lang="en-US" dirty="0">
                <a:solidFill>
                  <a:srgbClr val="001ABF"/>
                </a:solidFill>
              </a:rPr>
              <a:t>   some commonly-used tensors:</a:t>
            </a:r>
          </a:p>
        </p:txBody>
      </p:sp>
      <p:pic>
        <p:nvPicPr>
          <p:cNvPr id="10" name="table">
            <a:extLst>
              <a:ext uri="{FF2B5EF4-FFF2-40B4-BE49-F238E27FC236}">
                <a16:creationId xmlns:a16="http://schemas.microsoft.com/office/drawing/2014/main" id="{2752A2E2-64EF-B6FC-EE16-633108958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052" y="2282603"/>
            <a:ext cx="8229600" cy="44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94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>
            <a:extLst>
              <a:ext uri="{FF2B5EF4-FFF2-40B4-BE49-F238E27FC236}">
                <a16:creationId xmlns:a16="http://schemas.microsoft.com/office/drawing/2014/main" id="{38E47857-0552-2FDB-D42B-23C432357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92894"/>
            <a:ext cx="8339943" cy="600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FF0000"/>
                </a:solidFill>
                <a:latin typeface="Arial Black" charset="0"/>
              </a:rPr>
              <a:t>Stress</a:t>
            </a:r>
            <a:r>
              <a:rPr lang="en-US" sz="3600" dirty="0">
                <a:solidFill>
                  <a:srgbClr val="001ABF"/>
                </a:solidFill>
              </a:rPr>
              <a:t>:</a:t>
            </a:r>
          </a:p>
          <a:p>
            <a:r>
              <a:rPr lang="en-US" dirty="0">
                <a:solidFill>
                  <a:srgbClr val="001ABF"/>
                </a:solidFill>
              </a:rPr>
              <a:t>Consider a body acted on by external and/or internal (body)</a:t>
            </a:r>
          </a:p>
          <a:p>
            <a:r>
              <a:rPr lang="en-US" dirty="0">
                <a:solidFill>
                  <a:srgbClr val="001ABF"/>
                </a:solidFill>
              </a:rPr>
              <a:t>forces. We represent these forces on arbitrary planes within</a:t>
            </a:r>
          </a:p>
          <a:p>
            <a:r>
              <a:rPr lang="en-US" dirty="0">
                <a:solidFill>
                  <a:srgbClr val="001ABF"/>
                </a:solidFill>
              </a:rPr>
              <a:t>the body as stress (force/unit area). This has application in</a:t>
            </a:r>
          </a:p>
          <a:p>
            <a:r>
              <a:rPr lang="en-US" dirty="0">
                <a:solidFill>
                  <a:srgbClr val="001ABF"/>
                </a:solidFill>
              </a:rPr>
              <a:t>earthquake physics, as earthquakes represent stress/strain</a:t>
            </a:r>
          </a:p>
          <a:p>
            <a:r>
              <a:rPr lang="en-US" dirty="0">
                <a:solidFill>
                  <a:srgbClr val="001ABF"/>
                </a:solidFill>
              </a:rPr>
              <a:t>released by slip on</a:t>
            </a:r>
          </a:p>
          <a:p>
            <a:r>
              <a:rPr lang="en-US" dirty="0">
                <a:solidFill>
                  <a:srgbClr val="001ABF"/>
                </a:solidFill>
              </a:rPr>
              <a:t>planar surfaces.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Imagine a plane or</a:t>
            </a:r>
          </a:p>
          <a:p>
            <a:r>
              <a:rPr lang="en-US" dirty="0">
                <a:solidFill>
                  <a:srgbClr val="001ABF"/>
                </a:solidFill>
              </a:rPr>
              <a:t>surface dissecting the</a:t>
            </a:r>
          </a:p>
          <a:p>
            <a:r>
              <a:rPr lang="en-US" dirty="0">
                <a:solidFill>
                  <a:srgbClr val="001ABF"/>
                </a:solidFill>
              </a:rPr>
              <a:t>medium: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(Note: Here, </a:t>
            </a:r>
          </a:p>
          <a:p>
            <a:r>
              <a:rPr lang="ja-JP" altLang="en-US" dirty="0">
                <a:solidFill>
                  <a:srgbClr val="001ABF"/>
                </a:solidFill>
              </a:rPr>
              <a:t>“</a:t>
            </a:r>
            <a:r>
              <a:rPr lang="en-US" dirty="0">
                <a:solidFill>
                  <a:srgbClr val="001ABF"/>
                </a:solidFill>
              </a:rPr>
              <a:t>Imaginary</a:t>
            </a:r>
            <a:r>
              <a:rPr lang="ja-JP" altLang="en-US" dirty="0">
                <a:solidFill>
                  <a:srgbClr val="001ABF"/>
                </a:solidFill>
              </a:rPr>
              <a:t>”</a:t>
            </a:r>
            <a:r>
              <a:rPr lang="en-US" dirty="0">
                <a:solidFill>
                  <a:srgbClr val="001ABF"/>
                </a:solidFill>
              </a:rPr>
              <a:t> ≠</a:t>
            </a:r>
          </a:p>
          <a:p>
            <a:r>
              <a:rPr lang="en-US" dirty="0">
                <a:solidFill>
                  <a:srgbClr val="001ABF"/>
                </a:solidFill>
              </a:rPr>
              <a:t>complex-valued!</a:t>
            </a:r>
          </a:p>
          <a:p>
            <a:r>
              <a:rPr lang="en-US" dirty="0">
                <a:solidFill>
                  <a:srgbClr val="001ABF"/>
                </a:solidFill>
              </a:rPr>
              <a:t>Better “arbitrary”?)</a:t>
            </a:r>
            <a:endParaRPr lang="en-US" sz="3600" i="1" dirty="0">
              <a:solidFill>
                <a:srgbClr val="001ABF"/>
              </a:solidFill>
              <a:latin typeface="Arial Black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0E378B-8D97-01D5-3061-09120B2D2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64594"/>
            <a:ext cx="5410200" cy="410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197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6E57E80-54FD-1AB1-3308-C1CD8DFFF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882" y="192881"/>
            <a:ext cx="3778250" cy="286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866ECA-4515-B881-8C64-B285ACA9C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882" y="3240881"/>
            <a:ext cx="3778250" cy="342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Text Box 5">
            <a:extLst>
              <a:ext uri="{FF2B5EF4-FFF2-40B4-BE49-F238E27FC236}">
                <a16:creationId xmlns:a16="http://schemas.microsoft.com/office/drawing/2014/main" id="{EAE2BABD-086F-55D1-14BE-1388F32BA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407" y="1351508"/>
            <a:ext cx="480452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Assume the body is in static </a:t>
            </a:r>
          </a:p>
          <a:p>
            <a:r>
              <a:rPr lang="en-US" dirty="0">
                <a:solidFill>
                  <a:srgbClr val="001ABF"/>
                </a:solidFill>
              </a:rPr>
              <a:t>equilibrium (the forces balance</a:t>
            </a:r>
          </a:p>
          <a:p>
            <a:r>
              <a:rPr lang="en-US" dirty="0">
                <a:solidFill>
                  <a:srgbClr val="001ABF"/>
                </a:solidFill>
              </a:rPr>
              <a:t>such that the body doesn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t move.)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Now, imagine we </a:t>
            </a:r>
            <a:r>
              <a:rPr lang="ja-JP" altLang="en-US">
                <a:solidFill>
                  <a:srgbClr val="001ABF"/>
                </a:solidFill>
                <a:latin typeface="Arial"/>
              </a:rPr>
              <a:t>“</a:t>
            </a:r>
            <a:r>
              <a:rPr lang="en-US" dirty="0">
                <a:solidFill>
                  <a:srgbClr val="001ABF"/>
                </a:solidFill>
              </a:rPr>
              <a:t>remove</a:t>
            </a:r>
            <a:r>
              <a:rPr lang="ja-JP" altLang="en-US">
                <a:solidFill>
                  <a:srgbClr val="001ABF"/>
                </a:solidFill>
                <a:latin typeface="Arial"/>
              </a:rPr>
              <a:t>”</a:t>
            </a:r>
            <a:r>
              <a:rPr lang="en-US" dirty="0">
                <a:solidFill>
                  <a:srgbClr val="001ABF"/>
                </a:solidFill>
              </a:rPr>
              <a:t> the</a:t>
            </a:r>
          </a:p>
          <a:p>
            <a:r>
              <a:rPr lang="en-US" dirty="0">
                <a:solidFill>
                  <a:srgbClr val="001ABF"/>
                </a:solidFill>
              </a:rPr>
              <a:t>right half of the body and</a:t>
            </a:r>
          </a:p>
          <a:p>
            <a:r>
              <a:rPr lang="en-US" dirty="0">
                <a:solidFill>
                  <a:srgbClr val="001ABF"/>
                </a:solidFill>
              </a:rPr>
              <a:t>consider the equivalent set of </a:t>
            </a:r>
          </a:p>
          <a:p>
            <a:r>
              <a:rPr lang="en-US" dirty="0">
                <a:solidFill>
                  <a:srgbClr val="001ABF"/>
                </a:solidFill>
              </a:rPr>
              <a:t>forces acting on the plane that </a:t>
            </a:r>
          </a:p>
          <a:p>
            <a:r>
              <a:rPr lang="en-US" dirty="0">
                <a:solidFill>
                  <a:srgbClr val="001ABF"/>
                </a:solidFill>
              </a:rPr>
              <a:t>equate to the effect of the forces</a:t>
            </a:r>
          </a:p>
          <a:p>
            <a:r>
              <a:rPr lang="en-US" dirty="0">
                <a:solidFill>
                  <a:srgbClr val="001ABF"/>
                </a:solidFill>
              </a:rPr>
              <a:t>we removed (i.e., that are needed</a:t>
            </a:r>
          </a:p>
          <a:p>
            <a:r>
              <a:rPr lang="en-US" dirty="0">
                <a:solidFill>
                  <a:srgbClr val="001ABF"/>
                </a:solidFill>
              </a:rPr>
              <a:t>to maintain the equilibrium)…</a:t>
            </a:r>
          </a:p>
        </p:txBody>
      </p:sp>
    </p:spTree>
    <p:extLst>
      <p:ext uri="{BB962C8B-B14F-4D97-AF65-F5344CB8AC3E}">
        <p14:creationId xmlns:p14="http://schemas.microsoft.com/office/powerpoint/2010/main" val="2636783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04CE049-8D00-71F1-FCEB-8501AE0E4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20" y="1068387"/>
            <a:ext cx="7696200" cy="327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D1408B7-7E04-7475-FCC2-321D1B3C2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4920" y="153987"/>
            <a:ext cx="84821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Now, divide up the plane into infinitesimal elements with area</a:t>
            </a:r>
          </a:p>
          <a:p>
            <a:r>
              <a:rPr lang="en-US" dirty="0">
                <a:solidFill>
                  <a:srgbClr val="001ABF"/>
                </a:solidFill>
              </a:rPr>
              <a:t>   </a:t>
            </a:r>
            <a:r>
              <a:rPr lang="en-US" dirty="0">
                <a:latin typeface="Symbol" charset="0"/>
                <a:sym typeface="Symbol" charset="0"/>
              </a:rPr>
              <a:t>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solidFill>
                  <a:srgbClr val="001ABF"/>
                </a:solidFill>
              </a:rPr>
              <a:t>, normal 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>
                <a:solidFill>
                  <a:srgbClr val="001ABF"/>
                </a:solidFill>
              </a:rPr>
              <a:t>, and force </a:t>
            </a:r>
            <a:r>
              <a:rPr lang="en-US" dirty="0">
                <a:latin typeface="Times New Roman" charset="0"/>
              </a:rPr>
              <a:t>Δ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dirty="0">
                <a:solidFill>
                  <a:srgbClr val="001ABF"/>
                </a:solidFill>
              </a:rPr>
              <a:t>: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7BACAC-DF67-D3CC-C329-5B5AD1A61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920" y="506412"/>
            <a:ext cx="30638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3668777-16E2-1C34-502A-7F8AFFE7A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120" y="4497387"/>
            <a:ext cx="6823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The stress vector (or 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“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traction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”</a:t>
            </a:r>
            <a:r>
              <a:rPr lang="en-US" dirty="0">
                <a:solidFill>
                  <a:srgbClr val="001ABF"/>
                </a:solidFill>
              </a:rPr>
              <a:t>) is defined as: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BFF113F-048C-CA5B-1254-B72FB60B7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20" y="4954587"/>
            <a:ext cx="30734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6898F3-895C-AFB7-3E47-01784FEF9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83" y="4954587"/>
            <a:ext cx="224313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" name="Text Box 9">
            <a:extLst>
              <a:ext uri="{FF2B5EF4-FFF2-40B4-BE49-F238E27FC236}">
                <a16:creationId xmlns:a16="http://schemas.microsoft.com/office/drawing/2014/main" id="{7D3F9570-5BB1-95F9-592B-95169005D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445" y="5729287"/>
            <a:ext cx="50770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acting on element </a:t>
            </a:r>
            <a:r>
              <a:rPr lang="en-US" dirty="0">
                <a:latin typeface="Symbol" charset="0"/>
                <a:sym typeface="Symbol" charset="0"/>
              </a:rPr>
              <a:t>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at point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with</a:t>
            </a:r>
          </a:p>
          <a:p>
            <a:r>
              <a:rPr lang="en-US" dirty="0">
                <a:solidFill>
                  <a:srgbClr val="001ABF"/>
                </a:solidFill>
              </a:rPr>
              <a:t>normal 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>
                <a:solidFill>
                  <a:srgbClr val="001ABF"/>
                </a:solidFill>
              </a:rPr>
              <a:t>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D019E03-A090-411C-C5B7-4B2D5CACB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70" y="6078537"/>
            <a:ext cx="3063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506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5FF6FA-08B1-1E4E-3281-70B337BD7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7399" y="445294"/>
            <a:ext cx="823720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Note that we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re talking about forces on an elastic medium</a:t>
            </a:r>
          </a:p>
          <a:p>
            <a:r>
              <a:rPr lang="en-US" dirty="0">
                <a:solidFill>
                  <a:srgbClr val="001ABF"/>
                </a:solidFill>
              </a:rPr>
              <a:t>   which is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continuum</a:t>
            </a:r>
            <a:r>
              <a:rPr lang="en-US" dirty="0">
                <a:solidFill>
                  <a:srgbClr val="001ABF"/>
                </a:solidFill>
              </a:rPr>
              <a:t>. Thus any force acting on the</a:t>
            </a:r>
          </a:p>
          <a:p>
            <a:r>
              <a:rPr lang="en-US" dirty="0">
                <a:solidFill>
                  <a:srgbClr val="001ABF"/>
                </a:solidFill>
              </a:rPr>
              <a:t>   body is transmitted (via strain) through every point within</a:t>
            </a:r>
          </a:p>
          <a:p>
            <a:r>
              <a:rPr lang="en-US" dirty="0">
                <a:solidFill>
                  <a:srgbClr val="001ABF"/>
                </a:solidFill>
              </a:rPr>
              <a:t>   the body. Also, the orientation of our imaginary plane was</a:t>
            </a:r>
          </a:p>
          <a:p>
            <a:r>
              <a:rPr lang="en-US" dirty="0">
                <a:solidFill>
                  <a:srgbClr val="001ABF"/>
                </a:solidFill>
              </a:rPr>
              <a:t>   chosen arbitrarily, so we can decide to choose a plane</a:t>
            </a:r>
          </a:p>
          <a:p>
            <a:r>
              <a:rPr lang="en-US" dirty="0">
                <a:solidFill>
                  <a:srgbClr val="001ABF"/>
                </a:solidFill>
              </a:rPr>
              <a:t>   parallel to the </a:t>
            </a:r>
            <a:r>
              <a:rPr lang="en-US" i="1" dirty="0" err="1">
                <a:latin typeface="Times New Roman" charset="0"/>
              </a:rPr>
              <a:t>yz</a:t>
            </a:r>
            <a:r>
              <a:rPr lang="en-US" dirty="0">
                <a:solidFill>
                  <a:srgbClr val="001ABF"/>
                </a:solidFill>
              </a:rPr>
              <a:t>-plane for any given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solidFill>
                  <a:srgbClr val="001ABF"/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C4E702-245B-7443-B450-0323DB1F7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24" y="2802731"/>
            <a:ext cx="67818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193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C033B3-372B-855D-057C-844D30E2C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502443"/>
            <a:ext cx="67818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CD729DF-733F-824B-8C19-0179D6046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4388643"/>
            <a:ext cx="81716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We denote the stress components acting on the plane with</a:t>
            </a:r>
          </a:p>
          <a:p>
            <a:r>
              <a:rPr lang="en-US" dirty="0">
                <a:solidFill>
                  <a:srgbClr val="001ABF"/>
                </a:solidFill>
              </a:rPr>
              <a:t>     normal     (i.e. a plane on which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/>
              <a:t> </a:t>
            </a:r>
            <a:r>
              <a:rPr lang="en-US" dirty="0">
                <a:latin typeface="Times New Roman" charset="0"/>
              </a:rPr>
              <a:t>=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constant) as: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D22583-CE32-3CFE-AF03-55C0D2B12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5531643"/>
            <a:ext cx="191135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729518-1835-400E-9AA9-8AF30932E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518943"/>
            <a:ext cx="191135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78DE72-1F9B-B7F8-D426-68AEC22E1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5533231"/>
            <a:ext cx="18859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579A4E-4930-57BD-15BA-3A01AE7F2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4741068"/>
            <a:ext cx="30638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591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9250EA99-9682-A327-64B1-A1AE9C1BD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4" y="323285"/>
            <a:ext cx="489108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Generally, we can denote: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sz="4800" dirty="0">
                <a:solidFill>
                  <a:srgbClr val="001ABF"/>
                </a:solidFill>
              </a:rPr>
              <a:t>                        </a:t>
            </a:r>
            <a:r>
              <a:rPr lang="en-US" sz="4800" i="1" dirty="0">
                <a:latin typeface="Symbol" charset="0"/>
                <a:sym typeface="Symbol" charset="0"/>
              </a:rPr>
              <a:t></a:t>
            </a:r>
            <a:r>
              <a:rPr lang="en-US" sz="4800" i="1" baseline="-25000" dirty="0" err="1">
                <a:latin typeface="Times New Roman" charset="0"/>
              </a:rPr>
              <a:t>ij</a:t>
            </a:r>
            <a:endParaRPr lang="en-US" dirty="0"/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7DD02952-D9E5-E7EF-559B-369E572E56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27462" y="1571060"/>
            <a:ext cx="2782887" cy="774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F3016BF-6A67-0B7F-5CD4-E17FE825D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199" y="2256860"/>
            <a:ext cx="271901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index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denotes</a:t>
            </a:r>
          </a:p>
          <a:p>
            <a:r>
              <a:rPr lang="en-US" dirty="0">
                <a:solidFill>
                  <a:srgbClr val="001ABF"/>
                </a:solidFill>
              </a:rPr>
              <a:t>direction of normal</a:t>
            </a:r>
          </a:p>
          <a:p>
            <a:r>
              <a:rPr lang="en-US" dirty="0">
                <a:solidFill>
                  <a:srgbClr val="001ABF"/>
                </a:solidFill>
              </a:rPr>
              <a:t>to the plane acted</a:t>
            </a:r>
          </a:p>
          <a:p>
            <a:r>
              <a:rPr lang="en-US" dirty="0">
                <a:solidFill>
                  <a:srgbClr val="001ABF"/>
                </a:solidFill>
              </a:rPr>
              <a:t>on by the force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04C0AC52-90A0-983F-6047-D05B5572A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399" y="2333060"/>
            <a:ext cx="228940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index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j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denotes</a:t>
            </a:r>
          </a:p>
          <a:p>
            <a:r>
              <a:rPr lang="en-US" dirty="0">
                <a:solidFill>
                  <a:srgbClr val="001ABF"/>
                </a:solidFill>
              </a:rPr>
              <a:t>direction of the </a:t>
            </a:r>
          </a:p>
          <a:p>
            <a:r>
              <a:rPr lang="en-US" dirty="0">
                <a:solidFill>
                  <a:srgbClr val="001ABF"/>
                </a:solidFill>
              </a:rPr>
              <a:t>force</a:t>
            </a:r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2A3D45A0-6E58-14CE-73A1-E268C5364D7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54824" y="1623448"/>
            <a:ext cx="1058863" cy="8255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181465-C1E0-4A6B-D17D-4036D94AA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7" y="3857060"/>
            <a:ext cx="854392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Hence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σ</a:t>
            </a:r>
            <a:r>
              <a:rPr lang="en-US" i="1" baseline="-25000" dirty="0" err="1">
                <a:latin typeface="Times New Roman" charset="0"/>
              </a:rPr>
              <a:t>xx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a normal stress and </a:t>
            </a:r>
            <a:r>
              <a:rPr lang="en-US" i="1" dirty="0" err="1">
                <a:latin typeface="Times New Roman" charset="0"/>
              </a:rPr>
              <a:t>σ</a:t>
            </a:r>
            <a:r>
              <a:rPr lang="en-US" i="1" baseline="-25000" dirty="0" err="1">
                <a:latin typeface="Times New Roman" charset="0"/>
              </a:rPr>
              <a:t>xy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σ</a:t>
            </a:r>
            <a:r>
              <a:rPr lang="en-US" i="1" baseline="-25000" dirty="0" err="1">
                <a:latin typeface="Times New Roman" charset="0"/>
              </a:rPr>
              <a:t>xz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are stresses in</a:t>
            </a:r>
          </a:p>
          <a:p>
            <a:r>
              <a:rPr lang="en-US" dirty="0">
                <a:solidFill>
                  <a:srgbClr val="001ABF"/>
                </a:solidFill>
              </a:rPr>
              <a:t>   the </a:t>
            </a:r>
            <a:r>
              <a:rPr lang="en-US" i="1" dirty="0" err="1">
                <a:latin typeface="Times New Roman"/>
                <a:cs typeface="Times New Roman"/>
              </a:rPr>
              <a:t>yz</a:t>
            </a:r>
            <a:r>
              <a:rPr lang="en-US" dirty="0">
                <a:solidFill>
                  <a:srgbClr val="001ABF"/>
                </a:solidFill>
              </a:rPr>
              <a:t>-plane (called 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“</a:t>
            </a:r>
            <a:r>
              <a:rPr lang="en-US" dirty="0">
                <a:solidFill>
                  <a:srgbClr val="001ABF"/>
                </a:solidFill>
              </a:rPr>
              <a:t>shear stresses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”</a:t>
            </a:r>
            <a:r>
              <a:rPr lang="en-US" dirty="0">
                <a:solidFill>
                  <a:srgbClr val="001ABF"/>
                </a:solidFill>
              </a:rPr>
              <a:t>). We can do the same</a:t>
            </a:r>
          </a:p>
          <a:p>
            <a:r>
              <a:rPr lang="en-US" dirty="0">
                <a:solidFill>
                  <a:srgbClr val="001ABF"/>
                </a:solidFill>
              </a:rPr>
              <a:t>   with the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y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direction: </a:t>
            </a:r>
            <a:r>
              <a:rPr lang="en-US" i="1" dirty="0" err="1">
                <a:latin typeface="Times New Roman" charset="0"/>
              </a:rPr>
              <a:t>σ</a:t>
            </a:r>
            <a:r>
              <a:rPr lang="en-US" i="1" baseline="-25000" dirty="0" err="1">
                <a:latin typeface="Times New Roman" charset="0"/>
              </a:rPr>
              <a:t>yx</a:t>
            </a:r>
            <a:r>
              <a:rPr lang="en-US" dirty="0">
                <a:solidFill>
                  <a:srgbClr val="001ABF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σ</a:t>
            </a:r>
            <a:r>
              <a:rPr lang="en-US" i="1" baseline="-25000" dirty="0" err="1">
                <a:latin typeface="Times New Roman" charset="0"/>
              </a:rPr>
              <a:t>yy</a:t>
            </a:r>
            <a:r>
              <a:rPr lang="en-US" dirty="0">
                <a:solidFill>
                  <a:srgbClr val="001ABF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σ</a:t>
            </a:r>
            <a:r>
              <a:rPr lang="en-US" i="1" baseline="-25000" dirty="0" err="1">
                <a:latin typeface="Times New Roman" charset="0"/>
              </a:rPr>
              <a:t>yz</a:t>
            </a:r>
            <a:r>
              <a:rPr lang="en-US" i="1" baseline="-25000" dirty="0">
                <a:latin typeface="Times New Roman" charset="0"/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act on the plane parallel to</a:t>
            </a:r>
          </a:p>
          <a:p>
            <a:r>
              <a:rPr lang="en-US" dirty="0">
                <a:solidFill>
                  <a:srgbClr val="001ABF"/>
                </a:solidFill>
              </a:rPr>
              <a:t>  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xz</a:t>
            </a:r>
            <a:r>
              <a:rPr lang="en-US" dirty="0">
                <a:solidFill>
                  <a:srgbClr val="001ABF"/>
                </a:solidFill>
              </a:rPr>
              <a:t>-plane. For the 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solidFill>
                  <a:srgbClr val="001ABF"/>
                </a:solidFill>
              </a:rPr>
              <a:t>-direction,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σ</a:t>
            </a:r>
            <a:r>
              <a:rPr lang="en-US" i="1" baseline="-25000" dirty="0" err="1">
                <a:latin typeface="Times New Roman" charset="0"/>
              </a:rPr>
              <a:t>zx</a:t>
            </a:r>
            <a:r>
              <a:rPr lang="en-US" dirty="0">
                <a:solidFill>
                  <a:srgbClr val="001ABF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σ</a:t>
            </a:r>
            <a:r>
              <a:rPr lang="en-US" i="1" baseline="-25000" dirty="0" err="1">
                <a:latin typeface="Times New Roman" charset="0"/>
              </a:rPr>
              <a:t>zy</a:t>
            </a:r>
            <a:r>
              <a:rPr lang="en-US" dirty="0">
                <a:solidFill>
                  <a:srgbClr val="001ABF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σ</a:t>
            </a:r>
            <a:r>
              <a:rPr lang="en-US" i="1" baseline="-25000" dirty="0" err="1">
                <a:latin typeface="Times New Roman" charset="0"/>
              </a:rPr>
              <a:t>zz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act on the plane</a:t>
            </a:r>
          </a:p>
          <a:p>
            <a:r>
              <a:rPr lang="en-US" dirty="0">
                <a:solidFill>
                  <a:srgbClr val="001ABF"/>
                </a:solidFill>
              </a:rPr>
              <a:t>   parallel to the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xy</a:t>
            </a:r>
            <a:r>
              <a:rPr lang="en-US" dirty="0">
                <a:solidFill>
                  <a:srgbClr val="001ABF"/>
                </a:solidFill>
              </a:rPr>
              <a:t>-plane. Thus we can use all nine </a:t>
            </a:r>
            <a:r>
              <a:rPr lang="en-US" i="1" dirty="0" err="1">
                <a:latin typeface="Times New Roman" charset="0"/>
              </a:rPr>
              <a:t>σ</a:t>
            </a:r>
            <a:r>
              <a:rPr lang="en-US" i="1" baseline="-25000" dirty="0" err="1">
                <a:latin typeface="Times New Roman" charset="0"/>
              </a:rPr>
              <a:t>ij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to</a:t>
            </a:r>
          </a:p>
          <a:p>
            <a:r>
              <a:rPr lang="en-US" dirty="0">
                <a:solidFill>
                  <a:srgbClr val="001ABF"/>
                </a:solidFill>
              </a:rPr>
              <a:t>   represent the internal force distribution at point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for any</a:t>
            </a:r>
          </a:p>
          <a:p>
            <a:r>
              <a:rPr lang="en-US" dirty="0">
                <a:solidFill>
                  <a:srgbClr val="001ABF"/>
                </a:solidFill>
              </a:rPr>
              <a:t>   plane passing through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dirty="0">
                <a:solidFill>
                  <a:srgbClr val="001AB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5891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AD2CA051-9CD2-1A42-A249-2C3DC2BBB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81" y="390059"/>
            <a:ext cx="9393277" cy="478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Last time continued: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Vector Properties</a:t>
            </a:r>
          </a:p>
          <a:p>
            <a:endParaRPr lang="en-US" sz="3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Matrix/vector multiplication is a product (or sum multiplying</a:t>
            </a:r>
          </a:p>
          <a:p>
            <a:r>
              <a:rPr lang="en-US" dirty="0">
                <a:solidFill>
                  <a:srgbClr val="001ABF"/>
                </a:solidFill>
              </a:rPr>
              <a:t>   each element of a row times each element of a column):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800" dirty="0">
              <a:solidFill>
                <a:srgbClr val="001ABF"/>
              </a:solidFill>
            </a:endParaRPr>
          </a:p>
          <a:p>
            <a:endParaRPr lang="en-US" sz="3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dot product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001ABF"/>
                </a:solidFill>
              </a:rPr>
              <a:t>is a scalar measuring how parallel two vectors</a:t>
            </a:r>
          </a:p>
          <a:p>
            <a:r>
              <a:rPr lang="en-US" dirty="0">
                <a:solidFill>
                  <a:srgbClr val="001ABF"/>
                </a:solidFill>
              </a:rPr>
              <a:t>   are:</a:t>
            </a:r>
          </a:p>
          <a:p>
            <a:r>
              <a:rPr lang="en-US" dirty="0">
                <a:solidFill>
                  <a:srgbClr val="001ABF"/>
                </a:solidFill>
              </a:rPr>
              <a:t>                                                           (in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indicial notation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)</a:t>
            </a:r>
          </a:p>
          <a:p>
            <a:endParaRPr lang="en-US" sz="3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cross product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001ABF"/>
                </a:solidFill>
              </a:rPr>
              <a:t>is a vector whose length is a measure</a:t>
            </a:r>
          </a:p>
          <a:p>
            <a:r>
              <a:rPr lang="en-US" dirty="0">
                <a:solidFill>
                  <a:srgbClr val="001ABF"/>
                </a:solidFill>
              </a:rPr>
              <a:t>   of how orthogonal two vectors are, with direction </a:t>
            </a:r>
          </a:p>
          <a:p>
            <a:r>
              <a:rPr lang="en-US" dirty="0">
                <a:solidFill>
                  <a:srgbClr val="001ABF"/>
                </a:solidFill>
              </a:rPr>
              <a:t>   perpendicular to the plane described by the two vectors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A9FD17-A1CA-C187-B5F0-B1BE0A500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21879"/>
            <a:ext cx="387350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3264D-0BF9-3CDB-AC5E-DCF1DA419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86519"/>
            <a:ext cx="48006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4663DB-CFAC-BE87-0056-C1076C56C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445" y="5240803"/>
            <a:ext cx="3581400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EAE39C-5AFC-9C44-9261-CB566A50A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645" y="5629741"/>
            <a:ext cx="331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latin typeface="Times New Roman" charset="0"/>
              </a:rPr>
              <a:t>||</a:t>
            </a:r>
            <a:r>
              <a:rPr lang="en-US" b="1" dirty="0">
                <a:latin typeface="Times New Roman" charset="0"/>
              </a:rPr>
              <a:t>c</a:t>
            </a:r>
            <a:r>
              <a:rPr lang="en-US" dirty="0">
                <a:latin typeface="Times New Roman" charset="0"/>
              </a:rPr>
              <a:t>||</a:t>
            </a:r>
            <a:r>
              <a:rPr lang="en-US" dirty="0"/>
              <a:t> </a:t>
            </a:r>
            <a:r>
              <a:rPr lang="en-US" dirty="0">
                <a:latin typeface="Times New Roman" charset="0"/>
              </a:rPr>
              <a:t>= ||</a:t>
            </a:r>
            <a:r>
              <a:rPr lang="en-US" b="1" dirty="0" err="1">
                <a:latin typeface="Times New Roman" charset="0"/>
              </a:rPr>
              <a:t>a</a:t>
            </a:r>
            <a:r>
              <a:rPr lang="en-US" dirty="0" err="1">
                <a:latin typeface="Symbol" charset="0"/>
                <a:sym typeface="Symbol" charset="0"/>
              </a:rPr>
              <a:t></a:t>
            </a:r>
            <a:r>
              <a:rPr lang="en-US" b="1" dirty="0" err="1">
                <a:latin typeface="Times New Roman" charset="0"/>
              </a:rPr>
              <a:t>b</a:t>
            </a:r>
            <a:r>
              <a:rPr lang="en-US" dirty="0">
                <a:latin typeface="Times New Roman" charset="0"/>
              </a:rPr>
              <a:t>|| = ||</a:t>
            </a:r>
            <a:r>
              <a:rPr lang="en-US" b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||</a:t>
            </a:r>
            <a:r>
              <a:rPr lang="en-US" sz="600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||</a:t>
            </a:r>
            <a:r>
              <a:rPr lang="en-US" b="1" dirty="0">
                <a:latin typeface="Times New Roman" charset="0"/>
              </a:rPr>
              <a:t>b</a:t>
            </a:r>
            <a:r>
              <a:rPr lang="en-US" dirty="0">
                <a:latin typeface="Times New Roman" charset="0"/>
              </a:rPr>
              <a:t>||</a:t>
            </a:r>
            <a:r>
              <a:rPr lang="en-US" sz="600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sin</a:t>
            </a:r>
            <a:r>
              <a:rPr lang="en-US" i="1" dirty="0">
                <a:latin typeface="Symbol" charset="0"/>
                <a:sym typeface="Symbol" charset="0"/>
              </a:rPr>
              <a:t></a:t>
            </a:r>
          </a:p>
        </p:txBody>
      </p:sp>
    </p:spTree>
    <p:extLst>
      <p:ext uri="{BB962C8B-B14F-4D97-AF65-F5344CB8AC3E}">
        <p14:creationId xmlns:p14="http://schemas.microsoft.com/office/powerpoint/2010/main" val="116712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CE312A82-9313-6072-AFC6-8CF68D149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400" y="458956"/>
            <a:ext cx="873720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ja-JP" altLang="en-US" sz="3200" i="1" dirty="0">
                <a:solidFill>
                  <a:srgbClr val="001ABF"/>
                </a:solidFill>
                <a:latin typeface="Arial Black" charset="0"/>
              </a:rPr>
              <a:t>“</a:t>
            </a:r>
            <a:r>
              <a:rPr lang="en-US" sz="3200" i="1" dirty="0">
                <a:solidFill>
                  <a:srgbClr val="001ABF"/>
                </a:solidFill>
                <a:latin typeface="Arial Black" charset="0"/>
              </a:rPr>
              <a:t>Introduction</a:t>
            </a:r>
            <a:r>
              <a:rPr lang="ja-JP" altLang="en-US" sz="3200" i="1" dirty="0">
                <a:solidFill>
                  <a:srgbClr val="001ABF"/>
                </a:solidFill>
                <a:latin typeface="Arial Black" charset="0"/>
              </a:rPr>
              <a:t>”</a:t>
            </a:r>
            <a:r>
              <a:rPr lang="en-US" sz="3200" i="1" dirty="0">
                <a:solidFill>
                  <a:srgbClr val="001ABF"/>
                </a:solidFill>
                <a:latin typeface="Arial Black" charset="0"/>
              </a:rPr>
              <a:t> to </a:t>
            </a:r>
            <a:r>
              <a:rPr lang="en-US" sz="3200" i="1" dirty="0">
                <a:solidFill>
                  <a:srgbClr val="FF0000"/>
                </a:solidFill>
                <a:latin typeface="Arial Black" charset="0"/>
              </a:rPr>
              <a:t>Derivatives: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In this course we will only “review” a few basics… And then</a:t>
            </a:r>
          </a:p>
          <a:p>
            <a:r>
              <a:rPr lang="en-US" dirty="0">
                <a:solidFill>
                  <a:srgbClr val="001ABF"/>
                </a:solidFill>
              </a:rPr>
              <a:t>   assume you have the resources to familiarize yourself with</a:t>
            </a:r>
          </a:p>
          <a:p>
            <a:r>
              <a:rPr lang="en-US" dirty="0">
                <a:solidFill>
                  <a:srgbClr val="001ABF"/>
                </a:solidFill>
              </a:rPr>
              <a:t>   basic rules of how to evaluate derivatives (using a</a:t>
            </a:r>
          </a:p>
          <a:p>
            <a:r>
              <a:rPr lang="en-US" dirty="0">
                <a:solidFill>
                  <a:srgbClr val="001ABF"/>
                </a:solidFill>
              </a:rPr>
              <a:t>   Calculus text and/or standard math tables). 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Derivatives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are used to describe rates of change (“slopes”)</a:t>
            </a:r>
          </a:p>
          <a:p>
            <a:r>
              <a:rPr lang="en-US" dirty="0">
                <a:solidFill>
                  <a:srgbClr val="001ABF"/>
                </a:solidFill>
              </a:rPr>
              <a:t>   as well as for finding minima and maxima of functions</a:t>
            </a:r>
          </a:p>
          <a:p>
            <a:r>
              <a:rPr lang="en-US" dirty="0">
                <a:solidFill>
                  <a:srgbClr val="001ABF"/>
                </a:solidFill>
              </a:rPr>
              <a:t>   (where slope is, by definition, zero!).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Partial derivatives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are derivatives with respect to one</a:t>
            </a:r>
          </a:p>
          <a:p>
            <a:r>
              <a:rPr lang="en-US" dirty="0">
                <a:solidFill>
                  <a:srgbClr val="001ABF"/>
                </a:solidFill>
              </a:rPr>
              <a:t>   variable of a function having more than one variable.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The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wave equation </a:t>
            </a:r>
            <a:r>
              <a:rPr lang="en-US" dirty="0">
                <a:solidFill>
                  <a:srgbClr val="001ABF"/>
                </a:solidFill>
              </a:rPr>
              <a:t>is a function of time </a:t>
            </a:r>
            <a:r>
              <a:rPr lang="en-US" i="1" dirty="0">
                <a:latin typeface="Times New Roman"/>
                <a:cs typeface="Times New Roman"/>
              </a:rPr>
              <a:t>t </a:t>
            </a:r>
            <a:r>
              <a:rPr lang="en-US" dirty="0">
                <a:solidFill>
                  <a:srgbClr val="001ABF"/>
                </a:solidFill>
              </a:rPr>
              <a:t>and space 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y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z</a:t>
            </a:r>
            <a:r>
              <a:rPr lang="en-US" dirty="0">
                <a:solidFill>
                  <a:srgbClr val="001ABF"/>
                </a:solidFill>
                <a:latin typeface="Times New Roman"/>
                <a:cs typeface="Times New Roman"/>
              </a:rPr>
              <a:t>)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,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  so we describe seismic waves by a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partial differential</a:t>
            </a:r>
          </a:p>
          <a:p>
            <a:r>
              <a:rPr lang="en-US" dirty="0">
                <a:solidFill>
                  <a:srgbClr val="333399"/>
                </a:solidFill>
                <a:latin typeface="Arial"/>
                <a:cs typeface="Arial"/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equation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or</a:t>
            </a:r>
            <a:r>
              <a:rPr lang="en-US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PDE</a:t>
            </a:r>
          </a:p>
        </p:txBody>
      </p:sp>
    </p:spTree>
    <p:extLst>
      <p:ext uri="{BB962C8B-B14F-4D97-AF65-F5344CB8AC3E}">
        <p14:creationId xmlns:p14="http://schemas.microsoft.com/office/powerpoint/2010/main" val="54206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24B025BB-67E4-9EC2-B7F0-5BEB493D9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606" y="230982"/>
            <a:ext cx="8078788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Consider an example function:     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 err="1">
                <a:latin typeface="Times New Roman" charset="0"/>
              </a:rPr>
              <a:t>x</a:t>
            </a:r>
            <a:r>
              <a:rPr lang="en-US" dirty="0" err="1">
                <a:latin typeface="Times New Roman" charset="0"/>
              </a:rPr>
              <a:t>,</a:t>
            </a:r>
            <a:r>
              <a:rPr lang="en-US" i="1" dirty="0" err="1">
                <a:latin typeface="Times New Roman" charset="0"/>
              </a:rPr>
              <a:t>y</a:t>
            </a:r>
            <a:r>
              <a:rPr lang="en-US" dirty="0">
                <a:latin typeface="Times New Roman" charset="0"/>
              </a:rPr>
              <a:t>) =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 + 2</a:t>
            </a:r>
            <a:r>
              <a:rPr lang="en-US" i="1" dirty="0">
                <a:latin typeface="Times New Roman" charset="0"/>
              </a:rPr>
              <a:t>y</a:t>
            </a:r>
            <a:r>
              <a:rPr lang="en-US" baseline="30000" dirty="0">
                <a:latin typeface="Times New Roman" charset="0"/>
              </a:rPr>
              <a:t>2</a:t>
            </a:r>
            <a:endParaRPr lang="en-US" dirty="0">
              <a:solidFill>
                <a:schemeClr val="accent2"/>
              </a:solidFill>
            </a:endParaRP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Then we have the following: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            partial derivatives:         indicial notation: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If a function has directional elements, e.g., </a:t>
            </a:r>
            <a:r>
              <a:rPr lang="en-US" i="1" dirty="0" err="1">
                <a:latin typeface="Times New Roman" charset="0"/>
              </a:rPr>
              <a:t>u</a:t>
            </a:r>
            <a:r>
              <a:rPr lang="en-US" i="1" baseline="-25000" dirty="0" err="1">
                <a:latin typeface="Times New Roman" charset="0"/>
              </a:rPr>
              <a:t>z</a:t>
            </a:r>
            <a:r>
              <a:rPr lang="en-US" dirty="0">
                <a:solidFill>
                  <a:srgbClr val="001ABF"/>
                </a:solidFill>
              </a:rPr>
              <a:t>, then indicial</a:t>
            </a:r>
          </a:p>
          <a:p>
            <a:r>
              <a:rPr lang="en-US" dirty="0">
                <a:solidFill>
                  <a:srgbClr val="001ABF"/>
                </a:solidFill>
              </a:rPr>
              <a:t>   notation for a partial derivative in the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y</a:t>
            </a:r>
            <a:r>
              <a:rPr lang="en-US" dirty="0">
                <a:solidFill>
                  <a:srgbClr val="001ABF"/>
                </a:solidFill>
              </a:rPr>
              <a:t> direction would</a:t>
            </a:r>
          </a:p>
          <a:p>
            <a:r>
              <a:rPr lang="en-US" dirty="0">
                <a:solidFill>
                  <a:srgbClr val="001ABF"/>
                </a:solidFill>
              </a:rPr>
              <a:t>   be: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Another notation we’ll see often is the gradient operator: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42CA47-E8AF-5F11-B863-A7750EE37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756" y="1856582"/>
            <a:ext cx="925513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B6FA83-A2BD-E9DA-9A77-44C2D1BFD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44" y="1856582"/>
            <a:ext cx="974725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265C66-1226-A8E5-F44E-1A2451A52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231" y="4371182"/>
            <a:ext cx="1289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AE9E6E-F73D-DEAB-1496-35BFBD518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2369" y="5607844"/>
            <a:ext cx="33623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AED2DB-47C2-A8F1-28A9-5F7EA2EAF32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164556" y="5684044"/>
            <a:ext cx="3657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15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A144AC08-3C66-7A48-8984-689EC6614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607" y="181769"/>
            <a:ext cx="877278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Complex Numbers:</a:t>
            </a:r>
          </a:p>
          <a:p>
            <a:endParaRPr lang="en-US" sz="1200" i="1" dirty="0">
              <a:solidFill>
                <a:srgbClr val="001ABF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1ABF"/>
                </a:solidFill>
              </a:rPr>
              <a:t>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complex number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can be written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                                        </a:t>
            </a:r>
            <a:r>
              <a:rPr lang="en-US" i="1" dirty="0">
                <a:latin typeface="Times New Roman" charset="0"/>
              </a:rPr>
              <a:t>z = x + </a:t>
            </a:r>
            <a:r>
              <a:rPr lang="en-US" i="1" dirty="0" err="1">
                <a:latin typeface="Times New Roman" charset="0"/>
              </a:rPr>
              <a:t>iy</a:t>
            </a:r>
            <a:r>
              <a:rPr lang="en-US" i="1" dirty="0">
                <a:latin typeface="Times New Roman" charset="0"/>
              </a:rPr>
              <a:t>    </a:t>
            </a:r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where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 = Re{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latin typeface="Times New Roman" charset="0"/>
              </a:rPr>
              <a:t>}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is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part of 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solidFill>
                  <a:srgbClr val="001ABF"/>
                </a:solidFill>
              </a:rPr>
              <a:t>, and </a:t>
            </a:r>
          </a:p>
          <a:p>
            <a:r>
              <a:rPr lang="en-US" dirty="0">
                <a:solidFill>
                  <a:srgbClr val="001ABF"/>
                </a:solidFill>
              </a:rPr>
              <a:t>              </a:t>
            </a:r>
            <a:r>
              <a:rPr lang="en-US" i="1" dirty="0">
                <a:latin typeface="Times New Roman" charset="0"/>
              </a:rPr>
              <a:t>y</a:t>
            </a:r>
            <a:r>
              <a:rPr lang="en-US" dirty="0">
                <a:latin typeface="Times New Roman" charset="0"/>
              </a:rPr>
              <a:t> = </a:t>
            </a:r>
            <a:r>
              <a:rPr lang="en-US" dirty="0" err="1">
                <a:latin typeface="Times New Roman" charset="0"/>
              </a:rPr>
              <a:t>Im</a:t>
            </a:r>
            <a:r>
              <a:rPr lang="en-US" dirty="0">
                <a:latin typeface="Times New Roman" charset="0"/>
              </a:rPr>
              <a:t>{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latin typeface="Times New Roman" charset="0"/>
              </a:rPr>
              <a:t>}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is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imaginary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part of 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solidFill>
                  <a:srgbClr val="001ABF"/>
                </a:solidFill>
              </a:rPr>
              <a:t>.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We can graphically represent 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in either Cartesian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1ABF"/>
                </a:solidFill>
              </a:rPr>
              <a:t> or polar</a:t>
            </a:r>
          </a:p>
          <a:p>
            <a:r>
              <a:rPr lang="en-US" dirty="0">
                <a:solidFill>
                  <a:srgbClr val="001ABF"/>
                </a:solidFill>
              </a:rPr>
              <a:t>     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r</a:t>
            </a:r>
            <a:r>
              <a:rPr lang="en-US" dirty="0">
                <a:latin typeface="Times New Roman" charset="0"/>
              </a:rPr>
              <a:t>, </a:t>
            </a:r>
            <a:r>
              <a:rPr lang="en-US" i="1" dirty="0">
                <a:latin typeface="Symbol" charset="0"/>
                <a:sym typeface="Symbol" charset="0"/>
              </a:rPr>
              <a:t>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coordinates as a vector quantity:</a:t>
            </a:r>
            <a:endParaRPr lang="en-US" sz="3600" i="1" dirty="0">
              <a:solidFill>
                <a:srgbClr val="001ABF"/>
              </a:solidFill>
              <a:latin typeface="Arial Blac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5DB0B-D49E-E8B4-97C2-2456E821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81" y="3617119"/>
            <a:ext cx="4286250" cy="305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2E8A2A-48EC-253D-77A7-C94913E89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481" y="3617119"/>
            <a:ext cx="4364037" cy="305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D2402975-D589-8FFE-D106-A9C59981D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056" y="4406106"/>
            <a:ext cx="14366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solidFill>
                  <a:schemeClr val="tx2"/>
                </a:solidFill>
                <a:latin typeface="Times New Roman" charset="0"/>
              </a:rPr>
              <a:t>y = r 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sin</a:t>
            </a:r>
            <a:r>
              <a:rPr lang="en-US" i="1">
                <a:solidFill>
                  <a:schemeClr val="tx2"/>
                </a:solidFill>
                <a:latin typeface="Symbol" charset="0"/>
                <a:sym typeface="Symbol" charset="0"/>
              </a:rPr>
              <a:t></a:t>
            </a:r>
          </a:p>
          <a:p>
            <a:r>
              <a:rPr lang="en-US" i="1">
                <a:solidFill>
                  <a:schemeClr val="tx2"/>
                </a:solidFill>
                <a:latin typeface="Times New Roman" charset="0"/>
              </a:rPr>
              <a:t>x = r 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cos</a:t>
            </a:r>
            <a:r>
              <a:rPr lang="en-US" i="1">
                <a:solidFill>
                  <a:schemeClr val="tx2"/>
                </a:solidFill>
                <a:latin typeface="Symbol" charset="0"/>
                <a:sym typeface="Symbol" charset="0"/>
              </a:rPr>
              <a:t></a:t>
            </a:r>
            <a:endParaRPr lang="en-US" i="1">
              <a:solidFill>
                <a:schemeClr val="tx2"/>
              </a:solidFill>
              <a:latin typeface="Times New Roman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C445D8-DFC5-A021-3F35-87E27E2BE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718" y="4009231"/>
            <a:ext cx="15811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901CBB-0174-A77F-A6E8-3FFECDF3A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93" y="4880769"/>
            <a:ext cx="22098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73C3B2-47F5-389F-5E16-406622969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5776" y="1299463"/>
            <a:ext cx="990600" cy="48222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4199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0FF1DD1E-38C6-CE1B-5F36-E2A6A39757A1}"/>
              </a:ext>
            </a:extLst>
          </p:cNvPr>
          <p:cNvSpPr txBox="1"/>
          <p:nvPr/>
        </p:nvSpPr>
        <p:spPr>
          <a:xfrm>
            <a:off x="1875710" y="1166843"/>
            <a:ext cx="844058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you may ask yourself:</a:t>
            </a:r>
          </a:p>
          <a:p>
            <a:endParaRPr lang="en-US" sz="2400" dirty="0">
              <a:solidFill>
                <a:srgbClr val="001A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Why, in the name of all that’s decent, rational and sensible in</a:t>
            </a:r>
          </a:p>
          <a:p>
            <a:r>
              <a:rPr lang="en-US" sz="2400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the universe, would anyone ever want to use </a:t>
            </a:r>
            <a:r>
              <a:rPr lang="en-US" sz="2400" i="1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imaginary</a:t>
            </a:r>
          </a:p>
          <a:p>
            <a:r>
              <a:rPr lang="en-US" sz="2400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rather than strictly </a:t>
            </a:r>
            <a:r>
              <a:rPr lang="en-US" sz="2400" i="1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en-US" sz="2400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numbers?</a:t>
            </a:r>
          </a:p>
          <a:p>
            <a:endParaRPr lang="en-US" sz="2400" dirty="0">
              <a:solidFill>
                <a:srgbClr val="001A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answer has to do with </a:t>
            </a:r>
            <a:r>
              <a:rPr lang="en-US" sz="2400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eigenfunctions</a:t>
            </a:r>
            <a:r>
              <a:rPr lang="en-US" sz="2400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are the</a:t>
            </a:r>
          </a:p>
          <a:p>
            <a:r>
              <a:rPr lang="en-US" sz="2400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optimal functions for solving a PDE. An eigenfunction is a</a:t>
            </a:r>
          </a:p>
          <a:p>
            <a:r>
              <a:rPr lang="en-US" sz="2400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(unique) functional form that simplifies solution of the PDE. </a:t>
            </a:r>
          </a:p>
          <a:p>
            <a:endParaRPr lang="en-US" sz="2400" dirty="0">
              <a:solidFill>
                <a:srgbClr val="001A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case of the wave equation (and many other PDE’s),</a:t>
            </a:r>
          </a:p>
          <a:p>
            <a:r>
              <a:rPr lang="en-US" sz="2400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the eigenfunctions are sines and cosines!</a:t>
            </a:r>
          </a:p>
        </p:txBody>
      </p:sp>
    </p:spTree>
    <p:extLst>
      <p:ext uri="{BB962C8B-B14F-4D97-AF65-F5344CB8AC3E}">
        <p14:creationId xmlns:p14="http://schemas.microsoft.com/office/powerpoint/2010/main" val="2311342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6C7EC858-E78C-0B57-1C1B-FB6AB50F2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869" y="274291"/>
            <a:ext cx="8634261" cy="630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Substituting polar coordinates into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z = x + 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iy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we have: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                               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z = r 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</a:rPr>
              <a:t>cos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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 + 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i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 r 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sin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</a:t>
            </a:r>
          </a:p>
          <a:p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                                         = r 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</a:rPr>
              <a:t>cos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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+ 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i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sin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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</a:t>
            </a:r>
          </a:p>
          <a:p>
            <a:endParaRPr lang="en-US" sz="600" dirty="0">
              <a:solidFill>
                <a:schemeClr val="tx2"/>
              </a:solidFill>
              <a:latin typeface="Times New Roman" charset="0"/>
            </a:endParaRPr>
          </a:p>
          <a:p>
            <a:r>
              <a:rPr lang="en-US" dirty="0">
                <a:solidFill>
                  <a:srgbClr val="001ABF"/>
                </a:solidFill>
              </a:rPr>
              <a:t>From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Euler’s Identity</a:t>
            </a:r>
            <a:r>
              <a:rPr lang="en-US" dirty="0">
                <a:solidFill>
                  <a:srgbClr val="001ABF"/>
                </a:solidFill>
              </a:rPr>
              <a:t>,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                               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e</a:t>
            </a:r>
            <a:r>
              <a:rPr lang="en-US" i="1" baseline="30000" dirty="0" err="1">
                <a:latin typeface="Times New Roman" charset="0"/>
              </a:rPr>
              <a:t>i</a:t>
            </a:r>
            <a:r>
              <a:rPr lang="en-US" i="1" baseline="30000" dirty="0">
                <a:latin typeface="Symbol" charset="0"/>
                <a:sym typeface="Symbol" charset="0"/>
              </a:rPr>
              <a:t></a:t>
            </a:r>
            <a:r>
              <a:rPr lang="en-US" dirty="0">
                <a:latin typeface="Times New Roman" charset="0"/>
              </a:rPr>
              <a:t> = 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</a:rPr>
              <a:t>cos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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+ 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i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sin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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So we can write: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i="1" dirty="0">
                <a:solidFill>
                  <a:srgbClr val="001ABF"/>
                </a:solidFill>
                <a:latin typeface="Symbol" charset="0"/>
                <a:sym typeface="Symbol" charset="0"/>
              </a:rPr>
              <a:t></a:t>
            </a:r>
            <a:r>
              <a:rPr lang="en-US" i="1" dirty="0">
                <a:latin typeface="Times New Roman" charset="0"/>
              </a:rPr>
              <a:t>z = r </a:t>
            </a:r>
            <a:r>
              <a:rPr lang="en-US" i="1" dirty="0" err="1">
                <a:latin typeface="Times New Roman" charset="0"/>
              </a:rPr>
              <a:t>e</a:t>
            </a:r>
            <a:r>
              <a:rPr lang="en-US" i="1" baseline="30000" dirty="0" err="1">
                <a:latin typeface="Times New Roman" charset="0"/>
              </a:rPr>
              <a:t>i</a:t>
            </a:r>
            <a:r>
              <a:rPr lang="en-US" i="1" baseline="30000" dirty="0">
                <a:latin typeface="Symbol" charset="0"/>
                <a:sym typeface="Symbol" charset="0"/>
              </a:rPr>
              <a:t></a:t>
            </a:r>
          </a:p>
          <a:p>
            <a:endParaRPr lang="en-US" sz="600" i="1" baseline="30000" dirty="0">
              <a:latin typeface="Symbol" charset="0"/>
              <a:sym typeface="Symbol" charset="0"/>
            </a:endParaRPr>
          </a:p>
          <a:p>
            <a:r>
              <a:rPr lang="en-US" dirty="0">
                <a:solidFill>
                  <a:srgbClr val="001ABF"/>
                </a:solidFill>
              </a:rPr>
              <a:t>The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complex conjugate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001ABF"/>
                </a:solidFill>
              </a:rPr>
              <a:t>of a complex number 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solidFill>
                  <a:srgbClr val="001ABF"/>
                </a:solidFill>
              </a:rPr>
              <a:t>, which we</a:t>
            </a:r>
          </a:p>
          <a:p>
            <a:r>
              <a:rPr lang="en-US" dirty="0">
                <a:solidFill>
                  <a:srgbClr val="001ABF"/>
                </a:solidFill>
              </a:rPr>
              <a:t>   denote </a:t>
            </a:r>
            <a:r>
              <a:rPr lang="en-US" i="1" dirty="0">
                <a:latin typeface="Times New Roman" charset="0"/>
              </a:rPr>
              <a:t>z*</a:t>
            </a:r>
            <a:r>
              <a:rPr lang="en-US" dirty="0">
                <a:solidFill>
                  <a:srgbClr val="001ABF"/>
                </a:solidFill>
              </a:rPr>
              <a:t>, is:</a:t>
            </a:r>
          </a:p>
          <a:p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                                         z* = x – 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iy</a:t>
            </a:r>
            <a:endParaRPr lang="en-US" i="1" dirty="0">
              <a:solidFill>
                <a:schemeClr val="tx2"/>
              </a:solidFill>
              <a:latin typeface="Times New Roman" charset="0"/>
            </a:endParaRPr>
          </a:p>
          <a:p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                                             = r 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</a:rPr>
              <a:t>cos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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 – 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i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 r 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sin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</a:t>
            </a:r>
          </a:p>
          <a:p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                                             = r 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</a:rPr>
              <a:t>cos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–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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 + 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i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 r 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sin(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–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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</a:t>
            </a:r>
          </a:p>
          <a:p>
            <a:r>
              <a:rPr lang="en-US" dirty="0">
                <a:solidFill>
                  <a:schemeClr val="tx2"/>
                </a:solidFill>
                <a:latin typeface="Times New Roman" charset="0"/>
              </a:rPr>
              <a:t>                                             =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r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i="1" dirty="0">
                <a:latin typeface="Times New Roman" charset="0"/>
              </a:rPr>
              <a:t>e</a:t>
            </a:r>
            <a:r>
              <a:rPr lang="en-US" i="1" baseline="30000" dirty="0">
                <a:latin typeface="Times New Roman" charset="0"/>
              </a:rPr>
              <a:t>–</a:t>
            </a:r>
            <a:r>
              <a:rPr lang="en-US" i="1" baseline="30000" dirty="0" err="1">
                <a:latin typeface="Times New Roman" charset="0"/>
              </a:rPr>
              <a:t>i</a:t>
            </a:r>
            <a:r>
              <a:rPr lang="en-US" i="1" baseline="30000" dirty="0">
                <a:latin typeface="Symbol" charset="0"/>
                <a:sym typeface="Symbol" charset="0"/>
              </a:rPr>
              <a:t></a:t>
            </a:r>
          </a:p>
          <a:p>
            <a:endParaRPr lang="en-US" sz="600" i="1" baseline="30000" dirty="0">
              <a:latin typeface="Symbol" charset="0"/>
              <a:sym typeface="Symbol" charset="0"/>
            </a:endParaRPr>
          </a:p>
          <a:p>
            <a:r>
              <a:rPr lang="en-US" dirty="0">
                <a:solidFill>
                  <a:srgbClr val="001ABF"/>
                </a:solidFill>
              </a:rPr>
              <a:t>Thus the squared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modulus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(magnitude) of 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is: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latin typeface="Times New Roman" charset="0"/>
              </a:rPr>
              <a:t>               |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latin typeface="Times New Roman" charset="0"/>
              </a:rPr>
              <a:t>|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 err="1">
                <a:latin typeface="Times New Roman" charset="0"/>
              </a:rPr>
              <a:t>zz</a:t>
            </a:r>
            <a:r>
              <a:rPr lang="en-US" dirty="0">
                <a:latin typeface="Times New Roman" charset="0"/>
              </a:rPr>
              <a:t>* = (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 + </a:t>
            </a:r>
            <a:r>
              <a:rPr lang="en-US" i="1" dirty="0" err="1">
                <a:latin typeface="Times New Roman" charset="0"/>
              </a:rPr>
              <a:t>iy</a:t>
            </a:r>
            <a:r>
              <a:rPr lang="en-US" dirty="0">
                <a:latin typeface="Times New Roman" charset="0"/>
              </a:rPr>
              <a:t>)(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 – </a:t>
            </a:r>
            <a:r>
              <a:rPr lang="en-US" i="1" dirty="0" err="1">
                <a:latin typeface="Times New Roman" charset="0"/>
              </a:rPr>
              <a:t>iy</a:t>
            </a:r>
            <a:r>
              <a:rPr lang="en-US" dirty="0">
                <a:latin typeface="Times New Roman" charset="0"/>
              </a:rPr>
              <a:t>) = (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 + </a:t>
            </a:r>
            <a:r>
              <a:rPr lang="en-US" i="1" dirty="0">
                <a:latin typeface="Times New Roman" charset="0"/>
              </a:rPr>
              <a:t>y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) = </a:t>
            </a:r>
            <a:r>
              <a:rPr lang="en-US" i="1" dirty="0" err="1">
                <a:latin typeface="Times New Roman" charset="0"/>
              </a:rPr>
              <a:t>re</a:t>
            </a:r>
            <a:r>
              <a:rPr lang="en-US" i="1" baseline="30000" dirty="0" err="1">
                <a:latin typeface="Times New Roman" charset="0"/>
              </a:rPr>
              <a:t>i</a:t>
            </a:r>
            <a:r>
              <a:rPr lang="en-US" i="1" baseline="30000" dirty="0">
                <a:latin typeface="Symbol" charset="0"/>
                <a:sym typeface="Symbol" charset="0"/>
              </a:rPr>
              <a:t></a:t>
            </a:r>
            <a:r>
              <a:rPr lang="en-US" dirty="0">
                <a:latin typeface="Times New Roman" charset="0"/>
              </a:rPr>
              <a:t> </a:t>
            </a:r>
            <a:r>
              <a:rPr lang="en-US" i="1" dirty="0">
                <a:latin typeface="Times New Roman" charset="0"/>
              </a:rPr>
              <a:t>re</a:t>
            </a:r>
            <a:r>
              <a:rPr lang="en-US" i="1" baseline="30000" dirty="0">
                <a:latin typeface="Times New Roman" charset="0"/>
              </a:rPr>
              <a:t>–</a:t>
            </a:r>
            <a:r>
              <a:rPr lang="en-US" i="1" baseline="30000" dirty="0" err="1">
                <a:latin typeface="Times New Roman" charset="0"/>
              </a:rPr>
              <a:t>i</a:t>
            </a:r>
            <a:r>
              <a:rPr lang="en-US" i="1" baseline="30000" dirty="0">
                <a:latin typeface="Symbol" charset="0"/>
                <a:sym typeface="Symbol" charset="0"/>
              </a:rPr>
              <a:t>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r</a:t>
            </a:r>
            <a:r>
              <a:rPr lang="en-US" baseline="30000" dirty="0">
                <a:latin typeface="Times New Roman" charset="0"/>
              </a:rPr>
              <a:t>2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22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>
            <a:extLst>
              <a:ext uri="{FF2B5EF4-FFF2-40B4-BE49-F238E27FC236}">
                <a16:creationId xmlns:a16="http://schemas.microsoft.com/office/drawing/2014/main" id="{A210CBF2-F01E-98CF-EC94-9EAF69397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068" y="100013"/>
            <a:ext cx="86405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Grasping this opens up a seamy underbelly of the math world.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6CE56C-41E3-2F70-A71A-7325432B5113}"/>
              </a:ext>
            </a:extLst>
          </p:cNvPr>
          <p:cNvGrpSpPr>
            <a:grpSpLocks/>
          </p:cNvGrpSpPr>
          <p:nvPr/>
        </p:nvGrpSpPr>
        <p:grpSpPr bwMode="auto">
          <a:xfrm>
            <a:off x="1777206" y="617538"/>
            <a:ext cx="8637587" cy="5226050"/>
            <a:chOff x="144" y="356"/>
            <a:chExt cx="5441" cy="3292"/>
          </a:xfrm>
        </p:grpSpPr>
        <p:pic>
          <p:nvPicPr>
            <p:cNvPr id="28" name="Picture 27" descr="moz-screenshot">
              <a:extLst>
                <a:ext uri="{FF2B5EF4-FFF2-40B4-BE49-F238E27FC236}">
                  <a16:creationId xmlns:a16="http://schemas.microsoft.com/office/drawing/2014/main" id="{F186598F-E21B-9E12-91C5-75E59948B4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56"/>
              <a:ext cx="5441" cy="3292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9670F7-3D5D-F724-1067-4875EEED2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" y="470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Text Box 7">
              <a:extLst>
                <a:ext uri="{FF2B5EF4-FFF2-40B4-BE49-F238E27FC236}">
                  <a16:creationId xmlns:a16="http://schemas.microsoft.com/office/drawing/2014/main" id="{CD5E47E0-1527-07C1-4888-8E5F6BB1C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2" y="432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/>
                <a:t>**</a:t>
              </a:r>
            </a:p>
          </p:txBody>
        </p:sp>
      </p:grpSp>
      <p:sp>
        <p:nvSpPr>
          <p:cNvPr id="27" name="Text Box 8">
            <a:extLst>
              <a:ext uri="{FF2B5EF4-FFF2-40B4-BE49-F238E27FC236}">
                <a16:creationId xmlns:a16="http://schemas.microsoft.com/office/drawing/2014/main" id="{B254BD09-548F-CB2E-497B-594504B39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4568" y="5935663"/>
            <a:ext cx="79672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Note also that:    </a:t>
            </a:r>
            <a:r>
              <a:rPr lang="en-US" i="1" dirty="0" err="1">
                <a:latin typeface="Times New Roman" charset="0"/>
              </a:rPr>
              <a:t>e</a:t>
            </a:r>
            <a:r>
              <a:rPr lang="en-US" i="1" baseline="30000" dirty="0" err="1">
                <a:latin typeface="Times New Roman" charset="0"/>
              </a:rPr>
              <a:t>i</a:t>
            </a:r>
            <a:r>
              <a:rPr lang="en-US" i="1" baseline="30000" dirty="0">
                <a:latin typeface="Symbol" charset="0"/>
                <a:sym typeface="Symbol" charset="0"/>
              </a:rPr>
              <a:t></a:t>
            </a:r>
            <a:r>
              <a:rPr lang="en-US" dirty="0">
                <a:latin typeface="Times New Roman" charset="0"/>
              </a:rPr>
              <a:t> = cos</a:t>
            </a:r>
            <a:r>
              <a:rPr lang="en-US" i="1" dirty="0">
                <a:latin typeface="Symbol" charset="0"/>
                <a:sym typeface="Symbol" charset="0"/>
              </a:rPr>
              <a:t></a:t>
            </a:r>
            <a:r>
              <a:rPr lang="en-US" dirty="0">
                <a:latin typeface="Times New Roman" charset="0"/>
              </a:rPr>
              <a:t> +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>
                <a:latin typeface="Times New Roman" charset="0"/>
              </a:rPr>
              <a:t> sin</a:t>
            </a:r>
            <a:r>
              <a:rPr lang="en-US" i="1" dirty="0">
                <a:latin typeface="Symbol" charset="0"/>
                <a:sym typeface="Symbol" charset="0"/>
              </a:rPr>
              <a:t></a:t>
            </a:r>
            <a:r>
              <a:rPr lang="en-US" dirty="0">
                <a:solidFill>
                  <a:srgbClr val="001ABF"/>
                </a:solidFill>
              </a:rPr>
              <a:t>&amp;</a:t>
            </a:r>
            <a:r>
              <a:rPr lang="en-US" i="1" dirty="0">
                <a:solidFill>
                  <a:srgbClr val="001ABF"/>
                </a:solidFill>
                <a:latin typeface="Symbol" charset="0"/>
                <a:sym typeface="Symbol" charset="0"/>
              </a:rPr>
              <a:t>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 </a:t>
            </a:r>
            <a:r>
              <a:rPr lang="en-US" i="1" dirty="0">
                <a:latin typeface="Times New Roman" charset="0"/>
              </a:rPr>
              <a:t>e</a:t>
            </a:r>
            <a:r>
              <a:rPr lang="en-US" i="1" baseline="30000" dirty="0">
                <a:latin typeface="Times New Roman" charset="0"/>
              </a:rPr>
              <a:t>–</a:t>
            </a:r>
            <a:r>
              <a:rPr lang="en-US" i="1" baseline="30000" dirty="0" err="1">
                <a:latin typeface="Times New Roman" charset="0"/>
              </a:rPr>
              <a:t>i</a:t>
            </a:r>
            <a:r>
              <a:rPr lang="en-US" i="1" baseline="30000" dirty="0">
                <a:latin typeface="Symbol" charset="0"/>
                <a:sym typeface="Symbol" charset="0"/>
              </a:rPr>
              <a:t></a:t>
            </a:r>
            <a:r>
              <a:rPr lang="en-US" dirty="0">
                <a:latin typeface="Times New Roman" charset="0"/>
              </a:rPr>
              <a:t> = cos</a:t>
            </a:r>
            <a:r>
              <a:rPr lang="en-US" i="1" dirty="0">
                <a:latin typeface="Symbol" charset="0"/>
                <a:sym typeface="Symbol" charset="0"/>
              </a:rPr>
              <a:t></a:t>
            </a:r>
            <a:r>
              <a:rPr lang="en-US" dirty="0">
                <a:latin typeface="Times New Roman" charset="0"/>
              </a:rPr>
              <a:t> –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>
                <a:latin typeface="Times New Roman" charset="0"/>
              </a:rPr>
              <a:t> sin</a:t>
            </a:r>
            <a:r>
              <a:rPr lang="en-US" i="1" dirty="0">
                <a:latin typeface="Symbol" charset="0"/>
                <a:sym typeface="Symbol" charset="0"/>
              </a:rPr>
              <a:t>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001ABF"/>
                </a:solidFill>
              </a:rPr>
              <a:t>                   </a:t>
            </a:r>
            <a:r>
              <a:rPr lang="en-US" dirty="0">
                <a:solidFill>
                  <a:srgbClr val="001ABF"/>
                </a:solidFill>
                <a:sym typeface="Symbol" charset="0"/>
              </a:rPr>
              <a:t></a:t>
            </a:r>
            <a:r>
              <a:rPr lang="en-US" dirty="0">
                <a:solidFill>
                  <a:srgbClr val="001ABF"/>
                </a:solidFill>
              </a:rPr>
              <a:t>    </a:t>
            </a:r>
            <a:r>
              <a:rPr lang="en-US" dirty="0">
                <a:latin typeface="Times New Roman" charset="0"/>
              </a:rPr>
              <a:t>cos</a:t>
            </a:r>
            <a:r>
              <a:rPr lang="en-US" i="1" dirty="0">
                <a:latin typeface="Symbol" charset="0"/>
                <a:sym typeface="Symbol" charset="0"/>
              </a:rPr>
              <a:t></a:t>
            </a:r>
            <a:r>
              <a:rPr lang="en-US" i="1" dirty="0">
                <a:latin typeface="Times New Roman" charset="0"/>
              </a:rPr>
              <a:t>= 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 err="1">
                <a:latin typeface="Times New Roman" charset="0"/>
              </a:rPr>
              <a:t>e</a:t>
            </a:r>
            <a:r>
              <a:rPr lang="en-US" i="1" baseline="30000" dirty="0" err="1">
                <a:latin typeface="Times New Roman" charset="0"/>
              </a:rPr>
              <a:t>i</a:t>
            </a:r>
            <a:r>
              <a:rPr lang="en-US" i="1" baseline="30000" dirty="0">
                <a:latin typeface="Symbol" charset="0"/>
                <a:sym typeface="Symbol" charset="0"/>
              </a:rPr>
              <a:t></a:t>
            </a:r>
            <a:r>
              <a:rPr lang="en-US" dirty="0">
                <a:latin typeface="Times New Roman" charset="0"/>
              </a:rPr>
              <a:t>+ </a:t>
            </a:r>
            <a:r>
              <a:rPr lang="en-US" i="1" dirty="0">
                <a:latin typeface="Times New Roman" charset="0"/>
              </a:rPr>
              <a:t>e</a:t>
            </a:r>
            <a:r>
              <a:rPr lang="en-US" i="1" baseline="30000" dirty="0">
                <a:latin typeface="Times New Roman" charset="0"/>
              </a:rPr>
              <a:t>–</a:t>
            </a:r>
            <a:r>
              <a:rPr lang="en-US" i="1" baseline="30000" dirty="0" err="1">
                <a:latin typeface="Times New Roman" charset="0"/>
              </a:rPr>
              <a:t>i</a:t>
            </a:r>
            <a:r>
              <a:rPr lang="en-US" i="1" baseline="30000" dirty="0">
                <a:latin typeface="Symbol" charset="0"/>
                <a:sym typeface="Symbol" charset="0"/>
              </a:rPr>
              <a:t></a:t>
            </a:r>
            <a:r>
              <a:rPr lang="en-US" dirty="0">
                <a:latin typeface="Times New Roman" charset="0"/>
              </a:rPr>
              <a:t>)/2  </a:t>
            </a:r>
            <a:r>
              <a:rPr lang="en-US" dirty="0">
                <a:solidFill>
                  <a:srgbClr val="001ABF"/>
                </a:solidFill>
              </a:rPr>
              <a:t>&amp;</a:t>
            </a:r>
            <a:r>
              <a:rPr lang="en-US" dirty="0">
                <a:solidFill>
                  <a:srgbClr val="001ABF"/>
                </a:solidFill>
                <a:latin typeface="Times New Roman" charset="0"/>
              </a:rPr>
              <a:t>  </a:t>
            </a:r>
            <a:r>
              <a:rPr lang="en-US" dirty="0">
                <a:latin typeface="Times New Roman" charset="0"/>
              </a:rPr>
              <a:t>sin</a:t>
            </a:r>
            <a:r>
              <a:rPr lang="en-US" i="1" dirty="0">
                <a:latin typeface="Symbol" charset="0"/>
                <a:sym typeface="Symbol" charset="0"/>
              </a:rPr>
              <a:t></a:t>
            </a:r>
            <a:r>
              <a:rPr lang="en-US" i="1" dirty="0">
                <a:latin typeface="Times New Roman" charset="0"/>
              </a:rPr>
              <a:t>= –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 err="1">
                <a:latin typeface="Times New Roman" charset="0"/>
              </a:rPr>
              <a:t>e</a:t>
            </a:r>
            <a:r>
              <a:rPr lang="en-US" i="1" baseline="30000" dirty="0" err="1">
                <a:latin typeface="Times New Roman" charset="0"/>
              </a:rPr>
              <a:t>i</a:t>
            </a:r>
            <a:r>
              <a:rPr lang="en-US" i="1" baseline="30000" dirty="0">
                <a:latin typeface="Symbol" charset="0"/>
                <a:sym typeface="Symbol" charset="0"/>
              </a:rPr>
              <a:t></a:t>
            </a:r>
            <a:r>
              <a:rPr lang="en-US" dirty="0">
                <a:latin typeface="Times New Roman" charset="0"/>
              </a:rPr>
              <a:t>– </a:t>
            </a:r>
            <a:r>
              <a:rPr lang="en-US" i="1" dirty="0">
                <a:latin typeface="Times New Roman" charset="0"/>
              </a:rPr>
              <a:t>e</a:t>
            </a:r>
            <a:r>
              <a:rPr lang="en-US" i="1" baseline="30000" dirty="0">
                <a:latin typeface="Times New Roman" charset="0"/>
              </a:rPr>
              <a:t>–</a:t>
            </a:r>
            <a:r>
              <a:rPr lang="en-US" i="1" baseline="30000" dirty="0" err="1">
                <a:latin typeface="Times New Roman" charset="0"/>
              </a:rPr>
              <a:t>i</a:t>
            </a:r>
            <a:r>
              <a:rPr lang="en-US" i="1" baseline="30000" dirty="0">
                <a:latin typeface="Symbol" charset="0"/>
                <a:sym typeface="Symbol" charset="0"/>
              </a:rPr>
              <a:t></a:t>
            </a:r>
            <a:r>
              <a:rPr lang="en-US" dirty="0">
                <a:latin typeface="Times New Roman" charset="0"/>
              </a:rPr>
              <a:t>)/2 </a:t>
            </a:r>
          </a:p>
        </p:txBody>
      </p:sp>
    </p:spTree>
    <p:extLst>
      <p:ext uri="{BB962C8B-B14F-4D97-AF65-F5344CB8AC3E}">
        <p14:creationId xmlns:p14="http://schemas.microsoft.com/office/powerpoint/2010/main" val="235522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458E8D73-7D10-E687-8369-16856ACB4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78" y="289679"/>
            <a:ext cx="8499443" cy="62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Introduction to </a:t>
            </a:r>
            <a:r>
              <a:rPr lang="en-US" sz="3600" i="1" dirty="0">
                <a:solidFill>
                  <a:srgbClr val="FF0000"/>
                </a:solidFill>
                <a:latin typeface="Arial Black" charset="0"/>
              </a:rPr>
              <a:t>Tensors</a:t>
            </a:r>
          </a:p>
          <a:p>
            <a:endParaRPr lang="en-US" sz="1200" u="sng" dirty="0">
              <a:solidFill>
                <a:srgbClr val="001ABF"/>
              </a:solidFill>
            </a:endParaRPr>
          </a:p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Motivation</a:t>
            </a:r>
            <a:r>
              <a:rPr lang="en-US" dirty="0">
                <a:solidFill>
                  <a:srgbClr val="001ABF"/>
                </a:solidFill>
              </a:rPr>
              <a:t>:  </a:t>
            </a:r>
          </a:p>
          <a:p>
            <a:r>
              <a:rPr lang="en-US" i="1" dirty="0">
                <a:solidFill>
                  <a:srgbClr val="001ABF"/>
                </a:solidFill>
              </a:rPr>
              <a:t>    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Physical laws</a:t>
            </a:r>
            <a:r>
              <a:rPr lang="en-US" dirty="0">
                <a:solidFill>
                  <a:srgbClr val="001ABF"/>
                </a:solidFill>
              </a:rPr>
              <a:t> must be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independent</a:t>
            </a:r>
            <a:r>
              <a:rPr lang="en-US" dirty="0">
                <a:solidFill>
                  <a:srgbClr val="001ABF"/>
                </a:solidFill>
              </a:rPr>
              <a:t> of any </a:t>
            </a:r>
          </a:p>
          <a:p>
            <a:r>
              <a:rPr lang="en-US" i="1" dirty="0">
                <a:solidFill>
                  <a:srgbClr val="001ABF"/>
                </a:solidFill>
              </a:rPr>
              <a:t>    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coordinate system</a:t>
            </a:r>
            <a:r>
              <a:rPr lang="en-US" dirty="0">
                <a:solidFill>
                  <a:srgbClr val="001ABF"/>
                </a:solidFill>
              </a:rPr>
              <a:t> used to mathematically describe</a:t>
            </a:r>
          </a:p>
          <a:p>
            <a:r>
              <a:rPr lang="en-US" dirty="0">
                <a:solidFill>
                  <a:srgbClr val="001ABF"/>
                </a:solidFill>
              </a:rPr>
              <a:t>     them.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Tensors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are a compact representation of spatial</a:t>
            </a:r>
          </a:p>
          <a:p>
            <a:r>
              <a:rPr lang="en-US" dirty="0">
                <a:solidFill>
                  <a:srgbClr val="001ABF"/>
                </a:solidFill>
              </a:rPr>
              <a:t>     properties that can easily be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transformed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from</a:t>
            </a:r>
          </a:p>
          <a:p>
            <a:r>
              <a:rPr lang="en-US" dirty="0">
                <a:solidFill>
                  <a:srgbClr val="001ABF"/>
                </a:solidFill>
              </a:rPr>
              <a:t>     expression in one coordinate system to another.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Tensors are very useful for: 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        Stress, Strain &amp; Elasticity (our application)</a:t>
            </a:r>
          </a:p>
          <a:p>
            <a:r>
              <a:rPr lang="en-US" dirty="0">
                <a:solidFill>
                  <a:srgbClr val="001ABF"/>
                </a:solidFill>
              </a:rPr>
              <a:t>           Moment Release in Earthquakes (also our application)</a:t>
            </a:r>
          </a:p>
          <a:p>
            <a:r>
              <a:rPr lang="en-US" dirty="0">
                <a:solidFill>
                  <a:srgbClr val="001ABF"/>
                </a:solidFill>
              </a:rPr>
              <a:t>           Deformation via other </a:t>
            </a:r>
            <a:r>
              <a:rPr lang="en-US" dirty="0" err="1">
                <a:solidFill>
                  <a:srgbClr val="001ABF"/>
                </a:solidFill>
              </a:rPr>
              <a:t>rheologies</a:t>
            </a:r>
            <a:r>
              <a:rPr lang="en-US" dirty="0">
                <a:solidFill>
                  <a:srgbClr val="001ABF"/>
                </a:solidFill>
              </a:rPr>
              <a:t>…</a:t>
            </a:r>
            <a:endParaRPr lang="en-US" u="sng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        Hydrodynamics </a:t>
            </a:r>
          </a:p>
          <a:p>
            <a:r>
              <a:rPr lang="en-US" dirty="0">
                <a:solidFill>
                  <a:srgbClr val="001ABF"/>
                </a:solidFill>
              </a:rPr>
              <a:t>           Electromagnetism</a:t>
            </a:r>
          </a:p>
          <a:p>
            <a:r>
              <a:rPr lang="en-US" dirty="0">
                <a:solidFill>
                  <a:srgbClr val="001ABF"/>
                </a:solidFill>
              </a:rPr>
              <a:t>           General relativity</a:t>
            </a:r>
          </a:p>
          <a:p>
            <a:r>
              <a:rPr lang="es-ES" dirty="0">
                <a:solidFill>
                  <a:srgbClr val="001ABF"/>
                </a:solidFill>
              </a:rPr>
              <a:t>           And </a:t>
            </a:r>
            <a:r>
              <a:rPr lang="es-ES" dirty="0" err="1">
                <a:solidFill>
                  <a:srgbClr val="001ABF"/>
                </a:solidFill>
              </a:rPr>
              <a:t>many</a:t>
            </a:r>
            <a:r>
              <a:rPr lang="es-ES" dirty="0">
                <a:solidFill>
                  <a:srgbClr val="001ABF"/>
                </a:solidFill>
              </a:rPr>
              <a:t> </a:t>
            </a:r>
            <a:r>
              <a:rPr lang="es-ES" dirty="0" err="1">
                <a:solidFill>
                  <a:srgbClr val="001ABF"/>
                </a:solidFill>
              </a:rPr>
              <a:t>other</a:t>
            </a:r>
            <a:r>
              <a:rPr lang="es-ES" dirty="0">
                <a:solidFill>
                  <a:srgbClr val="001ABF"/>
                </a:solidFill>
              </a:rPr>
              <a:t> </a:t>
            </a:r>
            <a:r>
              <a:rPr lang="es-ES" dirty="0" err="1">
                <a:solidFill>
                  <a:srgbClr val="001ABF"/>
                </a:solidFill>
              </a:rPr>
              <a:t>applications</a:t>
            </a:r>
            <a:r>
              <a:rPr lang="es-ES" dirty="0">
                <a:solidFill>
                  <a:srgbClr val="001ABF"/>
                </a:solidFill>
              </a:rPr>
              <a:t>...</a:t>
            </a:r>
            <a:endParaRPr lang="en-US" dirty="0">
              <a:solidFill>
                <a:srgbClr val="001A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5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3239</TotalTime>
  <Words>1357</Words>
  <Application>Microsoft Macintosh PowerPoint</Application>
  <PresentationFormat>Widescreen</PresentationFormat>
  <Paragraphs>201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15</cp:revision>
  <dcterms:created xsi:type="dcterms:W3CDTF">2022-08-29T13:41:31Z</dcterms:created>
  <dcterms:modified xsi:type="dcterms:W3CDTF">2024-09-10T16:25:33Z</dcterms:modified>
</cp:coreProperties>
</file>