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91" r:id="rId3"/>
    <p:sldId id="293" r:id="rId4"/>
    <p:sldId id="285" r:id="rId5"/>
    <p:sldId id="281" r:id="rId6"/>
    <p:sldId id="284" r:id="rId7"/>
    <p:sldId id="295" r:id="rId8"/>
    <p:sldId id="294" r:id="rId9"/>
    <p:sldId id="288" r:id="rId10"/>
    <p:sldId id="298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FF7179"/>
    <a:srgbClr val="B4C7E7"/>
    <a:srgbClr val="F43309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8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12 Nov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908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Thursday 14 November:  </a:t>
            </a:r>
            <a:r>
              <a:rPr lang="en-US" i="1" dirty="0">
                <a:solidFill>
                  <a:srgbClr val="001ABF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101-115 (§2.9)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3" name="Text Box 68">
            <a:extLst>
              <a:ext uri="{FF2B5EF4-FFF2-40B4-BE49-F238E27FC236}">
                <a16:creationId xmlns:a16="http://schemas.microsoft.com/office/drawing/2014/main" id="{1D71B37D-9700-CF14-9184-0E252DDF5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76" y="1142433"/>
            <a:ext cx="858671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Rayleigh Wave Amplitudes; Love Waves</a:t>
            </a:r>
            <a:endParaRPr lang="en-US" sz="600" dirty="0">
              <a:solidFill>
                <a:srgbClr val="001ABF"/>
              </a:solidFill>
            </a:endParaRPr>
          </a:p>
          <a:p>
            <a:endParaRPr lang="en-US" sz="3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Rayleigh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a uniform Poisson solid have phase</a:t>
            </a:r>
          </a:p>
          <a:p>
            <a:r>
              <a:rPr lang="en-US" dirty="0">
                <a:solidFill>
                  <a:srgbClr val="001ABF"/>
                </a:solidFill>
              </a:rPr>
              <a:t>   velocity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0.92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(and no dispersion!) Displacement</a:t>
            </a:r>
          </a:p>
          <a:p>
            <a:r>
              <a:rPr lang="en-US" dirty="0">
                <a:solidFill>
                  <a:srgbClr val="001ABF"/>
                </a:solidFill>
              </a:rPr>
              <a:t>   amplitudes are: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In practice, velocity increases with depth (and depth</a:t>
            </a:r>
          </a:p>
          <a:p>
            <a:r>
              <a:rPr lang="en-US" dirty="0">
                <a:solidFill>
                  <a:srgbClr val="001ABF"/>
                </a:solidFill>
              </a:rPr>
              <a:t>   sampling of a Rayleigh wave increases with wavelength)</a:t>
            </a:r>
          </a:p>
          <a:p>
            <a:r>
              <a:rPr lang="en-US" dirty="0">
                <a:solidFill>
                  <a:srgbClr val="001ABF"/>
                </a:solidFill>
              </a:rPr>
              <a:t>   so waves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dispersive</a:t>
            </a: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Love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inherently</a:t>
            </a:r>
            <a:r>
              <a:rPr lang="en-US" dirty="0">
                <a:solidFill>
                  <a:srgbClr val="001ABF"/>
                </a:solidFill>
              </a:rPr>
              <a:t> dispersive &amp; exist when</a:t>
            </a:r>
          </a:p>
          <a:p>
            <a:r>
              <a:rPr lang="en-US" dirty="0">
                <a:solidFill>
                  <a:srgbClr val="001ABF"/>
                </a:solidFill>
              </a:rPr>
              <a:t>   velocity increases with depth or the body is spherical,</a:t>
            </a:r>
          </a:p>
          <a:p>
            <a:r>
              <a:rPr lang="en-US" dirty="0">
                <a:solidFill>
                  <a:srgbClr val="001ABF"/>
                </a:solidFill>
              </a:rPr>
              <a:t>   and they are an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interference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where intersecting </a:t>
            </a:r>
            <a:r>
              <a:rPr lang="en-US" i="1" dirty="0"/>
              <a:t>SH</a:t>
            </a:r>
          </a:p>
          <a:p>
            <a:r>
              <a:rPr lang="en-US" i="1" dirty="0">
                <a:solidFill>
                  <a:srgbClr val="001ABF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 wavefronts have identical phase.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85A18-F570-F82A-E88D-49C8548E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51" y="2542613"/>
            <a:ext cx="5934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F2BD1-9C45-4B4B-AF64-CB21FB50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88" y="3144110"/>
            <a:ext cx="6731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668126-8F87-7C78-7F4E-0F4D8635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03" y="123601"/>
            <a:ext cx="2887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9F1F2680-6B9B-4FAA-02C7-C28649DB4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303" y="1213471"/>
            <a:ext cx="569739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 this plot, the LHS of the equation</a:t>
            </a:r>
          </a:p>
          <a:p>
            <a:r>
              <a:rPr lang="en-US" dirty="0">
                <a:solidFill>
                  <a:srgbClr val="001ABF"/>
                </a:solidFill>
              </a:rPr>
              <a:t>{</a:t>
            </a:r>
            <a:r>
              <a:rPr lang="en-US" dirty="0">
                <a:latin typeface="Times New Roman" charset="0"/>
              </a:rPr>
              <a:t>tan(</a:t>
            </a:r>
            <a:r>
              <a:rPr lang="en-US" i="1" dirty="0">
                <a:latin typeface="Symbol" charset="0"/>
                <a:sym typeface="Symbol" charset="0"/>
              </a:rPr>
              <a:t>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} is shown by the solid lines; the</a:t>
            </a:r>
          </a:p>
          <a:p>
            <a:r>
              <a:rPr lang="en-US" dirty="0">
                <a:solidFill>
                  <a:srgbClr val="001ABF"/>
                </a:solidFill>
              </a:rPr>
              <a:t>RHS is given by the dashed curve.</a:t>
            </a:r>
          </a:p>
          <a:p>
            <a:r>
              <a:rPr lang="en-US" dirty="0">
                <a:solidFill>
                  <a:srgbClr val="001ABF"/>
                </a:solidFill>
              </a:rPr>
              <a:t>So, where the lines meet are values of </a:t>
            </a:r>
            <a:r>
              <a:rPr lang="en-US" i="1" dirty="0">
                <a:latin typeface="Symbol" charset="0"/>
                <a:sym typeface="Symbol" charset="0"/>
              </a:rPr>
              <a:t></a:t>
            </a:r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that solve the equation (called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modes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leftmost (</a:t>
            </a:r>
            <a:r>
              <a:rPr lang="en-US" i="1" dirty="0">
                <a:latin typeface="Times New Roman" charset="0"/>
              </a:rPr>
              <a:t>n = 0</a:t>
            </a:r>
            <a:r>
              <a:rPr lang="en-US" dirty="0">
                <a:solidFill>
                  <a:srgbClr val="001ABF"/>
                </a:solidFill>
              </a:rPr>
              <a:t>) solution is called the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fundamental mode</a:t>
            </a:r>
            <a:r>
              <a:rPr lang="en-US" dirty="0">
                <a:solidFill>
                  <a:srgbClr val="001ABF"/>
                </a:solidFill>
              </a:rPr>
              <a:t>; the rest are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higher modes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overtones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= 1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i="1" baseline="-25000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 number of possible modes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decreases with wave period.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 apparent velocity of the waves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increases with wave period: thus Love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waves are innately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dispersive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.</a:t>
            </a:r>
            <a:endParaRPr lang="en-US" dirty="0">
              <a:solidFill>
                <a:srgbClr val="001AB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4DC46-4A9F-E32E-20F7-EB51500C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91" y="104551"/>
            <a:ext cx="2209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4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53D5C6-621C-ABC4-F6DC-D4D2BF02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97" y="1009650"/>
            <a:ext cx="8305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C516A1CE-0345-E63E-4A9F-35CD8E6AC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447" y="171450"/>
            <a:ext cx="8293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 apparent velocity of waves increases with wave period: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thus Love waves are innately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dispersive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.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32D7D4E-B2D5-F011-1A53-1D0BE45D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822" y="1590675"/>
            <a:ext cx="4293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Mode velocity vs wave period:</a:t>
            </a:r>
          </a:p>
        </p:txBody>
      </p:sp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464D6-1194-00E6-7D08-5EF9DD71B3CD}"/>
              </a:ext>
            </a:extLst>
          </p:cNvPr>
          <p:cNvSpPr txBox="1"/>
          <p:nvPr/>
        </p:nvSpPr>
        <p:spPr>
          <a:xfrm>
            <a:off x="3240090" y="2767281"/>
            <a:ext cx="5711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Reminder: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1 is posted on the course website;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at </a:t>
            </a:r>
            <a:r>
              <a:rPr lang="en-US" sz="2400" dirty="0" err="1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classtime</a:t>
            </a:r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Tues November 19</a:t>
            </a: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FF7D051-B9FA-2629-BBD2-01FFA6DB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613" y="566678"/>
            <a:ext cx="8651527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For a simple Love wave, 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consider a (lower-velocity) layer</a:t>
            </a:r>
          </a:p>
          <a:p>
            <a:r>
              <a:rPr lang="en-US" dirty="0">
                <a:solidFill>
                  <a:srgbClr val="001ABF"/>
                </a:solidFill>
              </a:rPr>
              <a:t>   over a (higher-velocity) infinite half-space: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Consider a single </a:t>
            </a:r>
            <a:r>
              <a:rPr lang="en-US" i="1" dirty="0"/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 which is a simple harmonic (</a:t>
            </a:r>
            <a:r>
              <a:rPr lang="en-US" dirty="0">
                <a:latin typeface="Times New Roman" charset="0"/>
              </a:rPr>
              <a:t>sin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  <a:p>
            <a:r>
              <a:rPr lang="en-US" dirty="0">
                <a:solidFill>
                  <a:srgbClr val="001ABF"/>
                </a:solidFill>
              </a:rPr>
              <a:t>   As it bounces around in the layer, there are multiple places</a:t>
            </a:r>
          </a:p>
          <a:p>
            <a:r>
              <a:rPr lang="en-US" dirty="0">
                <a:solidFill>
                  <a:srgbClr val="001ABF"/>
                </a:solidFill>
              </a:rPr>
              <a:t>   on the </a:t>
            </a:r>
            <a:r>
              <a:rPr lang="en-US" dirty="0" err="1">
                <a:solidFill>
                  <a:srgbClr val="001ABF"/>
                </a:solidFill>
              </a:rPr>
              <a:t>wavepath</a:t>
            </a:r>
            <a:r>
              <a:rPr lang="en-US" dirty="0">
                <a:solidFill>
                  <a:srgbClr val="001ABF"/>
                </a:solidFill>
              </a:rPr>
              <a:t> where the phase is the same.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look for places where the wave might experience </a:t>
            </a:r>
          </a:p>
          <a:p>
            <a:r>
              <a:rPr lang="en-US" dirty="0">
                <a:solidFill>
                  <a:srgbClr val="001ABF"/>
                </a:solidFill>
              </a:rPr>
              <a:t>   constructive interference at the surface, i.e. conditions</a:t>
            </a:r>
          </a:p>
          <a:p>
            <a:r>
              <a:rPr lang="en-US" dirty="0">
                <a:solidFill>
                  <a:srgbClr val="001ABF"/>
                </a:solidFill>
              </a:rPr>
              <a:t>   for which the phase at point </a:t>
            </a:r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same as at point </a:t>
            </a:r>
            <a:r>
              <a:rPr lang="en-US" dirty="0"/>
              <a:t>Q</a:t>
            </a:r>
            <a:r>
              <a:rPr lang="en-US" dirty="0">
                <a:solidFill>
                  <a:srgbClr val="001ABF"/>
                </a:solidFill>
              </a:rPr>
              <a:t>. </a:t>
            </a:r>
          </a:p>
        </p:txBody>
      </p:sp>
      <p:pic>
        <p:nvPicPr>
          <p:cNvPr id="3" name="Picture 2" descr="a">
            <a:extLst>
              <a:ext uri="{FF2B5EF4-FFF2-40B4-BE49-F238E27FC236}">
                <a16:creationId xmlns:a16="http://schemas.microsoft.com/office/drawing/2014/main" id="{3F83C99C-851D-DC20-87AD-892221C7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13" y="1509653"/>
            <a:ext cx="5562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5898C54-A6D7-64C3-381C-3E8994A55378}"/>
              </a:ext>
            </a:extLst>
          </p:cNvPr>
          <p:cNvSpPr txBox="1"/>
          <p:nvPr/>
        </p:nvSpPr>
        <p:spPr>
          <a:xfrm>
            <a:off x="7405213" y="1640761"/>
            <a:ext cx="30711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(Note that for this </a:t>
            </a:r>
            <a:r>
              <a:rPr lang="en-US" i="1" dirty="0"/>
              <a:t>SH</a:t>
            </a:r>
          </a:p>
          <a:p>
            <a:r>
              <a:rPr lang="en-US" dirty="0">
                <a:solidFill>
                  <a:srgbClr val="001ABF"/>
                </a:solidFill>
              </a:rPr>
              <a:t>wave to generate a</a:t>
            </a:r>
          </a:p>
          <a:p>
            <a:r>
              <a:rPr lang="en-US" dirty="0">
                <a:solidFill>
                  <a:srgbClr val="001ABF"/>
                </a:solidFill>
              </a:rPr>
              <a:t>Love wave, </a:t>
            </a:r>
            <a:r>
              <a:rPr lang="en-US" i="1" dirty="0">
                <a:latin typeface="Times New Roman"/>
                <a:cs typeface="Times New Roman"/>
              </a:rPr>
              <a:t>j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must</a:t>
            </a:r>
          </a:p>
          <a:p>
            <a:r>
              <a:rPr lang="en-US" dirty="0">
                <a:solidFill>
                  <a:srgbClr val="001ABF"/>
                </a:solidFill>
              </a:rPr>
              <a:t>be post-critical.</a:t>
            </a:r>
          </a:p>
          <a:p>
            <a:r>
              <a:rPr lang="en-US" dirty="0">
                <a:solidFill>
                  <a:srgbClr val="001ABF"/>
                </a:solidFill>
              </a:rPr>
              <a:t>Why?)</a:t>
            </a:r>
          </a:p>
        </p:txBody>
      </p:sp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4B88F0F4-B8F0-B364-06C9-72CA8341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268" y="399256"/>
            <a:ext cx="8071440" cy="57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First we need to remind ourselves what</a:t>
            </a:r>
          </a:p>
          <a:p>
            <a:r>
              <a:rPr lang="en-US" dirty="0">
                <a:solidFill>
                  <a:srgbClr val="001ABF"/>
                </a:solidFill>
              </a:rPr>
              <a:t>   phase is! A complex number can be</a:t>
            </a:r>
          </a:p>
          <a:p>
            <a:r>
              <a:rPr lang="en-US" dirty="0">
                <a:solidFill>
                  <a:srgbClr val="001ABF"/>
                </a:solidFill>
              </a:rPr>
              <a:t>   represented in the complex plane as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iy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r </a:t>
            </a:r>
            <a:r>
              <a:rPr lang="en-US" i="1" dirty="0" err="1">
                <a:latin typeface="Times New Roman" charset="0"/>
              </a:rPr>
              <a:t>e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rgbClr val="001ABF"/>
                </a:solidFill>
              </a:rPr>
              <a:t>, where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</a:t>
            </a:r>
          </a:p>
          <a:p>
            <a:r>
              <a:rPr lang="en-US" dirty="0">
                <a:solidFill>
                  <a:srgbClr val="001ABF"/>
                </a:solidFill>
              </a:rPr>
              <a:t>   phase angle: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So for a typical </a:t>
            </a:r>
            <a:r>
              <a:rPr lang="en-US" i="1" dirty="0"/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 represented as displacement: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the phase is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sz="1200" i="1" baseline="-250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z</a:t>
            </a:r>
            <a:r>
              <a:rPr lang="en-US" sz="1200" i="1" baseline="-250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. To simplify, we can rotate</a:t>
            </a:r>
          </a:p>
          <a:p>
            <a:r>
              <a:rPr lang="en-US" dirty="0">
                <a:solidFill>
                  <a:srgbClr val="001ABF"/>
                </a:solidFill>
              </a:rPr>
              <a:t>   our spatial axes into the propagation direction (or ray) to</a:t>
            </a:r>
          </a:p>
          <a:p>
            <a:r>
              <a:rPr lang="en-US" dirty="0">
                <a:solidFill>
                  <a:srgbClr val="001ABF"/>
                </a:solidFill>
              </a:rPr>
              <a:t>   get: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where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i="1" baseline="-25000" dirty="0">
                <a:latin typeface="Symbol" charset="0"/>
                <a:sym typeface="Symbol" charset="0"/>
              </a:rPr>
              <a:t>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modulus of the</a:t>
            </a:r>
          </a:p>
          <a:p>
            <a:r>
              <a:rPr lang="en-US" dirty="0">
                <a:solidFill>
                  <a:srgbClr val="001ABF"/>
                </a:solidFill>
              </a:rPr>
              <a:t>   wavenumbers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, and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</a:t>
            </a:r>
          </a:p>
          <a:p>
            <a:r>
              <a:rPr lang="en-US" dirty="0">
                <a:solidFill>
                  <a:srgbClr val="001ABF"/>
                </a:solidFill>
              </a:rPr>
              <a:t>   distance along the </a:t>
            </a:r>
            <a:r>
              <a:rPr lang="en-US" dirty="0" err="1">
                <a:solidFill>
                  <a:srgbClr val="001ABF"/>
                </a:solidFill>
              </a:rPr>
              <a:t>raypath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0D4D3C44-BF76-1DEA-4F5C-FEDED4065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6318" y="488156"/>
            <a:ext cx="0" cy="1981200"/>
          </a:xfrm>
          <a:prstGeom prst="line">
            <a:avLst/>
          </a:prstGeom>
          <a:noFill/>
          <a:ln w="50800">
            <a:solidFill>
              <a:srgbClr val="001AB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DB58D14E-2D1B-AE17-FDA8-F8CCA6F7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318" y="1478756"/>
            <a:ext cx="2438400" cy="0"/>
          </a:xfrm>
          <a:prstGeom prst="line">
            <a:avLst/>
          </a:prstGeom>
          <a:noFill/>
          <a:ln w="50800">
            <a:solidFill>
              <a:srgbClr val="001AB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903F2639-6FFF-456B-EB55-FC04CC02E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3118" y="869156"/>
            <a:ext cx="0" cy="6096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D4B0DF31-3746-651E-A95C-BFE0CC747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46318" y="869156"/>
            <a:ext cx="106680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164CEB4-E78D-EF87-8564-B29A73BD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918" y="1447006"/>
            <a:ext cx="65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(real)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1185DD97-01FB-7FA4-E499-F0E21621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418" y="345281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(imag)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181BE66-4E93-0E01-9F6A-0756C1EA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843" y="1335881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A7591EB-50EF-652B-6B8A-1ABA193A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093" y="907256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y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30F23349-CC3C-E3DB-5556-01481A8F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718" y="488156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r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636856C-E4D9-84FE-589B-8E961B98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418" y="1008478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</a:t>
            </a:r>
            <a:endParaRPr lang="en-US" i="1" dirty="0">
              <a:latin typeface="Times New Roman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BD55A1-A6CE-8F14-948B-E016A6A0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18" y="2850356"/>
            <a:ext cx="23622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 descr="a">
            <a:extLst>
              <a:ext uri="{FF2B5EF4-FFF2-40B4-BE49-F238E27FC236}">
                <a16:creationId xmlns:a16="http://schemas.microsoft.com/office/drawing/2014/main" id="{8BDB91C9-A1E6-7431-32ED-B5D517BE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8" y="4298156"/>
            <a:ext cx="2819400" cy="2214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1263A8-7344-A61F-AC01-890680AF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1" y="4298156"/>
            <a:ext cx="1998662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FCADB8E8-DD5B-790A-D7A8-0E4178A18F37}"/>
              </a:ext>
            </a:extLst>
          </p:cNvPr>
          <p:cNvSpPr/>
          <p:nvPr/>
        </p:nvSpPr>
        <p:spPr>
          <a:xfrm>
            <a:off x="9021504" y="1270740"/>
            <a:ext cx="108213" cy="199319"/>
          </a:xfrm>
          <a:custGeom>
            <a:avLst/>
            <a:gdLst>
              <a:gd name="connsiteX0" fmla="*/ 0 w 108213"/>
              <a:gd name="connsiteY0" fmla="*/ 0 h 199319"/>
              <a:gd name="connsiteX1" fmla="*/ 91120 w 108213"/>
              <a:gd name="connsiteY1" fmla="*/ 85423 h 199319"/>
              <a:gd name="connsiteX2" fmla="*/ 108205 w 108213"/>
              <a:gd name="connsiteY2" fmla="*/ 199319 h 199319"/>
              <a:gd name="connsiteX3" fmla="*/ 108205 w 108213"/>
              <a:gd name="connsiteY3" fmla="*/ 199319 h 19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13" h="199319">
                <a:moveTo>
                  <a:pt x="0" y="0"/>
                </a:moveTo>
                <a:cubicBezTo>
                  <a:pt x="36543" y="26101"/>
                  <a:pt x="73086" y="52203"/>
                  <a:pt x="91120" y="85423"/>
                </a:cubicBezTo>
                <a:cubicBezTo>
                  <a:pt x="109154" y="118643"/>
                  <a:pt x="108205" y="199319"/>
                  <a:pt x="108205" y="199319"/>
                </a:cubicBezTo>
                <a:lnTo>
                  <a:pt x="108205" y="199319"/>
                </a:lnTo>
              </a:path>
            </a:pathLst>
          </a:custGeom>
          <a:ln w="38100" cmpd="sng">
            <a:solidFill>
              <a:srgbClr val="001AB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59A2BC67-67D7-B105-CA44-BB84636C3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6318" y="869156"/>
            <a:ext cx="10668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14F153AB-E9AA-5EB6-B831-B436CC6C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7" y="269875"/>
            <a:ext cx="2819400" cy="2214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838A7F9C-41AE-3B91-518C-BD4B7B8A3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2" y="246062"/>
            <a:ext cx="8508760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Some useful quantities in this way of</a:t>
            </a:r>
          </a:p>
          <a:p>
            <a:r>
              <a:rPr lang="en-US" dirty="0">
                <a:solidFill>
                  <a:srgbClr val="001ABF"/>
                </a:solidFill>
              </a:rPr>
              <a:t>   representing things are the angle</a:t>
            </a:r>
          </a:p>
          <a:p>
            <a:r>
              <a:rPr lang="en-US" dirty="0">
                <a:solidFill>
                  <a:srgbClr val="001ABF"/>
                </a:solidFill>
              </a:rPr>
              <a:t>   which we rotated the coordinate </a:t>
            </a:r>
          </a:p>
          <a:p>
            <a:r>
              <a:rPr lang="en-US" dirty="0">
                <a:solidFill>
                  <a:srgbClr val="001ABF"/>
                </a:solidFill>
              </a:rPr>
              <a:t>   axes (also angle of incidence!)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and by the relationship </a:t>
            </a:r>
            <a:r>
              <a:rPr lang="en-US" i="1" dirty="0">
                <a:latin typeface="Times New Roman" charset="0"/>
              </a:rPr>
              <a:t>V = f</a:t>
            </a:r>
            <a:r>
              <a:rPr lang="en-US" i="1" dirty="0">
                <a:latin typeface="Symbol" charset="0"/>
                <a:sym typeface="Symbol" charset="0"/>
              </a:rPr>
              <a:t> </a:t>
            </a:r>
            <a:r>
              <a:rPr lang="en-US" i="1" dirty="0">
                <a:latin typeface="Times New Roman"/>
                <a:cs typeface="Times New Roman"/>
                <a:sym typeface="Symbol" charset="0"/>
              </a:rPr>
              <a:t>= </a:t>
            </a:r>
            <a:r>
              <a:rPr lang="en-US" i="1" dirty="0">
                <a:latin typeface="Symbol" charset="0"/>
                <a:sym typeface="Symbol" charset="0"/>
              </a:rPr>
              <a:t>w</a:t>
            </a:r>
            <a:r>
              <a:rPr lang="en-US" i="1" dirty="0">
                <a:latin typeface="Times New Roman"/>
                <a:cs typeface="Times New Roman"/>
                <a:sym typeface="Symbol" charset="0"/>
              </a:rPr>
              <a:t>/k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Phase is now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i="1" baseline="-25000" dirty="0">
                <a:latin typeface="Symbol" charset="0"/>
                <a:sym typeface="Symbol" charset="0"/>
              </a:rPr>
              <a:t>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solidFill>
                  <a:srgbClr val="001ABF"/>
                </a:solidFill>
              </a:rPr>
              <a:t>. If the phase difference between</a:t>
            </a:r>
          </a:p>
          <a:p>
            <a:r>
              <a:rPr lang="en-US" dirty="0">
                <a:solidFill>
                  <a:srgbClr val="001ABF"/>
                </a:solidFill>
              </a:rPr>
              <a:t>   point </a:t>
            </a:r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point </a:t>
            </a:r>
            <a:r>
              <a:rPr lang="en-US" dirty="0"/>
              <a:t>Q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some multiple of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solidFill>
                  <a:srgbClr val="001ABF"/>
                </a:solidFill>
              </a:rPr>
              <a:t>, then the </a:t>
            </a:r>
          </a:p>
          <a:p>
            <a:r>
              <a:rPr lang="en-US" dirty="0">
                <a:solidFill>
                  <a:srgbClr val="001ABF"/>
                </a:solidFill>
              </a:rPr>
              <a:t>   waves will constructively interfere!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arbitrarily choose</a:t>
            </a:r>
          </a:p>
          <a:p>
            <a:r>
              <a:rPr lang="en-US" dirty="0">
                <a:solidFill>
                  <a:srgbClr val="001ABF"/>
                </a:solidFill>
              </a:rPr>
              <a:t>   time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FF6C4-E443-60F1-C12D-5E7D4042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7" y="1798637"/>
            <a:ext cx="12954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59CDB-0EF1-771D-D933-F67E6184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7" y="3398837"/>
            <a:ext cx="1600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0A706-5C35-D2A6-0CB7-8443DA49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7" y="5608637"/>
            <a:ext cx="2374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B3ED5-DF07-C064-8EFA-DD5455D8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7" y="6142037"/>
            <a:ext cx="3976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a">
            <a:extLst>
              <a:ext uri="{FF2B5EF4-FFF2-40B4-BE49-F238E27FC236}">
                <a16:creationId xmlns:a16="http://schemas.microsoft.com/office/drawing/2014/main" id="{46F664C6-940E-0174-7D11-B6C5E38A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2560637"/>
            <a:ext cx="3098800" cy="177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204A1DD-0869-CD9A-E2C2-0FDE5AD63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830" y="679450"/>
            <a:ext cx="844433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But now we need to consider a complicating factor: Recall</a:t>
            </a:r>
          </a:p>
          <a:p>
            <a:r>
              <a:rPr lang="en-US" dirty="0">
                <a:solidFill>
                  <a:srgbClr val="001ABF"/>
                </a:solidFill>
              </a:rPr>
              <a:t>   that for an evanescent wave, a phase change will occur</a:t>
            </a:r>
          </a:p>
          <a:p>
            <a:r>
              <a:rPr lang="en-US" dirty="0">
                <a:solidFill>
                  <a:srgbClr val="001ABF"/>
                </a:solidFill>
              </a:rPr>
              <a:t>   at the interface between the layer and the half-space if the</a:t>
            </a:r>
          </a:p>
          <a:p>
            <a:r>
              <a:rPr lang="en-US" dirty="0">
                <a:solidFill>
                  <a:srgbClr val="001ABF"/>
                </a:solidFill>
              </a:rPr>
              <a:t>   ray is post-critical! The phase change is given by</a:t>
            </a:r>
          </a:p>
          <a:p>
            <a:r>
              <a:rPr lang="en-US" dirty="0">
                <a:solidFill>
                  <a:srgbClr val="001ABF"/>
                </a:solidFill>
              </a:rPr>
              <a:t>   (S&amp;W 2.6.23):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So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get constructive interference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IF</a:t>
            </a:r>
            <a:r>
              <a:rPr lang="en-US" dirty="0">
                <a:solidFill>
                  <a:srgbClr val="001ABF"/>
                </a:solidFill>
              </a:rPr>
              <a:t> 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After some trig substitutions this turns out to be: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6140F-DCD3-E85C-C88B-9A6ED2C4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42" y="2232025"/>
            <a:ext cx="21336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3A6D7-1AC9-5C4D-C0BB-CA0E455B0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17" y="3756025"/>
            <a:ext cx="387985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988B7-5477-77E2-A588-34F31275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80" y="5280025"/>
            <a:ext cx="390366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396737-871D-B60A-2B6D-1E7EC0609E86}"/>
              </a:ext>
            </a:extLst>
          </p:cNvPr>
          <p:cNvSpPr/>
          <p:nvPr/>
        </p:nvSpPr>
        <p:spPr>
          <a:xfrm>
            <a:off x="8524082" y="2253430"/>
            <a:ext cx="2073872" cy="39251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Here, 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Symbol" pitchFamily="2" charset="2"/>
              </a:rPr>
              <a:t>1</a:t>
            </a:r>
            <a:r>
              <a:rPr lang="en-US" dirty="0">
                <a:solidFill>
                  <a:srgbClr val="001ABF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Symbol" pitchFamily="2" charset="2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 are shear rigidities above and below the evanescent wave layer boundary. This phase relationship arises from </a:t>
            </a:r>
            <a:r>
              <a:rPr lang="en-US" dirty="0" err="1">
                <a:solidFill>
                  <a:srgbClr val="001ABF"/>
                </a:solidFill>
              </a:rPr>
              <a:t>Zoeppritz</a:t>
            </a:r>
            <a:r>
              <a:rPr lang="en-US" dirty="0">
                <a:solidFill>
                  <a:srgbClr val="001ABF"/>
                </a:solidFill>
              </a:rPr>
              <a:t>’ equations for the special case of SH waves!</a:t>
            </a:r>
          </a:p>
        </p:txBody>
      </p:sp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B80A3-066B-FFAD-3C1C-64A824D0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81" y="2047081"/>
            <a:ext cx="378142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6C2A00-281E-4F8E-32E4-CB4259F2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18" y="3137694"/>
            <a:ext cx="19875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5996ECE3-5627-3265-3A2E-126965CF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331" y="116681"/>
            <a:ext cx="796647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Since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i="1" baseline="-25000" dirty="0">
                <a:latin typeface="Symbol" charset="0"/>
                <a:sym typeface="Symbol" charset="0"/>
              </a:rPr>
              <a:t></a:t>
            </a:r>
            <a:r>
              <a:rPr lang="en-US" dirty="0">
                <a:latin typeface="Times New Roman" charset="0"/>
              </a:rPr>
              <a:t> = cos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i="1" baseline="-25000" dirty="0">
                <a:latin typeface="Symbol" charset="0"/>
                <a:sym typeface="Symbol" charset="0"/>
              </a:rPr>
              <a:t>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, we can rewrite 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we take the tangent of both sides: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Or: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rewrite this in terms of                     (S&amp;W 2.5.28) and</a:t>
            </a:r>
          </a:p>
          <a:p>
            <a:r>
              <a:rPr lang="en-US" dirty="0">
                <a:solidFill>
                  <a:srgbClr val="001ABF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i="1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/c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80FA4-764A-9ECD-E0C4-D8A2AEB5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06" y="4098131"/>
            <a:ext cx="14478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15C6E8-AD84-4C32-BF8B-656D1616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81" y="5014119"/>
            <a:ext cx="3297237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B7661-2B69-8813-7F93-47975240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68" y="675481"/>
            <a:ext cx="6011863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59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DC171-DBB8-2687-BD90-7893D3DD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69" y="437357"/>
            <a:ext cx="329723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1EBA6219-501D-B806-717F-A58515707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056" y="2266157"/>
            <a:ext cx="7989888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tangent is defined only for real values, so the square</a:t>
            </a:r>
          </a:p>
          <a:p>
            <a:r>
              <a:rPr lang="en-US" dirty="0">
                <a:solidFill>
                  <a:srgbClr val="001ABF"/>
                </a:solidFill>
              </a:rPr>
              <a:t>     roots above have to be real: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3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. The equation above is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transcendental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     (no, not in the Buddhist sense), meaning it can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t be </a:t>
            </a:r>
          </a:p>
          <a:p>
            <a:r>
              <a:rPr lang="en-US" dirty="0">
                <a:solidFill>
                  <a:srgbClr val="001ABF"/>
                </a:solidFill>
              </a:rPr>
              <a:t>     solved analytically through normal algebraic means.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But we can look at it graphically to get some intuition</a:t>
            </a:r>
          </a:p>
          <a:p>
            <a:r>
              <a:rPr lang="en-US" dirty="0">
                <a:solidFill>
                  <a:srgbClr val="001ABF"/>
                </a:solidFill>
              </a:rPr>
              <a:t>     about what it signifies…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33FB6-90E3-7B2C-19FD-E908F4A8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3056732"/>
            <a:ext cx="1479550" cy="12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776C0CD5-A8B0-28CB-53C3-3786CF81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160" y="428180"/>
            <a:ext cx="7931679" cy="600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First, we define a new variable </a:t>
            </a:r>
            <a:r>
              <a:rPr lang="en-US" i="1" dirty="0">
                <a:latin typeface="Symbol" charset="0"/>
                <a:sym typeface="Symbol" charset="0"/>
              </a:rPr>
              <a:t>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Units are s. Note that </a:t>
            </a:r>
            <a:r>
              <a:rPr lang="en-US" i="1" dirty="0">
                <a:latin typeface="Symbol" charset="0"/>
                <a:sym typeface="Symbol" charset="0"/>
              </a:rPr>
              <a:t>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when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rgbClr val="001ABF"/>
                </a:solidFill>
              </a:rPr>
              <a:t> and if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With</a:t>
            </a:r>
            <a:r>
              <a:rPr lang="en-US" i="1" dirty="0">
                <a:latin typeface="Symbol" charset="0"/>
                <a:sym typeface="Symbol" charset="0"/>
              </a:rPr>
              <a:t></a:t>
            </a:r>
            <a:r>
              <a:rPr lang="en-US" dirty="0">
                <a:solidFill>
                  <a:srgbClr val="001ABF"/>
                </a:solidFill>
              </a:rPr>
              <a:t>, our equation becomes: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LHS of the equation is zero at </a:t>
            </a:r>
            <a:r>
              <a:rPr lang="en-US" i="1" dirty="0">
                <a:latin typeface="Symbol" charset="0"/>
                <a:sym typeface="Symbol" charset="0"/>
              </a:rPr>
              <a:t></a:t>
            </a:r>
            <a:r>
              <a:rPr lang="en-US" i="1" dirty="0">
                <a:latin typeface="Times New Roman" charset="0"/>
              </a:rPr>
              <a:t> = </a:t>
            </a:r>
            <a:r>
              <a:rPr lang="en-US" dirty="0">
                <a:latin typeface="Times New Roman" charset="0"/>
              </a:rPr>
              <a:t>n</a:t>
            </a:r>
            <a:r>
              <a:rPr lang="en-US" dirty="0">
                <a:latin typeface="Symbol" charset="0"/>
                <a:sym typeface="Symbol" charset="0"/>
              </a:rPr>
              <a:t></a:t>
            </a:r>
            <a:r>
              <a:rPr lang="en-US" dirty="0"/>
              <a:t>  </a:t>
            </a:r>
            <a:r>
              <a:rPr lang="en-US" dirty="0">
                <a:latin typeface="Times New Roman" charset="0"/>
              </a:rPr>
              <a:t>(n = 0,1,2,…)</a:t>
            </a:r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   and goes to </a:t>
            </a:r>
            <a:r>
              <a:rPr lang="en-US" dirty="0">
                <a:latin typeface="Symbol" charset="0"/>
                <a:sym typeface="Symbol" charset="0"/>
              </a:rPr>
              <a:t>∞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</a:t>
            </a:r>
            <a:r>
              <a:rPr lang="en-US" i="1" dirty="0">
                <a:latin typeface="Times New Roman" charset="0"/>
              </a:rPr>
              <a:t> = m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Symbol" charset="0"/>
                <a:sym typeface="Symbol" charset="0"/>
              </a:rPr>
              <a:t>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for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 = 1,3,5,</a:t>
            </a:r>
            <a:r>
              <a:rPr lang="en-US" dirty="0">
                <a:solidFill>
                  <a:srgbClr val="001ABF"/>
                </a:solidFill>
              </a:rPr>
              <a:t>…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RHS decreases to zero with a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Symbol" charset="0"/>
                <a:sym typeface="Symbol" charset="0"/>
              </a:rPr>
              <a:t>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dependence.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F93511-DDDF-5B82-1820-DA3ACA82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60" y="872680"/>
            <a:ext cx="1676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182600-EF2C-35F8-BAE1-AD40B17B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60" y="2244280"/>
            <a:ext cx="1600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8D9B31-5B61-B5D3-1F01-8FA85D4A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60" y="3457430"/>
            <a:ext cx="2209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5663B-2C6D-8550-56E6-5F8D1693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60" y="3463480"/>
            <a:ext cx="2716214" cy="14228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CB84B-F5A0-30FF-6296-7704251A194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521060" y="3882980"/>
            <a:ext cx="83312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17057</TotalTime>
  <Words>910</Words>
  <Application>Microsoft Macintosh PowerPoint</Application>
  <PresentationFormat>Widescreen</PresentationFormat>
  <Paragraphs>156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66</cp:revision>
  <dcterms:created xsi:type="dcterms:W3CDTF">2022-08-29T13:41:31Z</dcterms:created>
  <dcterms:modified xsi:type="dcterms:W3CDTF">2024-11-12T17:21:51Z</dcterms:modified>
</cp:coreProperties>
</file>