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6" r:id="rId2"/>
    <p:sldId id="282" r:id="rId3"/>
    <p:sldId id="297" r:id="rId4"/>
    <p:sldId id="281" r:id="rId5"/>
    <p:sldId id="284" r:id="rId6"/>
    <p:sldId id="285" r:id="rId7"/>
    <p:sldId id="287" r:id="rId8"/>
    <p:sldId id="286" r:id="rId9"/>
    <p:sldId id="288" r:id="rId10"/>
    <p:sldId id="289" r:id="rId11"/>
    <p:sldId id="290" r:id="rId12"/>
    <p:sldId id="30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0D2F0-EC7C-4C4C-B49C-FF7EE215A4A1}" type="datetimeFigureOut">
              <a:rPr lang="en-US" smtClean="0"/>
              <a:t>9/12/24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B1B26-4453-3249-9A72-28952B50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0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656C-66EA-8ED1-1B96-E738E61FF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6F70A-21C6-DF2C-736C-6E70D8DBC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03C16-9285-0952-7D97-7E589FB4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4B626-6953-01D4-FB0F-D664DC1C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D73F9-A07A-2159-0107-AB65E5DF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3EB4-849C-1052-551D-B04C73F3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357E3-98F8-2FA1-E507-D8E3B88AF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F7544-E78E-67D2-4338-955161F8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93B0B-7A95-AF11-D17A-A98EF809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D01FC-A213-765C-D3C5-4EBA5727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6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AB6B9-6BDC-48EF-5138-70E12CBBA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D109-96DE-D467-F155-2CA52536F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F14A3-2769-C360-A8B4-FDE9A5A8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89D5-1029-EA43-C038-F01188D3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560AD-2AA2-3AA6-A73E-B97A7C43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7DCE-092A-386A-2C5B-B5528B59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4968-08CC-5B40-33D7-47E88FA4F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05036-2E71-A970-BD3C-745447BC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FAE20-BF9D-5D83-148A-92ADB204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7E269-40D0-D377-8C53-2129CADA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E03D-F571-6DDA-CCF2-AAB29531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F38FA-20BE-6BB0-7CE5-63E167BC2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B10B1-F3CB-3728-82D9-1A22336F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11CDA-AB62-7F9A-1E1B-C2E5E543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F9A77-1EE6-056B-8223-C75CCCD0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1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3B4A-F811-AB4A-3DCF-70836D9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148DC-FF69-7EF8-7BC2-3E4129808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858F6-D2E5-6C38-B9C2-BB764ED2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F0F23-8082-ED7E-B928-951FC530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DC7E5-145C-BF20-4201-3011057C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435EA-7C32-6BEA-5AA0-2CAD6899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0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4BE3-F60B-771A-984D-8A60B9AE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DF9F7-7A7B-FC77-9CE8-9BFC503CD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E1DA8-2CC8-3CDF-D35D-23FC0F5BE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B1DB9-6345-AE7B-90D9-D9AA365CE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3B737-2017-B5E9-D18D-589CBAC9B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4BE6C-E2C6-B966-B96F-06686B3C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836D1-0F0D-28CB-BF0C-2A3F4D08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8AF1E-F5FB-0516-0663-F83FCDA2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0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0FBD-8349-D9F3-AEAB-A830E306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66FFA-52C0-C50A-AB5F-9CD4B92A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E7F30-4265-01FE-9BCC-43688833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D22F2-F712-9CB5-9AEB-CB1F952A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7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3CC04-BEC7-9775-78E3-F1EC046D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C713C-FB2D-3AD7-2B23-00C6914D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C96CB-60A4-6116-8FE4-EA91AF0E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7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8D8B-EC4E-188F-C438-E30F9CE0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2483-0D94-9282-40D2-A176B9BE2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0729F-8598-A55E-1C0F-88E6E9B0B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8F13D-FDE9-A768-D3A2-1012125E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97712-67A3-65ED-501E-E3E97343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C2F80-4B40-23C2-75F6-17A98E7C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1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1247-777D-8B0D-4258-73DDAB57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A18334-4920-EC4C-B61A-4A75434CF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5591E-9297-AF99-8950-7B6F13261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7E255-8BA1-E5FC-D3A5-E4C6ACB6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1D995-1035-9951-4CFB-60666EEC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C2596-5153-D75A-A535-3B97684B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5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5C438-5715-DAB5-041A-3CAFAAD2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3B12A-E23F-E34D-1F1C-BC73E022E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06D7-33D6-704D-A5AC-054BCB3B2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8A20-F6A4-8847-B2F0-A30A2A9D8294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F84F2-7043-0641-8D45-B967A454F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86198-58F3-11A2-2CD3-928FC37D4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15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4208039E-45F9-CB8F-393C-3AEF6F394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934" y="60603"/>
            <a:ext cx="70223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Geology 5640/6640</a:t>
            </a:r>
          </a:p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Introduction to Seismology</a:t>
            </a:r>
            <a:endParaRPr lang="en-US" sz="3600" i="1" u="sng" dirty="0">
              <a:solidFill>
                <a:srgbClr val="001ABF"/>
              </a:solidFill>
              <a:latin typeface="Arial Black" charset="0"/>
            </a:endParaRPr>
          </a:p>
        </p:txBody>
      </p:sp>
      <p:sp>
        <p:nvSpPr>
          <p:cNvPr id="4" name="Text Box 26">
            <a:extLst>
              <a:ext uri="{FF2B5EF4-FFF2-40B4-BE49-F238E27FC236}">
                <a16:creationId xmlns:a16="http://schemas.microsoft.com/office/drawing/2014/main" id="{00B1A641-72DF-BA70-2808-5F94C3DA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195" y="60603"/>
            <a:ext cx="1931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12 Sep 2024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F77B3A9C-006E-5D56-D699-EFFD1A17D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5542" y="6428066"/>
            <a:ext cx="2684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1ABF"/>
                </a:solidFill>
              </a:rPr>
              <a:t>© A.R. Lowry 2011-2024</a:t>
            </a:r>
            <a:endParaRPr lang="en-US" sz="1800" dirty="0">
              <a:solidFill>
                <a:srgbClr val="001AB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6406BCDF-8913-20DC-8F6B-B64DFAD1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70" y="6348763"/>
            <a:ext cx="80498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Read for Tuesday 17 September: </a:t>
            </a:r>
            <a:r>
              <a:rPr lang="en-US" i="1" dirty="0">
                <a:solidFill>
                  <a:srgbClr val="001ABF"/>
                </a:solidFill>
              </a:rPr>
              <a:t>S&amp;W</a:t>
            </a:r>
            <a:r>
              <a:rPr lang="en-US" dirty="0">
                <a:solidFill>
                  <a:srgbClr val="001ABF"/>
                </a:solidFill>
              </a:rPr>
              <a:t> 29-52 (§2.1-2.3)</a:t>
            </a:r>
          </a:p>
        </p:txBody>
      </p:sp>
      <p:sp>
        <p:nvSpPr>
          <p:cNvPr id="3" name="Text Box 29">
            <a:extLst>
              <a:ext uri="{FF2B5EF4-FFF2-40B4-BE49-F238E27FC236}">
                <a16:creationId xmlns:a16="http://schemas.microsoft.com/office/drawing/2014/main" id="{0F6D76C7-227E-1DF3-B025-897F5919B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662" y="1279803"/>
            <a:ext cx="8298362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Last time:</a:t>
            </a:r>
            <a:r>
              <a:rPr lang="en-US" b="1" i="1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Derivatives</a:t>
            </a:r>
          </a:p>
          <a:p>
            <a:r>
              <a:rPr lang="en-US" dirty="0">
                <a:solidFill>
                  <a:srgbClr val="001ABF"/>
                </a:solidFill>
              </a:rPr>
              <a:t>•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derivative </a:t>
            </a:r>
            <a:r>
              <a:rPr lang="en-US" dirty="0">
                <a:solidFill>
                  <a:srgbClr val="001ABF"/>
                </a:solidFill>
              </a:rPr>
              <a:t>is the rate of change, or slope, of a function</a:t>
            </a:r>
          </a:p>
          <a:p>
            <a:r>
              <a:rPr lang="en-US" dirty="0">
                <a:solidFill>
                  <a:srgbClr val="001ABF"/>
                </a:solidFill>
              </a:rPr>
              <a:t>   with respect to some variable the function depends on: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Most continuous functions have derivatives that are also</a:t>
            </a:r>
          </a:p>
          <a:p>
            <a:r>
              <a:rPr lang="en-US" dirty="0">
                <a:solidFill>
                  <a:srgbClr val="001ABF"/>
                </a:solidFill>
              </a:rPr>
              <a:t>   continuous functions (and these can be found in standard</a:t>
            </a:r>
          </a:p>
          <a:p>
            <a:r>
              <a:rPr lang="en-US" dirty="0">
                <a:solidFill>
                  <a:srgbClr val="001ABF"/>
                </a:solidFill>
              </a:rPr>
              <a:t>   tables!)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Notation for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erivatives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we’ll use in this class includes</a:t>
            </a:r>
          </a:p>
          <a:p>
            <a:r>
              <a:rPr lang="en-US" dirty="0">
                <a:solidFill>
                  <a:srgbClr val="001ABF"/>
                </a:solidFill>
              </a:rPr>
              <a:t>   partial derivatives, indicial notation, the gradient operator: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83B7E-BFEA-165A-BEEC-FEAC50D40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36" y="5447974"/>
            <a:ext cx="838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63D0C4-4F99-202F-5DFC-517855CCB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36" y="5416224"/>
            <a:ext cx="10604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462A2A-C9BE-C1DA-F83F-D2FF36F6A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36" y="5405111"/>
            <a:ext cx="2273300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A94D03-733C-E7D4-820B-EE44DDC2567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621236" y="5405111"/>
            <a:ext cx="2667000" cy="666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">
                <a:extLst>
                  <a:ext uri="{FF2B5EF4-FFF2-40B4-BE49-F238E27FC236}">
                    <a16:creationId xmlns:a16="http://schemas.microsoft.com/office/drawing/2014/main" id="{5D24F73C-1350-1FE9-4157-5FA1121565BE}"/>
                  </a:ext>
                </a:extLst>
              </p:cNvPr>
              <p:cNvSpPr txBox="1"/>
              <p:nvPr/>
            </p:nvSpPr>
            <p:spPr>
              <a:xfrm>
                <a:off x="4456057" y="2427354"/>
                <a:ext cx="2681567" cy="794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">
                <a:extLst>
                  <a:ext uri="{FF2B5EF4-FFF2-40B4-BE49-F238E27FC236}">
                    <a16:creationId xmlns:a16="http://schemas.microsoft.com/office/drawing/2014/main" id="{5D24F73C-1350-1FE9-4157-5FA112156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057" y="2427354"/>
                <a:ext cx="2681567" cy="794513"/>
              </a:xfrm>
              <a:prstGeom prst="rect">
                <a:avLst/>
              </a:prstGeom>
              <a:blipFill>
                <a:blip r:embed="rId6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00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4">
                <a:extLst>
                  <a:ext uri="{FF2B5EF4-FFF2-40B4-BE49-F238E27FC236}">
                    <a16:creationId xmlns:a16="http://schemas.microsoft.com/office/drawing/2014/main" id="{1A33578D-B95D-93E3-264C-DB3275F552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2036" y="687199"/>
                <a:ext cx="7647927" cy="58169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001ABF"/>
                    </a:solidFill>
                    <a:latin typeface="Arial Black" charset="0"/>
                  </a:rPr>
                  <a:t>Example: </a:t>
                </a:r>
                <a:r>
                  <a:rPr lang="en-US" dirty="0">
                    <a:solidFill>
                      <a:srgbClr val="001ABF"/>
                    </a:solidFill>
                  </a:rPr>
                  <a:t>Let </a:t>
                </a:r>
                <a:r>
                  <a:rPr lang="en-US" i="1" dirty="0">
                    <a:solidFill>
                      <a:srgbClr val="001ABF"/>
                    </a:solidFill>
                    <a:latin typeface="Times New Roman" charset="0"/>
                  </a:rPr>
                  <a:t>  </a:t>
                </a:r>
                <a:r>
                  <a:rPr lang="en-US" dirty="0">
                    <a:solidFill>
                      <a:srgbClr val="001ABF"/>
                    </a:solidFill>
                  </a:rPr>
                  <a:t>  be                       and            . Then</a:t>
                </a:r>
              </a:p>
              <a:p>
                <a:endParaRPr lang="en-US" dirty="0">
                  <a:solidFill>
                    <a:srgbClr val="001ABF"/>
                  </a:solidFill>
                </a:endParaRPr>
              </a:p>
              <a:p>
                <a:endParaRPr lang="en-US" dirty="0">
                  <a:solidFill>
                    <a:srgbClr val="001ABF"/>
                  </a:solidFill>
                </a:endParaRPr>
              </a:p>
              <a:p>
                <a:endParaRPr lang="en-US" dirty="0">
                  <a:solidFill>
                    <a:srgbClr val="001ABF"/>
                  </a:solidFill>
                </a:endParaRPr>
              </a:p>
              <a:p>
                <a:endParaRPr lang="en-US" dirty="0">
                  <a:solidFill>
                    <a:srgbClr val="001ABF"/>
                  </a:solidFill>
                </a:endParaRPr>
              </a:p>
              <a:p>
                <a:endParaRPr lang="en-US" dirty="0">
                  <a:solidFill>
                    <a:srgbClr val="001ABF"/>
                  </a:solidFill>
                </a:endParaRPr>
              </a:p>
              <a:p>
                <a:endParaRPr lang="en-US" dirty="0">
                  <a:solidFill>
                    <a:srgbClr val="001ABF"/>
                  </a:solidFill>
                </a:endParaRPr>
              </a:p>
              <a:p>
                <a:endParaRPr lang="en-US" dirty="0">
                  <a:solidFill>
                    <a:srgbClr val="001ABF"/>
                  </a:solidFill>
                </a:endParaRPr>
              </a:p>
              <a:p>
                <a:endParaRPr lang="en-US" dirty="0">
                  <a:solidFill>
                    <a:srgbClr val="001ABF"/>
                  </a:solidFill>
                </a:endParaRPr>
              </a:p>
              <a:p>
                <a:endParaRPr lang="en-US" dirty="0">
                  <a:solidFill>
                    <a:srgbClr val="001ABF"/>
                  </a:solidFill>
                </a:endParaRPr>
              </a:p>
              <a:p>
                <a:endParaRPr lang="en-US" dirty="0">
                  <a:solidFill>
                    <a:srgbClr val="001ABF"/>
                  </a:solidFill>
                </a:endParaRP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This has polynomial roots </a:t>
                </a:r>
                <a:r>
                  <a:rPr lang="en-US" i="1" dirty="0">
                    <a:latin typeface="Symbol" charset="0"/>
                    <a:sym typeface="Symbol" charset="0"/>
                  </a:rPr>
                  <a:t></a:t>
                </a:r>
                <a:r>
                  <a:rPr lang="en-US" dirty="0">
                    <a:latin typeface="Times New Roman" charset="0"/>
                  </a:rPr>
                  <a:t> = 1, 2, 3</a:t>
                </a:r>
                <a:r>
                  <a:rPr lang="en-US" dirty="0">
                    <a:solidFill>
                      <a:srgbClr val="001ABF"/>
                    </a:solidFill>
                  </a:rPr>
                  <a:t>.</a:t>
                </a:r>
                <a:endParaRPr lang="en-US" dirty="0">
                  <a:solidFill>
                    <a:srgbClr val="001AB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600" dirty="0">
                  <a:solidFill>
                    <a:srgbClr val="001AB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600" dirty="0">
                  <a:solidFill>
                    <a:srgbClr val="001AB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001AB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find each of the three eigenvalue vectors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1AB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we then</a:t>
                </a:r>
              </a:p>
              <a:p>
                <a:r>
                  <a:rPr lang="en-US" dirty="0">
                    <a:solidFill>
                      <a:srgbClr val="001AB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plug a value for </a:t>
                </a:r>
                <a:r>
                  <a:rPr lang="en-US" i="1" dirty="0">
                    <a:latin typeface="Symbol" pitchFamily="2" charset="2"/>
                    <a:cs typeface="Arial" panose="020B0604020202020204" pitchFamily="34" charset="0"/>
                  </a:rPr>
                  <a:t>l</a:t>
                </a:r>
                <a:r>
                  <a:rPr lang="en-US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001AB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into the original equation</a:t>
                </a:r>
              </a:p>
              <a:p>
                <a:r>
                  <a:rPr lang="en-US" dirty="0">
                    <a:solidFill>
                      <a:srgbClr val="001AB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and find the nontrivial solution!</a:t>
                </a:r>
              </a:p>
            </p:txBody>
          </p:sp>
        </mc:Choice>
        <mc:Fallback xmlns="">
          <p:sp>
            <p:nvSpPr>
              <p:cNvPr id="2" name="Text Box 4">
                <a:extLst>
                  <a:ext uri="{FF2B5EF4-FFF2-40B4-BE49-F238E27FC236}">
                    <a16:creationId xmlns:a16="http://schemas.microsoft.com/office/drawing/2014/main" id="{1A33578D-B95D-93E3-264C-DB3275F55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2036" y="687199"/>
                <a:ext cx="7647927" cy="5816977"/>
              </a:xfrm>
              <a:prstGeom prst="rect">
                <a:avLst/>
              </a:prstGeom>
              <a:blipFill>
                <a:blip r:embed="rId2"/>
                <a:stretch>
                  <a:fillRect l="-1329" t="-871" r="-332" b="-13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0AB52D0-50EE-79B3-DC2C-97870E894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749" y="372874"/>
            <a:ext cx="17272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B53422-6EF4-8217-C5FF-157E50933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449" y="353824"/>
            <a:ext cx="9207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48BFD9-ACD0-D20B-FF54-4938D9A8C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636" y="1830199"/>
            <a:ext cx="5842000" cy="27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EA8131-415B-621D-D963-44AD8B17C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86" y="642749"/>
            <a:ext cx="280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4FA859-B1D4-7B93-0194-FF92DCA45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428" y="5625302"/>
            <a:ext cx="1584226" cy="59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65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15A780F4-D593-6EC2-D30A-2B8187380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314" y="1859340"/>
            <a:ext cx="7821372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For our particular application (solving for principal stress</a:t>
            </a:r>
          </a:p>
          <a:p>
            <a:r>
              <a:rPr lang="en-US" dirty="0">
                <a:solidFill>
                  <a:srgbClr val="001ABF"/>
                </a:solidFill>
              </a:rPr>
              <a:t>   and axes), we can write the problem in indicial </a:t>
            </a:r>
          </a:p>
          <a:p>
            <a:r>
              <a:rPr lang="en-US" dirty="0">
                <a:solidFill>
                  <a:srgbClr val="001ABF"/>
                </a:solidFill>
              </a:rPr>
              <a:t>   notation as: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where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</a:t>
            </a:r>
            <a:r>
              <a:rPr lang="en-US" i="1" baseline="-25000" dirty="0" err="1">
                <a:solidFill>
                  <a:schemeClr val="tx2"/>
                </a:solidFill>
                <a:latin typeface="Times New Roman" charset="0"/>
              </a:rPr>
              <a:t>ij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denotes the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Kronecker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 delta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D53426-E980-872D-65D2-7F36F97CB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189" y="2804573"/>
            <a:ext cx="262890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9E012C-6608-B917-C275-F7B58DCE6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39" y="3772278"/>
            <a:ext cx="1981200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094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15A780F4-D593-6EC2-D30A-2B8187380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167" y="1737360"/>
            <a:ext cx="7961667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Within the Earth, stress is dominated by pressure due to</a:t>
            </a:r>
          </a:p>
          <a:p>
            <a:r>
              <a:rPr lang="en-US" dirty="0">
                <a:solidFill>
                  <a:srgbClr val="001ABF"/>
                </a:solidFill>
              </a:rPr>
              <a:t>   the weight of overlying material. We commonly</a:t>
            </a:r>
          </a:p>
          <a:p>
            <a:r>
              <a:rPr lang="en-US" dirty="0">
                <a:solidFill>
                  <a:srgbClr val="001ABF"/>
                </a:solidFill>
              </a:rPr>
              <a:t>   remove that effect by removing the mean normal stress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/>
              <a:t>                             </a:t>
            </a:r>
            <a:r>
              <a:rPr lang="en-US" i="1" dirty="0">
                <a:latin typeface="Times New Roman" charset="0"/>
              </a:rPr>
              <a:t>M</a:t>
            </a:r>
            <a:r>
              <a:rPr lang="en-US" dirty="0">
                <a:latin typeface="Times New Roman" charset="0"/>
              </a:rPr>
              <a:t> = </a:t>
            </a:r>
            <a:r>
              <a:rPr lang="en-US" dirty="0" err="1">
                <a:latin typeface="Times New Roman" charset="0"/>
              </a:rPr>
              <a:t>Tr</a:t>
            </a:r>
            <a:r>
              <a:rPr lang="en-US" dirty="0">
                <a:latin typeface="Times New Roman" charset="0"/>
              </a:rPr>
              <a:t>[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i="1" baseline="-25000" dirty="0" err="1">
                <a:latin typeface="Times New Roman" charset="0"/>
              </a:rPr>
              <a:t>ij</a:t>
            </a:r>
            <a:r>
              <a:rPr lang="en-US" dirty="0">
                <a:latin typeface="Times New Roman" charset="0"/>
              </a:rPr>
              <a:t>]/3 = 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i="1" baseline="-25000" dirty="0">
                <a:latin typeface="Times New Roman" charset="0"/>
              </a:rPr>
              <a:t>ii</a:t>
            </a:r>
            <a:r>
              <a:rPr lang="en-US" dirty="0">
                <a:latin typeface="Times New Roman" charset="0"/>
              </a:rPr>
              <a:t>/3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to get a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deviatoric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 stress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Times New Roman" charset="0"/>
              </a:rPr>
              <a:t>   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EC8A63-9918-BA66-32FA-8BB7A2C4C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030" y="4031615"/>
            <a:ext cx="4352925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168A85-FA59-18A4-4BD7-7B02A4FAB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662" y="3455630"/>
            <a:ext cx="2984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404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9">
            <a:extLst>
              <a:ext uri="{FF2B5EF4-FFF2-40B4-BE49-F238E27FC236}">
                <a16:creationId xmlns:a16="http://schemas.microsoft.com/office/drawing/2014/main" id="{659259DD-673F-894F-8A61-AA1621379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602" y="1089898"/>
            <a:ext cx="8478796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Last time continued:</a:t>
            </a:r>
            <a:r>
              <a:rPr lang="en-US" b="1" i="1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Complex Numbers, Tensors,</a:t>
            </a:r>
          </a:p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  Stress</a:t>
            </a:r>
          </a:p>
          <a:p>
            <a:r>
              <a:rPr lang="en-US" dirty="0">
                <a:solidFill>
                  <a:srgbClr val="001ABF"/>
                </a:solidFill>
              </a:rPr>
              <a:t>•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complex number</a:t>
            </a:r>
            <a:r>
              <a:rPr lang="en-US" dirty="0">
                <a:solidFill>
                  <a:srgbClr val="001ABF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z = x + 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iy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 = 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</a:rPr>
              <a:t>cos</a:t>
            </a:r>
            <a:r>
              <a:rPr lang="en-US" i="1" dirty="0" err="1">
                <a:solidFill>
                  <a:schemeClr val="tx2"/>
                </a:solidFill>
                <a:latin typeface="Symbol" pitchFamily="2" charset="2"/>
              </a:rPr>
              <a:t>q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 + 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i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</a:rPr>
              <a:t>sin</a:t>
            </a:r>
            <a:r>
              <a:rPr lang="en-US" i="1" dirty="0" err="1">
                <a:solidFill>
                  <a:schemeClr val="tx2"/>
                </a:solidFill>
                <a:latin typeface="Symbol" pitchFamily="2" charset="2"/>
              </a:rPr>
              <a:t>q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 = r</a:t>
            </a:r>
            <a:r>
              <a:rPr lang="en-US" sz="1200" i="1" dirty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e</a:t>
            </a:r>
            <a:r>
              <a:rPr lang="en-US" i="1" baseline="30000" dirty="0" err="1">
                <a:solidFill>
                  <a:schemeClr val="tx2"/>
                </a:solidFill>
                <a:latin typeface="Times New Roman" charset="0"/>
              </a:rPr>
              <a:t>i</a:t>
            </a:r>
            <a:r>
              <a:rPr lang="en-US" i="1" baseline="30000" dirty="0">
                <a:solidFill>
                  <a:schemeClr val="tx2"/>
                </a:solidFill>
                <a:latin typeface="Symbol" charset="0"/>
                <a:sym typeface="Symbol" charset="0"/>
              </a:rPr>
              <a:t>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has both real and imaginary parts. Its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conjugate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given</a:t>
            </a:r>
          </a:p>
          <a:p>
            <a:r>
              <a:rPr lang="en-US" dirty="0">
                <a:solidFill>
                  <a:srgbClr val="001ABF"/>
                </a:solidFill>
              </a:rPr>
              <a:t>   by </a:t>
            </a:r>
            <a:r>
              <a:rPr lang="en-US" i="1" dirty="0">
                <a:solidFill>
                  <a:srgbClr val="001ABF"/>
                </a:solidFill>
                <a:latin typeface="Times New Roman" charset="0"/>
              </a:rPr>
              <a:t>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z* = x – 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iy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 = 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</a:rPr>
              <a:t>cos</a:t>
            </a:r>
            <a:r>
              <a:rPr lang="en-US" i="1" dirty="0" err="1">
                <a:solidFill>
                  <a:schemeClr val="tx2"/>
                </a:solidFill>
                <a:latin typeface="Symbol" pitchFamily="2" charset="2"/>
              </a:rPr>
              <a:t>q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 – 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i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</a:rPr>
              <a:t>sin</a:t>
            </a:r>
            <a:r>
              <a:rPr lang="en-US" i="1" dirty="0" err="1">
                <a:solidFill>
                  <a:schemeClr val="tx2"/>
                </a:solidFill>
                <a:latin typeface="Symbol" pitchFamily="2" charset="2"/>
              </a:rPr>
              <a:t>q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 = r</a:t>
            </a:r>
            <a:r>
              <a:rPr lang="en-US" sz="1200" i="1" dirty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e</a:t>
            </a:r>
            <a:r>
              <a:rPr lang="en-US" i="1" baseline="30000" dirty="0">
                <a:solidFill>
                  <a:schemeClr val="tx2"/>
                </a:solidFill>
                <a:latin typeface="Times New Roman" charset="0"/>
              </a:rPr>
              <a:t>–</a:t>
            </a:r>
            <a:r>
              <a:rPr lang="en-US" i="1" baseline="30000" dirty="0" err="1">
                <a:solidFill>
                  <a:schemeClr val="tx2"/>
                </a:solidFill>
                <a:latin typeface="Times New Roman" charset="0"/>
              </a:rPr>
              <a:t>i</a:t>
            </a:r>
            <a:r>
              <a:rPr lang="en-US" i="1" baseline="30000" dirty="0">
                <a:solidFill>
                  <a:schemeClr val="tx2"/>
                </a:solidFill>
                <a:latin typeface="Symbol" charset="0"/>
                <a:sym typeface="Symbol" charset="0"/>
              </a:rPr>
              <a:t></a:t>
            </a:r>
            <a:endParaRPr lang="en-US" i="1" baseline="30000" dirty="0">
              <a:solidFill>
                <a:srgbClr val="001ABF"/>
              </a:solidFill>
              <a:latin typeface="Symbol" charset="0"/>
              <a:sym typeface="Symbol" charset="0"/>
            </a:endParaRPr>
          </a:p>
          <a:p>
            <a:endParaRPr lang="en-US" sz="600" i="1" baseline="30000" dirty="0">
              <a:solidFill>
                <a:srgbClr val="001ABF"/>
              </a:solidFill>
              <a:latin typeface="Arial" panose="020B0604020202020204" pitchFamily="34" charset="0"/>
              <a:cs typeface="Arial" panose="020B0604020202020204" pitchFamily="34" charset="0"/>
              <a:sym typeface="Symbol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1ABF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Tensors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are generalizations of scalars and vectors that </a:t>
            </a:r>
          </a:p>
          <a:p>
            <a:r>
              <a:rPr lang="en-US" dirty="0">
                <a:solidFill>
                  <a:srgbClr val="001ABF"/>
                </a:solidFill>
              </a:rPr>
              <a:t>   can be used to describe spatially-varying properties.</a:t>
            </a:r>
          </a:p>
          <a:p>
            <a:r>
              <a:rPr lang="en-US" dirty="0">
                <a:solidFill>
                  <a:srgbClr val="001ABF"/>
                </a:solidFill>
              </a:rPr>
              <a:t>   Tensorial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order</a:t>
            </a:r>
            <a:r>
              <a:rPr lang="en-US" i="1" dirty="0">
                <a:solidFill>
                  <a:srgbClr val="FF0000"/>
                </a:solidFill>
                <a:latin typeface="Times New Roman" charset="0"/>
              </a:rPr>
              <a:t>  </a:t>
            </a:r>
            <a:r>
              <a:rPr lang="en-US" i="1" dirty="0">
                <a:latin typeface="Times New Roman" charset="0"/>
              </a:rPr>
              <a:t>n </a:t>
            </a:r>
            <a:r>
              <a:rPr lang="en-US" dirty="0">
                <a:solidFill>
                  <a:srgbClr val="001ABF"/>
                </a:solidFill>
              </a:rPr>
              <a:t>determines the number of components</a:t>
            </a:r>
          </a:p>
          <a:p>
            <a:r>
              <a:rPr lang="en-US" dirty="0">
                <a:solidFill>
                  <a:srgbClr val="001ABF"/>
                </a:solidFill>
              </a:rPr>
              <a:t>   of the tensor (</a:t>
            </a:r>
            <a:r>
              <a:rPr lang="en-US" dirty="0">
                <a:latin typeface="Times New Roman" charset="0"/>
              </a:rPr>
              <a:t>= 3</a:t>
            </a:r>
            <a:r>
              <a:rPr lang="en-US" i="1" baseline="30000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for 3D)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Stress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a second-order tensor describing force per unit</a:t>
            </a:r>
          </a:p>
          <a:p>
            <a:r>
              <a:rPr lang="en-US" dirty="0">
                <a:solidFill>
                  <a:srgbClr val="001ABF"/>
                </a:solidFill>
              </a:rPr>
              <a:t>   area acting in three directions on each of three different</a:t>
            </a:r>
          </a:p>
          <a:p>
            <a:r>
              <a:rPr lang="en-US" dirty="0">
                <a:solidFill>
                  <a:srgbClr val="001ABF"/>
                </a:solidFill>
              </a:rPr>
              <a:t>   planes…</a:t>
            </a:r>
            <a:endParaRPr lang="en-US" dirty="0">
              <a:solidFill>
                <a:srgbClr val="001A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2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9250EA99-9682-A327-64B1-A1AE9C1BD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4" y="323285"/>
            <a:ext cx="54148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Generally, we denote tensor stress as: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sz="4800" dirty="0">
                <a:solidFill>
                  <a:srgbClr val="001ABF"/>
                </a:solidFill>
              </a:rPr>
              <a:t>                        </a:t>
            </a:r>
            <a:r>
              <a:rPr lang="en-US" sz="4800" i="1" dirty="0">
                <a:latin typeface="Symbol" charset="0"/>
                <a:sym typeface="Symbol" charset="0"/>
              </a:rPr>
              <a:t></a:t>
            </a:r>
            <a:r>
              <a:rPr lang="en-US" sz="4800" i="1" baseline="-25000" dirty="0" err="1">
                <a:latin typeface="Times New Roman" charset="0"/>
              </a:rPr>
              <a:t>ij</a:t>
            </a:r>
            <a:endParaRPr lang="en-US" dirty="0"/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7DD02952-D9E5-E7EF-559B-369E572E56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27462" y="1571060"/>
            <a:ext cx="2782887" cy="774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F3016BF-6A67-0B7F-5CD4-E17FE825D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199" y="2256860"/>
            <a:ext cx="271901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index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denotes</a:t>
            </a:r>
          </a:p>
          <a:p>
            <a:r>
              <a:rPr lang="en-US" dirty="0">
                <a:solidFill>
                  <a:srgbClr val="001ABF"/>
                </a:solidFill>
              </a:rPr>
              <a:t>direction of normal</a:t>
            </a:r>
          </a:p>
          <a:p>
            <a:r>
              <a:rPr lang="en-US" dirty="0">
                <a:solidFill>
                  <a:srgbClr val="001ABF"/>
                </a:solidFill>
              </a:rPr>
              <a:t>to the plane acted</a:t>
            </a:r>
          </a:p>
          <a:p>
            <a:r>
              <a:rPr lang="en-US" dirty="0">
                <a:solidFill>
                  <a:srgbClr val="001ABF"/>
                </a:solidFill>
              </a:rPr>
              <a:t>on by the force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04C0AC52-90A0-983F-6047-D05B5572A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399" y="2333060"/>
            <a:ext cx="228940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index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j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denotes</a:t>
            </a:r>
          </a:p>
          <a:p>
            <a:r>
              <a:rPr lang="en-US" dirty="0">
                <a:solidFill>
                  <a:srgbClr val="001ABF"/>
                </a:solidFill>
              </a:rPr>
              <a:t>direction of the </a:t>
            </a:r>
          </a:p>
          <a:p>
            <a:r>
              <a:rPr lang="en-US" dirty="0">
                <a:solidFill>
                  <a:srgbClr val="001ABF"/>
                </a:solidFill>
              </a:rPr>
              <a:t>force</a:t>
            </a:r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2A3D45A0-6E58-14CE-73A1-E268C5364D7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54824" y="1623448"/>
            <a:ext cx="1058863" cy="8255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181465-C1E0-4A6B-D17D-4036D94AA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7" y="3857060"/>
            <a:ext cx="854392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Hence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σ</a:t>
            </a:r>
            <a:r>
              <a:rPr lang="en-US" i="1" baseline="-25000" dirty="0" err="1">
                <a:latin typeface="Times New Roman" charset="0"/>
              </a:rPr>
              <a:t>xx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a normal stress and </a:t>
            </a:r>
            <a:r>
              <a:rPr lang="en-US" i="1" dirty="0" err="1">
                <a:latin typeface="Times New Roman" charset="0"/>
              </a:rPr>
              <a:t>σ</a:t>
            </a:r>
            <a:r>
              <a:rPr lang="en-US" i="1" baseline="-25000" dirty="0" err="1">
                <a:latin typeface="Times New Roman" charset="0"/>
              </a:rPr>
              <a:t>xy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σ</a:t>
            </a:r>
            <a:r>
              <a:rPr lang="en-US" i="1" baseline="-25000" dirty="0" err="1">
                <a:latin typeface="Times New Roman" charset="0"/>
              </a:rPr>
              <a:t>xz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are stresses in</a:t>
            </a:r>
          </a:p>
          <a:p>
            <a:r>
              <a:rPr lang="en-US" dirty="0">
                <a:solidFill>
                  <a:srgbClr val="001ABF"/>
                </a:solidFill>
              </a:rPr>
              <a:t>   the </a:t>
            </a:r>
            <a:r>
              <a:rPr lang="en-US" i="1" dirty="0" err="1">
                <a:latin typeface="Times New Roman"/>
                <a:cs typeface="Times New Roman"/>
              </a:rPr>
              <a:t>yz</a:t>
            </a:r>
            <a:r>
              <a:rPr lang="en-US" dirty="0">
                <a:solidFill>
                  <a:srgbClr val="001ABF"/>
                </a:solidFill>
              </a:rPr>
              <a:t>-plane (called 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“</a:t>
            </a:r>
            <a:r>
              <a:rPr lang="en-US" dirty="0">
                <a:solidFill>
                  <a:srgbClr val="001ABF"/>
                </a:solidFill>
              </a:rPr>
              <a:t>shear stresses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”</a:t>
            </a:r>
            <a:r>
              <a:rPr lang="en-US" dirty="0">
                <a:solidFill>
                  <a:srgbClr val="001ABF"/>
                </a:solidFill>
              </a:rPr>
              <a:t>). We can do the same</a:t>
            </a:r>
          </a:p>
          <a:p>
            <a:r>
              <a:rPr lang="en-US" dirty="0">
                <a:solidFill>
                  <a:srgbClr val="001ABF"/>
                </a:solidFill>
              </a:rPr>
              <a:t>   with the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y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direction: </a:t>
            </a:r>
            <a:r>
              <a:rPr lang="en-US" i="1" dirty="0" err="1">
                <a:latin typeface="Times New Roman" charset="0"/>
              </a:rPr>
              <a:t>σ</a:t>
            </a:r>
            <a:r>
              <a:rPr lang="en-US" i="1" baseline="-25000" dirty="0" err="1">
                <a:latin typeface="Times New Roman" charset="0"/>
              </a:rPr>
              <a:t>yx</a:t>
            </a:r>
            <a:r>
              <a:rPr lang="en-US" dirty="0">
                <a:solidFill>
                  <a:srgbClr val="001ABF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σ</a:t>
            </a:r>
            <a:r>
              <a:rPr lang="en-US" i="1" baseline="-25000" dirty="0" err="1">
                <a:latin typeface="Times New Roman" charset="0"/>
              </a:rPr>
              <a:t>yy</a:t>
            </a:r>
            <a:r>
              <a:rPr lang="en-US" dirty="0">
                <a:solidFill>
                  <a:srgbClr val="001ABF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σ</a:t>
            </a:r>
            <a:r>
              <a:rPr lang="en-US" i="1" baseline="-25000" dirty="0" err="1">
                <a:latin typeface="Times New Roman" charset="0"/>
              </a:rPr>
              <a:t>yz</a:t>
            </a:r>
            <a:r>
              <a:rPr lang="en-US" i="1" baseline="-25000" dirty="0">
                <a:latin typeface="Times New Roman" charset="0"/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act on the plane parallel to</a:t>
            </a:r>
          </a:p>
          <a:p>
            <a:r>
              <a:rPr lang="en-US" dirty="0">
                <a:solidFill>
                  <a:srgbClr val="001ABF"/>
                </a:solidFill>
              </a:rPr>
              <a:t>  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xz</a:t>
            </a:r>
            <a:r>
              <a:rPr lang="en-US" dirty="0">
                <a:solidFill>
                  <a:srgbClr val="001ABF"/>
                </a:solidFill>
              </a:rPr>
              <a:t>-plane. For the 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solidFill>
                  <a:srgbClr val="001ABF"/>
                </a:solidFill>
              </a:rPr>
              <a:t>-direction,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σ</a:t>
            </a:r>
            <a:r>
              <a:rPr lang="en-US" i="1" baseline="-25000" dirty="0" err="1">
                <a:latin typeface="Times New Roman" charset="0"/>
              </a:rPr>
              <a:t>zx</a:t>
            </a:r>
            <a:r>
              <a:rPr lang="en-US" dirty="0">
                <a:solidFill>
                  <a:srgbClr val="001ABF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σ</a:t>
            </a:r>
            <a:r>
              <a:rPr lang="en-US" i="1" baseline="-25000" dirty="0" err="1">
                <a:latin typeface="Times New Roman" charset="0"/>
              </a:rPr>
              <a:t>zy</a:t>
            </a:r>
            <a:r>
              <a:rPr lang="en-US" dirty="0">
                <a:solidFill>
                  <a:srgbClr val="001ABF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σ</a:t>
            </a:r>
            <a:r>
              <a:rPr lang="en-US" i="1" baseline="-25000" dirty="0" err="1">
                <a:latin typeface="Times New Roman" charset="0"/>
              </a:rPr>
              <a:t>zz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act on the plane</a:t>
            </a:r>
          </a:p>
          <a:p>
            <a:r>
              <a:rPr lang="en-US" dirty="0">
                <a:solidFill>
                  <a:srgbClr val="001ABF"/>
                </a:solidFill>
              </a:rPr>
              <a:t>   parallel to the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xy</a:t>
            </a:r>
            <a:r>
              <a:rPr lang="en-US" dirty="0">
                <a:solidFill>
                  <a:srgbClr val="001ABF"/>
                </a:solidFill>
              </a:rPr>
              <a:t>-plane. Thus we can use all nine </a:t>
            </a:r>
            <a:r>
              <a:rPr lang="en-US" i="1" dirty="0" err="1">
                <a:latin typeface="Times New Roman" charset="0"/>
              </a:rPr>
              <a:t>σ</a:t>
            </a:r>
            <a:r>
              <a:rPr lang="en-US" i="1" baseline="-25000" dirty="0" err="1">
                <a:latin typeface="Times New Roman" charset="0"/>
              </a:rPr>
              <a:t>ij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to</a:t>
            </a:r>
          </a:p>
          <a:p>
            <a:r>
              <a:rPr lang="en-US" dirty="0">
                <a:solidFill>
                  <a:srgbClr val="001ABF"/>
                </a:solidFill>
              </a:rPr>
              <a:t>   represent the internal force distribution at point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for any</a:t>
            </a:r>
          </a:p>
          <a:p>
            <a:r>
              <a:rPr lang="en-US" dirty="0">
                <a:solidFill>
                  <a:srgbClr val="001ABF"/>
                </a:solidFill>
              </a:rPr>
              <a:t>   plane passing through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dirty="0">
                <a:solidFill>
                  <a:srgbClr val="001AB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58917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E28263-90D8-D63E-051F-708947701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771" y="677257"/>
            <a:ext cx="829400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We combine our nine components of stress defined in these</a:t>
            </a:r>
          </a:p>
          <a:p>
            <a:r>
              <a:rPr lang="en-US" dirty="0">
                <a:solidFill>
                  <a:srgbClr val="001ABF"/>
                </a:solidFill>
              </a:rPr>
              <a:t>   coordinate planes to represent the stress on any surface</a:t>
            </a:r>
          </a:p>
          <a:p>
            <a:r>
              <a:rPr lang="en-US" dirty="0">
                <a:solidFill>
                  <a:srgbClr val="001ABF"/>
                </a:solidFill>
              </a:rPr>
              <a:t>   through the medium. The nine </a:t>
            </a:r>
            <a:r>
              <a:rPr lang="en-US" i="1" dirty="0" err="1">
                <a:latin typeface="Times New Roman" charset="0"/>
              </a:rPr>
              <a:t>σ</a:t>
            </a:r>
            <a:r>
              <a:rPr lang="en-US" i="1" baseline="-25000" dirty="0" err="1">
                <a:latin typeface="Times New Roman" charset="0"/>
              </a:rPr>
              <a:t>ij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define the state of stress</a:t>
            </a:r>
          </a:p>
          <a:p>
            <a:r>
              <a:rPr lang="en-US" dirty="0">
                <a:solidFill>
                  <a:srgbClr val="001ABF"/>
                </a:solidFill>
              </a:rPr>
              <a:t>   at a point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dirty="0">
                <a:solidFill>
                  <a:srgbClr val="001ABF"/>
                </a:solidFill>
              </a:rPr>
              <a:t>. The full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stress tensor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given by</a:t>
            </a:r>
            <a:r>
              <a:rPr lang="en-US" dirty="0">
                <a:solidFill>
                  <a:schemeClr val="accent2"/>
                </a:solidFill>
              </a:rPr>
              <a:t>    </a:t>
            </a:r>
            <a:r>
              <a:rPr lang="en-US" dirty="0">
                <a:solidFill>
                  <a:srgbClr val="001ABF"/>
                </a:solidFill>
              </a:rPr>
              <a:t>: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8B6C71-82D8-2705-2049-FDA67ADA7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996" y="1778982"/>
            <a:ext cx="2762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21FEA0-01AB-98F8-34EC-0C87CDD4B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484" y="2429857"/>
            <a:ext cx="6973887" cy="18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F12AC8C-CCDB-2521-4A83-4F967B416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771" y="4611082"/>
            <a:ext cx="778440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Recall that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strain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the deformation that results from a</a:t>
            </a:r>
          </a:p>
          <a:p>
            <a:r>
              <a:rPr lang="en-US" dirty="0">
                <a:solidFill>
                  <a:srgbClr val="001ABF"/>
                </a:solidFill>
              </a:rPr>
              <a:t>   given stress. A common PhD exam question is to</a:t>
            </a:r>
          </a:p>
          <a:p>
            <a:r>
              <a:rPr lang="en-US" dirty="0">
                <a:solidFill>
                  <a:srgbClr val="001ABF"/>
                </a:solidFill>
              </a:rPr>
              <a:t>   derive stress and strain &amp; elucidate their difference,</a:t>
            </a:r>
          </a:p>
          <a:p>
            <a:r>
              <a:rPr lang="en-US" dirty="0">
                <a:solidFill>
                  <a:srgbClr val="001ABF"/>
                </a:solidFill>
              </a:rPr>
              <a:t>   particularly in relation to your specific discipline…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320C74F-6AD3-2270-B709-07199CAAD698}"/>
              </a:ext>
            </a:extLst>
          </p:cNvPr>
          <p:cNvSpPr/>
          <p:nvPr/>
        </p:nvSpPr>
        <p:spPr>
          <a:xfrm>
            <a:off x="851535" y="2191703"/>
            <a:ext cx="1594485" cy="24745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1ABF"/>
                </a:solidFill>
              </a:rPr>
              <a:t>Note here that the double overbar</a:t>
            </a:r>
          </a:p>
          <a:p>
            <a:pPr algn="ctr"/>
            <a:endParaRPr lang="en-US" sz="2200" dirty="0">
              <a:solidFill>
                <a:srgbClr val="001ABF"/>
              </a:solidFill>
            </a:endParaRPr>
          </a:p>
          <a:p>
            <a:pPr algn="ctr"/>
            <a:r>
              <a:rPr lang="en-US" dirty="0">
                <a:solidFill>
                  <a:srgbClr val="001ABF"/>
                </a:solidFill>
              </a:rPr>
              <a:t>indicates a “vector of vectors” or “matrix”!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3D36BF-6626-BBB7-2E56-37FB44FE9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665" y="3235325"/>
            <a:ext cx="2762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060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F94396-BE30-FA88-2C33-E848ABB26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22" y="1394618"/>
            <a:ext cx="68580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7FE75BBB-CDED-BB7A-5FD8-63BB89E94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997" y="380206"/>
            <a:ext cx="78660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Note that our text introduces these concepts with slightly</a:t>
            </a:r>
          </a:p>
          <a:p>
            <a:r>
              <a:rPr lang="en-US" dirty="0">
                <a:solidFill>
                  <a:srgbClr val="001ABF"/>
                </a:solidFill>
              </a:rPr>
              <a:t>   different diagrams &amp; notation invoking tractions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3B02D9-BF74-DA78-C419-E98D9BB4E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022" y="5028406"/>
            <a:ext cx="58674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815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BB1FC0-449B-64EA-6AEC-83077C212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910" y="214312"/>
            <a:ext cx="3778250" cy="287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A590741B-3FBF-DBF7-A147-2D50336BB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110" y="823912"/>
            <a:ext cx="4461478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(Many texts, especially in</a:t>
            </a:r>
          </a:p>
          <a:p>
            <a:r>
              <a:rPr lang="en-US" dirty="0">
                <a:solidFill>
                  <a:srgbClr val="001ABF"/>
                </a:solidFill>
              </a:rPr>
              <a:t>structural geology, use </a:t>
            </a:r>
            <a:r>
              <a:rPr lang="en-US" i="1" dirty="0">
                <a:latin typeface="Symbol" charset="0"/>
                <a:sym typeface="Symbol" charset="0"/>
              </a:rPr>
              <a:t>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>
                <a:solidFill>
                  <a:srgbClr val="001ABF"/>
                </a:solidFill>
              </a:rPr>
              <a:t>to</a:t>
            </a:r>
          </a:p>
          <a:p>
            <a:r>
              <a:rPr lang="en-US" dirty="0">
                <a:solidFill>
                  <a:srgbClr val="001ABF"/>
                </a:solidFill>
              </a:rPr>
              <a:t>denote stress instead of 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dirty="0">
                <a:solidFill>
                  <a:srgbClr val="001ABF"/>
                </a:solidFill>
              </a:rPr>
              <a:t>).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In order for the body to remain</a:t>
            </a:r>
          </a:p>
          <a:p>
            <a:r>
              <a:rPr lang="en-US" dirty="0">
                <a:solidFill>
                  <a:srgbClr val="001ABF"/>
                </a:solidFill>
              </a:rPr>
              <a:t>in static equilibrium, we require</a:t>
            </a:r>
          </a:p>
          <a:p>
            <a:r>
              <a:rPr lang="en-US" dirty="0">
                <a:solidFill>
                  <a:srgbClr val="001ABF"/>
                </a:solidFill>
              </a:rPr>
              <a:t>the stress at a point to balance.</a:t>
            </a:r>
          </a:p>
          <a:p>
            <a:r>
              <a:rPr lang="en-US" dirty="0">
                <a:solidFill>
                  <a:srgbClr val="001ABF"/>
                </a:solidFill>
              </a:rPr>
              <a:t>This effectively requires that 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             </a:t>
            </a:r>
            <a:r>
              <a:rPr lang="en-US" i="1" dirty="0">
                <a:latin typeface="Symbol" charset="0"/>
                <a:sym typeface="Symbol" charset="0"/>
              </a:rPr>
              <a:t></a:t>
            </a:r>
            <a:r>
              <a:rPr lang="en-US" i="1" baseline="-25000" dirty="0" err="1">
                <a:latin typeface="Times New Roman" charset="0"/>
              </a:rPr>
              <a:t>ij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Symbol" charset="0"/>
                <a:sym typeface="Symbol" charset="0"/>
              </a:rPr>
              <a:t></a:t>
            </a:r>
            <a:r>
              <a:rPr lang="en-US" i="1" baseline="-25000" dirty="0" err="1">
                <a:latin typeface="Times New Roman" charset="0"/>
              </a:rPr>
              <a:t>ji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29919E-FB6C-96D1-26EB-E8B290F8E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910" y="3186112"/>
            <a:ext cx="37782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998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8DB66A-F884-87F1-C7B0-678219ACE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042" y="1513344"/>
            <a:ext cx="7010400" cy="18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C4BE234-6F40-4545-3BDB-8A0ABA15B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042" y="2199144"/>
            <a:ext cx="609600" cy="609600"/>
          </a:xfrm>
          <a:prstGeom prst="ellipse">
            <a:avLst/>
          </a:prstGeom>
          <a:noFill/>
          <a:ln w="508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CBDF0B1-40C9-D5E8-8C1E-EA0E04926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8442" y="1589544"/>
            <a:ext cx="609600" cy="609600"/>
          </a:xfrm>
          <a:prstGeom prst="ellipse">
            <a:avLst/>
          </a:prstGeom>
          <a:noFill/>
          <a:ln w="508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8CA5EF2-54C5-701C-C62A-F26815AAD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4742" y="1589544"/>
            <a:ext cx="609600" cy="609600"/>
          </a:xfrm>
          <a:prstGeom prst="ellipse">
            <a:avLst/>
          </a:prstGeom>
          <a:noFill/>
          <a:ln w="50800">
            <a:solidFill>
              <a:srgbClr val="002EE7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194986-ED22-540B-2AA3-7F6B46FCB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042" y="2732544"/>
            <a:ext cx="609600" cy="609600"/>
          </a:xfrm>
          <a:prstGeom prst="ellipse">
            <a:avLst/>
          </a:prstGeom>
          <a:noFill/>
          <a:ln w="50800">
            <a:solidFill>
              <a:srgbClr val="002EE7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2B8E5A-1307-503E-AFA5-E83D10825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8442" y="2732544"/>
            <a:ext cx="609600" cy="609600"/>
          </a:xfrm>
          <a:prstGeom prst="ellipse">
            <a:avLst/>
          </a:prstGeom>
          <a:noFill/>
          <a:ln w="50800">
            <a:solidFill>
              <a:srgbClr val="0CE32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A470A8-7925-D37D-FC4B-7F9285B9F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217" y="2199144"/>
            <a:ext cx="609600" cy="609600"/>
          </a:xfrm>
          <a:prstGeom prst="ellipse">
            <a:avLst/>
          </a:prstGeom>
          <a:noFill/>
          <a:ln w="50800">
            <a:solidFill>
              <a:srgbClr val="0CE32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D9CB9ACC-BCE4-BAC6-8D9F-FEA9942A46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49192" y="2046744"/>
            <a:ext cx="382588" cy="250825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F0609636-98FF-DB68-7B40-28E73348C5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9992" y="2076907"/>
            <a:ext cx="1198563" cy="806450"/>
          </a:xfrm>
          <a:prstGeom prst="line">
            <a:avLst/>
          </a:prstGeom>
          <a:noFill/>
          <a:ln w="50800">
            <a:solidFill>
              <a:srgbClr val="002EE7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69C0208F-4072-FDF5-894A-EF31E89852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87405" y="2670632"/>
            <a:ext cx="331787" cy="222250"/>
          </a:xfrm>
          <a:prstGeom prst="line">
            <a:avLst/>
          </a:prstGeom>
          <a:noFill/>
          <a:ln w="50800">
            <a:solidFill>
              <a:srgbClr val="0CE32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E99665AA-44BA-2ADF-59CD-677AE66E4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717" y="751344"/>
            <a:ext cx="8084565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Consequently, the stress tensor is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symmetric</a:t>
            </a:r>
            <a:r>
              <a:rPr lang="en-US" dirty="0">
                <a:solidFill>
                  <a:schemeClr val="accent2"/>
                </a:solidFill>
              </a:rPr>
              <a:t>,</a:t>
            </a:r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with only six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independent</a:t>
            </a:r>
            <a:r>
              <a:rPr lang="en-US" dirty="0">
                <a:solidFill>
                  <a:srgbClr val="001ABF"/>
                </a:solidFill>
              </a:rPr>
              <a:t> elements. The diagonal </a:t>
            </a:r>
          </a:p>
          <a:p>
            <a:r>
              <a:rPr lang="en-US" dirty="0">
                <a:solidFill>
                  <a:srgbClr val="001ABF"/>
                </a:solidFill>
              </a:rPr>
              <a:t>terms</a:t>
            </a:r>
            <a:r>
              <a:rPr lang="en-US" i="1" dirty="0">
                <a:solidFill>
                  <a:srgbClr val="001ABF"/>
                </a:solidFill>
                <a:latin typeface="Times New Roman" charset="0"/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i="1" baseline="-25000" dirty="0" err="1">
                <a:latin typeface="Times New Roman" charset="0"/>
              </a:rPr>
              <a:t>ij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for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/>
              <a:t> = </a:t>
            </a:r>
            <a:r>
              <a:rPr lang="en-US" i="1" dirty="0">
                <a:latin typeface="Times New Roman" charset="0"/>
              </a:rPr>
              <a:t>j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are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normal</a:t>
            </a:r>
            <a:r>
              <a:rPr lang="en-US" dirty="0">
                <a:solidFill>
                  <a:srgbClr val="FF0000"/>
                </a:solidFill>
                <a:latin typeface="Arial Black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stresses</a:t>
            </a:r>
            <a:r>
              <a:rPr lang="en-US" dirty="0">
                <a:solidFill>
                  <a:srgbClr val="001ABF"/>
                </a:solidFill>
              </a:rPr>
              <a:t>. These are </a:t>
            </a:r>
          </a:p>
          <a:p>
            <a:r>
              <a:rPr lang="en-US" dirty="0">
                <a:solidFill>
                  <a:srgbClr val="001ABF"/>
                </a:solidFill>
              </a:rPr>
              <a:t>defined (in our usage at least) positive outward, implying</a:t>
            </a:r>
          </a:p>
          <a:p>
            <a:r>
              <a:rPr lang="en-US" dirty="0">
                <a:solidFill>
                  <a:srgbClr val="001ABF"/>
                </a:solidFill>
              </a:rPr>
              <a:t>a volumetric expansion for strain, and tension at the point.</a:t>
            </a:r>
          </a:p>
          <a:p>
            <a:r>
              <a:rPr lang="en-US" dirty="0">
                <a:solidFill>
                  <a:srgbClr val="001ABF"/>
                </a:solidFill>
              </a:rPr>
              <a:t>Hence compression has negative sign.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The off-diagonal terms, 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i="1" baseline="-25000" dirty="0" err="1">
                <a:latin typeface="Times New Roman" charset="0"/>
              </a:rPr>
              <a:t>ij</a:t>
            </a:r>
            <a:r>
              <a:rPr lang="en-US" dirty="0">
                <a:latin typeface="Times New Roman" charset="0"/>
              </a:rPr>
              <a:t>;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i="1" dirty="0">
                <a:latin typeface="Times New Roman" charset="0"/>
              </a:rPr>
              <a:t> ≠ j</a:t>
            </a:r>
            <a:r>
              <a:rPr lang="en-US" dirty="0">
                <a:solidFill>
                  <a:srgbClr val="001ABF"/>
                </a:solidFill>
              </a:rPr>
              <a:t>, are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shear stresses</a:t>
            </a:r>
            <a:r>
              <a:rPr lang="en-US" dirty="0">
                <a:solidFill>
                  <a:srgbClr val="001AB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1342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A4064EF3-9C97-AC24-9D11-2B4822E53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407" y="151180"/>
            <a:ext cx="7935186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Units</a:t>
            </a:r>
            <a:r>
              <a:rPr lang="en-US" dirty="0">
                <a:solidFill>
                  <a:srgbClr val="001ABF"/>
                </a:solidFill>
              </a:rPr>
              <a:t> of stress are force per unit area, or kg m</a:t>
            </a:r>
            <a:r>
              <a:rPr lang="en-US" baseline="30000" dirty="0">
                <a:solidFill>
                  <a:srgbClr val="001ABF"/>
                </a:solidFill>
              </a:rPr>
              <a:t>-1</a:t>
            </a:r>
            <a:r>
              <a:rPr lang="en-US" dirty="0">
                <a:solidFill>
                  <a:srgbClr val="001ABF"/>
                </a:solidFill>
              </a:rPr>
              <a:t> s</a:t>
            </a:r>
            <a:r>
              <a:rPr lang="en-US" baseline="30000" dirty="0">
                <a:solidFill>
                  <a:srgbClr val="001ABF"/>
                </a:solidFill>
              </a:rPr>
              <a:t>-2</a:t>
            </a:r>
            <a:r>
              <a:rPr lang="en-US" dirty="0">
                <a:solidFill>
                  <a:srgbClr val="001ABF"/>
                </a:solidFill>
              </a:rPr>
              <a:t>.</a:t>
            </a:r>
          </a:p>
          <a:p>
            <a:r>
              <a:rPr lang="en-US" dirty="0">
                <a:solidFill>
                  <a:srgbClr val="001ABF"/>
                </a:solidFill>
              </a:rPr>
              <a:t>   The </a:t>
            </a:r>
            <a:r>
              <a:rPr lang="en-US" dirty="0" err="1">
                <a:solidFill>
                  <a:srgbClr val="001ABF"/>
                </a:solidFill>
              </a:rPr>
              <a:t>mks</a:t>
            </a:r>
            <a:r>
              <a:rPr lang="en-US" dirty="0">
                <a:solidFill>
                  <a:srgbClr val="001ABF"/>
                </a:solidFill>
              </a:rPr>
              <a:t> (SI) unit is Pa; but stress is also commonly</a:t>
            </a:r>
          </a:p>
          <a:p>
            <a:r>
              <a:rPr lang="en-US" dirty="0">
                <a:solidFill>
                  <a:srgbClr val="001ABF"/>
                </a:solidFill>
              </a:rPr>
              <a:t>   expressed in bars (= 10</a:t>
            </a:r>
            <a:r>
              <a:rPr lang="en-US" baseline="30000" dirty="0">
                <a:solidFill>
                  <a:srgbClr val="001ABF"/>
                </a:solidFill>
              </a:rPr>
              <a:t>6</a:t>
            </a:r>
            <a:r>
              <a:rPr lang="en-US" dirty="0">
                <a:solidFill>
                  <a:srgbClr val="001ABF"/>
                </a:solidFill>
              </a:rPr>
              <a:t> </a:t>
            </a:r>
            <a:r>
              <a:rPr lang="en-US" dirty="0" err="1">
                <a:solidFill>
                  <a:srgbClr val="001ABF"/>
                </a:solidFill>
              </a:rPr>
              <a:t>dyn</a:t>
            </a:r>
            <a:r>
              <a:rPr lang="en-US" dirty="0">
                <a:solidFill>
                  <a:srgbClr val="001ABF"/>
                </a:solidFill>
              </a:rPr>
              <a:t> cm</a:t>
            </a:r>
            <a:r>
              <a:rPr lang="en-US" baseline="30000" dirty="0">
                <a:solidFill>
                  <a:srgbClr val="001ABF"/>
                </a:solidFill>
              </a:rPr>
              <a:t>-2</a:t>
            </a:r>
            <a:r>
              <a:rPr lang="en-US" dirty="0">
                <a:solidFill>
                  <a:srgbClr val="001ABF"/>
                </a:solidFill>
              </a:rPr>
              <a:t>). 1 bar = 10</a:t>
            </a:r>
            <a:r>
              <a:rPr lang="en-US" baseline="30000" dirty="0">
                <a:solidFill>
                  <a:srgbClr val="001ABF"/>
                </a:solidFill>
              </a:rPr>
              <a:t>5</a:t>
            </a:r>
            <a:r>
              <a:rPr lang="en-US" dirty="0">
                <a:solidFill>
                  <a:srgbClr val="001ABF"/>
                </a:solidFill>
              </a:rPr>
              <a:t> Pa.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For any state of stress, there exists a set of orthogonal</a:t>
            </a:r>
          </a:p>
          <a:p>
            <a:r>
              <a:rPr lang="en-US" dirty="0">
                <a:solidFill>
                  <a:srgbClr val="001ABF"/>
                </a:solidFill>
              </a:rPr>
              <a:t>   coordinate axes for which stress is entirely normal (i.e.,</a:t>
            </a:r>
          </a:p>
          <a:p>
            <a:r>
              <a:rPr lang="en-US" dirty="0">
                <a:solidFill>
                  <a:srgbClr val="001ABF"/>
                </a:solidFill>
              </a:rPr>
              <a:t>   shear stresses are zero). These normal stresses are</a:t>
            </a:r>
          </a:p>
          <a:p>
            <a:r>
              <a:rPr lang="en-US" dirty="0">
                <a:solidFill>
                  <a:srgbClr val="001ABF"/>
                </a:solidFill>
              </a:rPr>
              <a:t>   called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principal stresses</a:t>
            </a:r>
            <a:r>
              <a:rPr lang="en-US" dirty="0">
                <a:solidFill>
                  <a:srgbClr val="001ABF"/>
                </a:solidFill>
              </a:rPr>
              <a:t>, and the coordinate axis</a:t>
            </a:r>
          </a:p>
          <a:p>
            <a:r>
              <a:rPr lang="en-US" dirty="0">
                <a:solidFill>
                  <a:srgbClr val="001ABF"/>
                </a:solidFill>
              </a:rPr>
              <a:t>   directions are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principal axes</a:t>
            </a:r>
            <a:r>
              <a:rPr lang="en-US" dirty="0">
                <a:solidFill>
                  <a:srgbClr val="001ABF"/>
                </a:solidFill>
              </a:rPr>
              <a:t>.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These correspond to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eigenvalues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and</a:t>
            </a:r>
          </a:p>
          <a:p>
            <a:r>
              <a:rPr lang="en-US" i="1" dirty="0">
                <a:solidFill>
                  <a:srgbClr val="FF3300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eigenvectors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of the tensor, and can be found using</a:t>
            </a:r>
          </a:p>
          <a:p>
            <a:r>
              <a:rPr lang="en-US" dirty="0">
                <a:solidFill>
                  <a:srgbClr val="001ABF"/>
                </a:solidFill>
              </a:rPr>
              <a:t>   linear algebra. Eigenvalues are the set of scalar </a:t>
            </a:r>
          </a:p>
          <a:p>
            <a:r>
              <a:rPr lang="en-US" dirty="0">
                <a:solidFill>
                  <a:srgbClr val="001ABF"/>
                </a:solidFill>
              </a:rPr>
              <a:t>   values </a:t>
            </a:r>
            <a:r>
              <a:rPr lang="en-US" i="1" dirty="0">
                <a:latin typeface="Symbol" charset="0"/>
                <a:sym typeface="Symbol" charset="0"/>
              </a:rPr>
              <a:t>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for which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for some choice of eigenvector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  </a:t>
            </a:r>
            <a:r>
              <a:rPr lang="en-US" dirty="0">
                <a:solidFill>
                  <a:srgbClr val="001ABF"/>
                </a:solidFill>
              </a:rPr>
              <a:t>. Eigenvectors are</a:t>
            </a:r>
          </a:p>
          <a:p>
            <a:r>
              <a:rPr lang="en-US" dirty="0">
                <a:solidFill>
                  <a:srgbClr val="001ABF"/>
                </a:solidFill>
              </a:rPr>
              <a:t>   cosines of angles for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transformation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between the</a:t>
            </a:r>
          </a:p>
          <a:p>
            <a:r>
              <a:rPr lang="en-US" dirty="0">
                <a:solidFill>
                  <a:srgbClr val="001ABF"/>
                </a:solidFill>
              </a:rPr>
              <a:t>   axis system of</a:t>
            </a:r>
            <a:r>
              <a:rPr lang="en-US" dirty="0">
                <a:solidFill>
                  <a:schemeClr val="accent2"/>
                </a:solidFill>
              </a:rPr>
              <a:t>     </a:t>
            </a:r>
            <a:r>
              <a:rPr lang="en-US" dirty="0">
                <a:solidFill>
                  <a:srgbClr val="001ABF"/>
                </a:solidFill>
              </a:rPr>
              <a:t>and the principal axis system.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1615BE-274A-E58E-765D-566D85EAD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607" y="4797792"/>
            <a:ext cx="15240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B72F5A-2E95-9742-EF70-705DA4F43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80" y="5429617"/>
            <a:ext cx="26511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2DAC6E-2D3C-197E-529C-A9E1AA94F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487" y="6153417"/>
            <a:ext cx="2952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222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495339B3-B04C-A5EE-0420-05F08DAD7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718" y="503585"/>
            <a:ext cx="7816563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                   </a:t>
            </a:r>
            <a:r>
              <a:rPr lang="en-US" dirty="0">
                <a:solidFill>
                  <a:srgbClr val="001ABF"/>
                </a:solidFill>
              </a:rPr>
              <a:t>can be rearranged as                             ,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where </a:t>
            </a:r>
            <a:r>
              <a:rPr lang="en-US" i="1" dirty="0">
                <a:solidFill>
                  <a:srgbClr val="001ABF"/>
                </a:solidFill>
                <a:latin typeface="Times New Roman" charset="0"/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  is the identity matrix (e.g., for 3D):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This system of equations has a nontrivial (i.e., nonzero) </a:t>
            </a:r>
          </a:p>
          <a:p>
            <a:r>
              <a:rPr lang="en-US" dirty="0">
                <a:solidFill>
                  <a:srgbClr val="001ABF"/>
                </a:solidFill>
              </a:rPr>
              <a:t>   solution only when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determinant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equal to</a:t>
            </a:r>
          </a:p>
          <a:p>
            <a:r>
              <a:rPr lang="en-US" dirty="0">
                <a:solidFill>
                  <a:srgbClr val="001ABF"/>
                </a:solidFill>
              </a:rPr>
              <a:t>   zero: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which turns out to be a (3D = 3rd-order) polynomial</a:t>
            </a:r>
          </a:p>
          <a:p>
            <a:r>
              <a:rPr lang="en-US" dirty="0">
                <a:solidFill>
                  <a:srgbClr val="001ABF"/>
                </a:solidFill>
              </a:rPr>
              <a:t>   equation in </a:t>
            </a:r>
            <a:r>
              <a:rPr lang="en-US" i="1" dirty="0">
                <a:latin typeface="Symbol" charset="0"/>
                <a:sym typeface="Symbol" charset="0"/>
              </a:rPr>
              <a:t></a:t>
            </a:r>
            <a:r>
              <a:rPr lang="en-US" dirty="0">
                <a:solidFill>
                  <a:srgbClr val="001ABF"/>
                </a:solidFill>
              </a:rPr>
              <a:t>. Once the roots of the polynomial are</a:t>
            </a:r>
          </a:p>
          <a:p>
            <a:r>
              <a:rPr lang="en-US" dirty="0">
                <a:solidFill>
                  <a:srgbClr val="001ABF"/>
                </a:solidFill>
              </a:rPr>
              <a:t>   found, the eigenvectors can be solved for each </a:t>
            </a:r>
            <a:r>
              <a:rPr lang="en-US" i="1" dirty="0">
                <a:latin typeface="Symbol" charset="0"/>
                <a:sym typeface="Symbol" charset="0"/>
              </a:rPr>
              <a:t></a:t>
            </a:r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by substituting and solving.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F534ED-1D61-1563-3749-70FAF00EE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355" y="352773"/>
            <a:ext cx="226695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571985-7D31-D755-168D-110F1E59D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05" y="1646585"/>
            <a:ext cx="16494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7DF959-7A06-6197-8642-82CE1F2FF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80" y="4037360"/>
            <a:ext cx="2378075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3A1608-2A30-0C1A-BC61-B0579A15F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530" y="379760"/>
            <a:ext cx="1522413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3CEF6C-F058-F5A3-CCC7-C5DA9EE3D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05" y="1041370"/>
            <a:ext cx="2174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223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3384</TotalTime>
  <Words>969</Words>
  <Application>Microsoft Macintosh PowerPoint</Application>
  <PresentationFormat>Widescreen</PresentationFormat>
  <Paragraphs>157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19</cp:revision>
  <dcterms:created xsi:type="dcterms:W3CDTF">2022-08-29T13:41:31Z</dcterms:created>
  <dcterms:modified xsi:type="dcterms:W3CDTF">2024-09-12T16:25:01Z</dcterms:modified>
</cp:coreProperties>
</file>