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3" r:id="rId2"/>
    <p:sldId id="480" r:id="rId3"/>
    <p:sldId id="481" r:id="rId4"/>
    <p:sldId id="482" r:id="rId5"/>
    <p:sldId id="490" r:id="rId6"/>
    <p:sldId id="494" r:id="rId7"/>
    <p:sldId id="489" r:id="rId8"/>
    <p:sldId id="493" r:id="rId9"/>
    <p:sldId id="498" r:id="rId10"/>
    <p:sldId id="500" r:id="rId11"/>
    <p:sldId id="504"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E7"/>
    <a:srgbClr val="0CE321"/>
    <a:srgbClr val="FCFCEA"/>
    <a:srgbClr val="E8FAFC"/>
    <a:srgbClr val="E1F8FB"/>
    <a:srgbClr val="FF3300"/>
    <a:srgbClr val="D6F6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40" autoAdjust="0"/>
    <p:restoredTop sz="94660" autoAdjust="0"/>
  </p:normalViewPr>
  <p:slideViewPr>
    <p:cSldViewPr snapToGrid="0">
      <p:cViewPr varScale="1">
        <p:scale>
          <a:sx n="224" d="100"/>
          <a:sy n="224" d="100"/>
        </p:scale>
        <p:origin x="12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99EBFFE4-8ED9-9E4D-9237-0C2D7CFDE33F}" type="slidenum">
              <a:rPr lang="en-US"/>
              <a:pPr/>
              <a:t>‹#›</a:t>
            </a:fld>
            <a:endParaRPr lang="en-US"/>
          </a:p>
        </p:txBody>
      </p:sp>
    </p:spTree>
    <p:extLst>
      <p:ext uri="{BB962C8B-B14F-4D97-AF65-F5344CB8AC3E}">
        <p14:creationId xmlns:p14="http://schemas.microsoft.com/office/powerpoint/2010/main" val="32148218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88F3C-64EB-2D4B-9F5E-58F1250EE38B}" type="slidenum">
              <a:rPr lang="en-US"/>
              <a:pPr/>
              <a:t>1</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AF2AF-DAD0-D742-9428-F10D2FC864C3}" type="slidenum">
              <a:rPr lang="en-US">
                <a:solidFill>
                  <a:srgbClr val="000000"/>
                </a:solidFill>
              </a:rPr>
              <a:pPr/>
              <a:t>11</a:t>
            </a:fld>
            <a:endParaRPr lang="en-US">
              <a:solidFill>
                <a:srgbClr val="000000"/>
              </a:solidFill>
            </a:endParaRPr>
          </a:p>
        </p:txBody>
      </p:sp>
      <p:sp>
        <p:nvSpPr>
          <p:cNvPr id="547842" name="Rectangle 2"/>
          <p:cNvSpPr>
            <a:spLocks noGrp="1" noRot="1" noChangeAspect="1" noChangeArrowheads="1" noTextEdit="1"/>
          </p:cNvSpPr>
          <p:nvPr>
            <p:ph type="sldImg"/>
          </p:nvPr>
        </p:nvSpPr>
        <p:spPr bwMode="auto">
          <a:xfrm>
            <a:off x="1165225" y="692150"/>
            <a:ext cx="4527550" cy="3395663"/>
          </a:xfrm>
          <a:prstGeom prst="rect">
            <a:avLst/>
          </a:prstGeom>
          <a:no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547843" name="Text Box 3"/>
          <p:cNvSpPr txBox="1">
            <a:spLocks noGrp="1" noChangeArrowheads="1"/>
          </p:cNvSpPr>
          <p:nvPr>
            <p:ph type="body" idx="1"/>
          </p:nvPr>
        </p:nvSpPr>
        <p:spPr bwMode="auto">
          <a:xfrm>
            <a:off x="1046163" y="4352925"/>
            <a:ext cx="4770437" cy="34782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2058" tIns="41029" rIns="82058" bIns="41029"/>
          <a:lstStyle/>
          <a:p>
            <a:endParaRPr lang="en-US"/>
          </a:p>
        </p:txBody>
      </p:sp>
    </p:spTree>
    <p:extLst>
      <p:ext uri="{BB962C8B-B14F-4D97-AF65-F5344CB8AC3E}">
        <p14:creationId xmlns:p14="http://schemas.microsoft.com/office/powerpoint/2010/main" val="203836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E803C3C-691A-674D-AFD6-93718DCD7689}" type="slidenum">
              <a:rPr lang="en-US"/>
              <a:pPr/>
              <a:t>2</a:t>
            </a:fld>
            <a:endParaRPr lang="en-US"/>
          </a:p>
        </p:txBody>
      </p:sp>
      <p:sp>
        <p:nvSpPr>
          <p:cNvPr id="474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59C15659-6E5E-7446-98D8-9B5A9B64600F}" type="slidenum">
              <a:rPr lang="en-US" sz="1200">
                <a:latin typeface="Calibri" charset="0"/>
                <a:cs typeface="ＭＳ Ｐゴシック" charset="0"/>
              </a:rPr>
              <a:pPr algn="r"/>
              <a:t>2</a:t>
            </a:fld>
            <a:endParaRPr lang="en-US" sz="1200">
              <a:latin typeface="Calibri" charset="0"/>
              <a:cs typeface="ＭＳ Ｐゴシック" charset="0"/>
            </a:endParaRPr>
          </a:p>
        </p:txBody>
      </p:sp>
      <p:sp>
        <p:nvSpPr>
          <p:cNvPr id="47411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endParaRPr lang="en-US" sz="1800">
              <a:latin typeface="Calibri" charset="0"/>
              <a:cs typeface="ＭＳ Ｐゴシック" charset="0"/>
            </a:endParaRPr>
          </a:p>
        </p:txBody>
      </p:sp>
      <p:sp>
        <p:nvSpPr>
          <p:cNvPr id="474116" name="Rectangle 2"/>
          <p:cNvSpPr txBox="1">
            <a:spLocks noGrp="1" noChangeArrowheads="1"/>
          </p:cNvSpPr>
          <p:nvPr>
            <p:ph type="body"/>
          </p:nvPr>
        </p:nvSpPr>
        <p:spPr bwMode="auto">
          <a:xfrm>
            <a:off x="914400" y="4343400"/>
            <a:ext cx="5029200" cy="4208463"/>
          </a:xfrm>
          <a:prstGeom prst="rect">
            <a:avLst/>
          </a:prstGeom>
          <a:noFill/>
          <a:ln>
            <a:solidFill>
              <a:srgbClr val="000000"/>
            </a:solidFill>
            <a:round/>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none" anchor="ctr"/>
          <a:lstStyle>
            <a:lvl1pPr>
              <a:defRPr sz="1200">
                <a:solidFill>
                  <a:schemeClr val="tx1"/>
                </a:solidFill>
                <a:latin typeface="Arial" charset="0"/>
                <a:ea typeface="ＭＳ Ｐゴシック" charset="0"/>
              </a:defRPr>
            </a:lvl1pPr>
            <a:lvl2pPr marL="37931725" indent="-37474525">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457200" fontAlgn="base">
              <a:spcBef>
                <a:spcPct val="30000"/>
              </a:spcBef>
              <a:spcAft>
                <a:spcPct val="0"/>
              </a:spcAft>
              <a:defRPr sz="1200">
                <a:solidFill>
                  <a:schemeClr val="tx1"/>
                </a:solidFill>
                <a:latin typeface="Arial" charset="0"/>
                <a:ea typeface="ＭＳ Ｐゴシック" charset="0"/>
              </a:defRPr>
            </a:lvl6pPr>
            <a:lvl7pPr marL="914400" fontAlgn="base">
              <a:spcBef>
                <a:spcPct val="30000"/>
              </a:spcBef>
              <a:spcAft>
                <a:spcPct val="0"/>
              </a:spcAft>
              <a:defRPr sz="1200">
                <a:solidFill>
                  <a:schemeClr val="tx1"/>
                </a:solidFill>
                <a:latin typeface="Arial" charset="0"/>
                <a:ea typeface="ＭＳ Ｐゴシック" charset="0"/>
              </a:defRPr>
            </a:lvl7pPr>
            <a:lvl8pPr marL="1371600" fontAlgn="base">
              <a:spcBef>
                <a:spcPct val="30000"/>
              </a:spcBef>
              <a:spcAft>
                <a:spcPct val="0"/>
              </a:spcAft>
              <a:defRPr sz="1200">
                <a:solidFill>
                  <a:schemeClr val="tx1"/>
                </a:solidFill>
                <a:latin typeface="Arial" charset="0"/>
                <a:ea typeface="ＭＳ Ｐゴシック" charset="0"/>
              </a:defRPr>
            </a:lvl8pPr>
            <a:lvl9pPr marL="1828800" fontAlgn="base">
              <a:spcBef>
                <a:spcPct val="30000"/>
              </a:spcBef>
              <a:spcAft>
                <a:spcPct val="0"/>
              </a:spcAft>
              <a:defRPr sz="1200">
                <a:solidFill>
                  <a:schemeClr val="tx1"/>
                </a:solidFill>
                <a:latin typeface="Arial" charset="0"/>
                <a:ea typeface="ＭＳ Ｐゴシック" charset="0"/>
              </a:defRPr>
            </a:lvl9pPr>
          </a:lstStyle>
          <a:p>
            <a:pPr>
              <a:spcBef>
                <a:spcPct val="0"/>
              </a:spcBef>
            </a:pPr>
            <a:endParaRPr lang="en-US"/>
          </a:p>
        </p:txBody>
      </p:sp>
    </p:spTree>
    <p:extLst>
      <p:ext uri="{BB962C8B-B14F-4D97-AF65-F5344CB8AC3E}">
        <p14:creationId xmlns:p14="http://schemas.microsoft.com/office/powerpoint/2010/main" val="196374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0B9AE5D-5117-6442-8016-F611618EF014}" type="slidenum">
              <a:rPr lang="en-US"/>
              <a:pPr/>
              <a:t>3</a:t>
            </a:fld>
            <a:endParaRPr lang="en-US"/>
          </a:p>
        </p:txBody>
      </p:sp>
      <p:sp>
        <p:nvSpPr>
          <p:cNvPr id="474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8AB7F324-8C18-2A4F-BE6F-D47DAA57D35A}" type="slidenum">
              <a:rPr lang="en-US" sz="1200">
                <a:latin typeface="Calibri" charset="0"/>
                <a:cs typeface="ＭＳ Ｐゴシック" charset="0"/>
              </a:rPr>
              <a:pPr algn="r"/>
              <a:t>3</a:t>
            </a:fld>
            <a:endParaRPr lang="en-US" sz="1200">
              <a:latin typeface="Calibri" charset="0"/>
              <a:cs typeface="ＭＳ Ｐゴシック" charset="0"/>
            </a:endParaRPr>
          </a:p>
        </p:txBody>
      </p:sp>
      <p:sp>
        <p:nvSpPr>
          <p:cNvPr id="47411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endParaRPr lang="en-US" sz="1800">
              <a:latin typeface="Calibri" charset="0"/>
              <a:cs typeface="ＭＳ Ｐゴシック" charset="0"/>
            </a:endParaRPr>
          </a:p>
        </p:txBody>
      </p:sp>
      <p:sp>
        <p:nvSpPr>
          <p:cNvPr id="474116" name="Rectangle 2"/>
          <p:cNvSpPr txBox="1">
            <a:spLocks noGrp="1" noChangeArrowheads="1"/>
          </p:cNvSpPr>
          <p:nvPr>
            <p:ph type="body"/>
          </p:nvPr>
        </p:nvSpPr>
        <p:spPr bwMode="auto">
          <a:xfrm>
            <a:off x="914400" y="4343400"/>
            <a:ext cx="5029200" cy="4208463"/>
          </a:xfrm>
          <a:prstGeom prst="rect">
            <a:avLst/>
          </a:prstGeom>
          <a:noFill/>
          <a:ln>
            <a:solidFill>
              <a:srgbClr val="000000"/>
            </a:solidFill>
            <a:round/>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none" anchor="ctr"/>
          <a:lstStyle>
            <a:lvl1pPr>
              <a:defRPr sz="1200">
                <a:solidFill>
                  <a:schemeClr val="tx1"/>
                </a:solidFill>
                <a:latin typeface="Arial" charset="0"/>
                <a:ea typeface="ＭＳ Ｐゴシック" charset="0"/>
              </a:defRPr>
            </a:lvl1pPr>
            <a:lvl2pPr marL="37931725" indent="-37474525">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457200" fontAlgn="base">
              <a:spcBef>
                <a:spcPct val="30000"/>
              </a:spcBef>
              <a:spcAft>
                <a:spcPct val="0"/>
              </a:spcAft>
              <a:defRPr sz="1200">
                <a:solidFill>
                  <a:schemeClr val="tx1"/>
                </a:solidFill>
                <a:latin typeface="Arial" charset="0"/>
                <a:ea typeface="ＭＳ Ｐゴシック" charset="0"/>
              </a:defRPr>
            </a:lvl6pPr>
            <a:lvl7pPr marL="914400" fontAlgn="base">
              <a:spcBef>
                <a:spcPct val="30000"/>
              </a:spcBef>
              <a:spcAft>
                <a:spcPct val="0"/>
              </a:spcAft>
              <a:defRPr sz="1200">
                <a:solidFill>
                  <a:schemeClr val="tx1"/>
                </a:solidFill>
                <a:latin typeface="Arial" charset="0"/>
                <a:ea typeface="ＭＳ Ｐゴシック" charset="0"/>
              </a:defRPr>
            </a:lvl7pPr>
            <a:lvl8pPr marL="1371600" fontAlgn="base">
              <a:spcBef>
                <a:spcPct val="30000"/>
              </a:spcBef>
              <a:spcAft>
                <a:spcPct val="0"/>
              </a:spcAft>
              <a:defRPr sz="1200">
                <a:solidFill>
                  <a:schemeClr val="tx1"/>
                </a:solidFill>
                <a:latin typeface="Arial" charset="0"/>
                <a:ea typeface="ＭＳ Ｐゴシック" charset="0"/>
              </a:defRPr>
            </a:lvl8pPr>
            <a:lvl9pPr marL="1828800" fontAlgn="base">
              <a:spcBef>
                <a:spcPct val="30000"/>
              </a:spcBef>
              <a:spcAft>
                <a:spcPct val="0"/>
              </a:spcAft>
              <a:defRPr sz="1200">
                <a:solidFill>
                  <a:schemeClr val="tx1"/>
                </a:solidFill>
                <a:latin typeface="Arial" charset="0"/>
                <a:ea typeface="ＭＳ Ｐゴシック" charset="0"/>
              </a:defRPr>
            </a:lvl9pPr>
          </a:lstStyle>
          <a:p>
            <a:pPr>
              <a:spcBef>
                <a:spcPct val="0"/>
              </a:spcBef>
            </a:pPr>
            <a:endParaRPr lang="en-US"/>
          </a:p>
        </p:txBody>
      </p:sp>
    </p:spTree>
    <p:extLst>
      <p:ext uri="{BB962C8B-B14F-4D97-AF65-F5344CB8AC3E}">
        <p14:creationId xmlns:p14="http://schemas.microsoft.com/office/powerpoint/2010/main" val="376990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E020C52-2BB1-FE41-8258-07D31DEDA91D}" type="slidenum">
              <a:rPr lang="en-US"/>
              <a:pPr/>
              <a:t>4</a:t>
            </a:fld>
            <a:endParaRPr lang="en-US"/>
          </a:p>
        </p:txBody>
      </p:sp>
      <p:sp>
        <p:nvSpPr>
          <p:cNvPr id="476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D8DB3B8D-1938-C242-BBEA-07A043EBE733}" type="slidenum">
              <a:rPr lang="en-US" sz="1200">
                <a:latin typeface="Calibri" charset="0"/>
                <a:cs typeface="ＭＳ Ｐゴシック" charset="0"/>
              </a:rPr>
              <a:pPr algn="r"/>
              <a:t>4</a:t>
            </a:fld>
            <a:endParaRPr lang="en-US" sz="1200">
              <a:latin typeface="Calibri" charset="0"/>
              <a:cs typeface="ＭＳ Ｐゴシック" charset="0"/>
            </a:endParaRPr>
          </a:p>
        </p:txBody>
      </p:sp>
      <p:sp>
        <p:nvSpPr>
          <p:cNvPr id="4761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endParaRPr lang="en-US" sz="1800">
              <a:latin typeface="Calibri" charset="0"/>
              <a:cs typeface="ＭＳ Ｐゴシック" charset="0"/>
            </a:endParaRPr>
          </a:p>
        </p:txBody>
      </p:sp>
      <p:sp>
        <p:nvSpPr>
          <p:cNvPr id="476164" name="Rectangle 2"/>
          <p:cNvSpPr txBox="1">
            <a:spLocks noGrp="1" noChangeArrowheads="1"/>
          </p:cNvSpPr>
          <p:nvPr>
            <p:ph type="body"/>
          </p:nvPr>
        </p:nvSpPr>
        <p:spPr bwMode="auto">
          <a:xfrm>
            <a:off x="914400" y="4343400"/>
            <a:ext cx="5029200" cy="4208463"/>
          </a:xfrm>
          <a:prstGeom prst="rect">
            <a:avLst/>
          </a:prstGeom>
          <a:noFill/>
          <a:ln>
            <a:solidFill>
              <a:srgbClr val="000000"/>
            </a:solidFill>
            <a:round/>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none" anchor="ctr"/>
          <a:lstStyle>
            <a:lvl1pPr>
              <a:defRPr sz="1200">
                <a:solidFill>
                  <a:schemeClr val="tx1"/>
                </a:solidFill>
                <a:latin typeface="Arial" charset="0"/>
                <a:ea typeface="ＭＳ Ｐゴシック" charset="0"/>
              </a:defRPr>
            </a:lvl1pPr>
            <a:lvl2pPr marL="37931725" indent="-37474525">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457200" fontAlgn="base">
              <a:spcBef>
                <a:spcPct val="30000"/>
              </a:spcBef>
              <a:spcAft>
                <a:spcPct val="0"/>
              </a:spcAft>
              <a:defRPr sz="1200">
                <a:solidFill>
                  <a:schemeClr val="tx1"/>
                </a:solidFill>
                <a:latin typeface="Arial" charset="0"/>
                <a:ea typeface="ＭＳ Ｐゴシック" charset="0"/>
              </a:defRPr>
            </a:lvl6pPr>
            <a:lvl7pPr marL="914400" fontAlgn="base">
              <a:spcBef>
                <a:spcPct val="30000"/>
              </a:spcBef>
              <a:spcAft>
                <a:spcPct val="0"/>
              </a:spcAft>
              <a:defRPr sz="1200">
                <a:solidFill>
                  <a:schemeClr val="tx1"/>
                </a:solidFill>
                <a:latin typeface="Arial" charset="0"/>
                <a:ea typeface="ＭＳ Ｐゴシック" charset="0"/>
              </a:defRPr>
            </a:lvl7pPr>
            <a:lvl8pPr marL="1371600" fontAlgn="base">
              <a:spcBef>
                <a:spcPct val="30000"/>
              </a:spcBef>
              <a:spcAft>
                <a:spcPct val="0"/>
              </a:spcAft>
              <a:defRPr sz="1200">
                <a:solidFill>
                  <a:schemeClr val="tx1"/>
                </a:solidFill>
                <a:latin typeface="Arial" charset="0"/>
                <a:ea typeface="ＭＳ Ｐゴシック" charset="0"/>
              </a:defRPr>
            </a:lvl8pPr>
            <a:lvl9pPr marL="1828800" fontAlgn="base">
              <a:spcBef>
                <a:spcPct val="30000"/>
              </a:spcBef>
              <a:spcAft>
                <a:spcPct val="0"/>
              </a:spcAft>
              <a:defRPr sz="1200">
                <a:solidFill>
                  <a:schemeClr val="tx1"/>
                </a:solidFill>
                <a:latin typeface="Arial" charset="0"/>
                <a:ea typeface="ＭＳ Ｐゴシック" charset="0"/>
              </a:defRPr>
            </a:lvl9pPr>
          </a:lstStyle>
          <a:p>
            <a:pPr>
              <a:spcBef>
                <a:spcPct val="0"/>
              </a:spcBef>
            </a:pPr>
            <a:endParaRPr lang="en-US"/>
          </a:p>
        </p:txBody>
      </p:sp>
    </p:spTree>
    <p:extLst>
      <p:ext uri="{BB962C8B-B14F-4D97-AF65-F5344CB8AC3E}">
        <p14:creationId xmlns:p14="http://schemas.microsoft.com/office/powerpoint/2010/main" val="142708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DBE2A-B196-7641-A322-88BBF9846754}" type="slidenum">
              <a:rPr lang="en-US">
                <a:solidFill>
                  <a:srgbClr val="000000"/>
                </a:solidFill>
              </a:rPr>
              <a:pPr/>
              <a:t>6</a:t>
            </a:fld>
            <a:endParaRPr lang="en-US">
              <a:solidFill>
                <a:srgbClr val="000000"/>
              </a:solidFill>
            </a:endParaRPr>
          </a:p>
        </p:txBody>
      </p:sp>
      <p:sp>
        <p:nvSpPr>
          <p:cNvPr id="513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13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15748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70F61-D4A3-7748-96A5-467504683CD3}" type="slidenum">
              <a:rPr lang="en-US">
                <a:solidFill>
                  <a:srgbClr val="000000"/>
                </a:solidFill>
              </a:rPr>
              <a:pPr/>
              <a:t>7</a:t>
            </a:fld>
            <a:endParaRPr lang="en-US">
              <a:solidFill>
                <a:srgbClr val="000000"/>
              </a:solidFill>
            </a:endParaRPr>
          </a:p>
        </p:txBody>
      </p:sp>
      <p:sp>
        <p:nvSpPr>
          <p:cNvPr id="521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1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42649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062EEC3-3A8F-514D-BE1C-613E6F30549A}" type="slidenum">
              <a:rPr lang="en-US">
                <a:solidFill>
                  <a:srgbClr val="000000"/>
                </a:solidFill>
              </a:rPr>
              <a:pPr/>
              <a:t>8</a:t>
            </a:fld>
            <a:endParaRPr lang="en-US">
              <a:solidFill>
                <a:srgbClr val="000000"/>
              </a:solidFill>
            </a:endParaRPr>
          </a:p>
        </p:txBody>
      </p:sp>
      <p:sp>
        <p:nvSpPr>
          <p:cNvPr id="525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C894535E-E878-F448-9007-29DEF558B397}" type="slidenum">
              <a:rPr lang="en-US" sz="1200" smtClean="0">
                <a:solidFill>
                  <a:srgbClr val="000000"/>
                </a:solidFill>
                <a:latin typeface="Calibri" charset="0"/>
                <a:cs typeface="ＭＳ Ｐゴシック" charset="0"/>
              </a:rPr>
              <a:pPr algn="r"/>
              <a:t>8</a:t>
            </a:fld>
            <a:endParaRPr lang="en-US" sz="1200">
              <a:solidFill>
                <a:srgbClr val="000000"/>
              </a:solidFill>
              <a:latin typeface="Calibri" charset="0"/>
              <a:cs typeface="ＭＳ Ｐゴシック" charset="0"/>
            </a:endParaRPr>
          </a:p>
        </p:txBody>
      </p:sp>
      <p:sp>
        <p:nvSpPr>
          <p:cNvPr id="5253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531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a:p>
        </p:txBody>
      </p:sp>
    </p:spTree>
    <p:extLst>
      <p:ext uri="{BB962C8B-B14F-4D97-AF65-F5344CB8AC3E}">
        <p14:creationId xmlns:p14="http://schemas.microsoft.com/office/powerpoint/2010/main" val="343707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FCF92-FDBE-BF4D-97CC-207100206DE0}" type="slidenum">
              <a:rPr lang="en-US">
                <a:solidFill>
                  <a:srgbClr val="000000"/>
                </a:solidFill>
              </a:rPr>
              <a:pPr/>
              <a:t>9</a:t>
            </a:fld>
            <a:endParaRPr lang="en-US">
              <a:solidFill>
                <a:srgbClr val="000000"/>
              </a:solidFill>
            </a:endParaRPr>
          </a:p>
        </p:txBody>
      </p:sp>
      <p:sp>
        <p:nvSpPr>
          <p:cNvPr id="527362"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7363" name="Text Box 2"/>
          <p:cNvSpPr txBox="1">
            <a:spLocks noGrp="1" noChangeArrowheads="1"/>
          </p:cNvSpPr>
          <p:nvPr>
            <p:ph type="body" idx="1"/>
          </p:nvPr>
        </p:nvSpPr>
        <p:spPr bwMode="auto">
          <a:xfrm>
            <a:off x="1046163" y="4352925"/>
            <a:ext cx="4770437" cy="1895475"/>
          </a:xfrm>
          <a:prstGeom prst="rect">
            <a:avLst/>
          </a:prstGeo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spAutoFit/>
          </a:bodyPr>
          <a:lstStyle>
            <a:lvl1pPr marL="76200" indent="-76200">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1pPr>
            <a:lvl2pPr marL="37931725" indent="-37474525">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2pPr>
            <a:lvl3pPr>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3pPr>
            <a:lvl4pPr>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4pPr>
            <a:lvl5pPr>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5pPr>
            <a:lvl6pPr marL="457200" fontAlgn="base">
              <a:spcBef>
                <a:spcPct val="30000"/>
              </a:spcBef>
              <a:spcAft>
                <a:spcPct val="0"/>
              </a:spcAft>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6pPr>
            <a:lvl7pPr marL="914400" fontAlgn="base">
              <a:spcBef>
                <a:spcPct val="30000"/>
              </a:spcBef>
              <a:spcAft>
                <a:spcPct val="0"/>
              </a:spcAft>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7pPr>
            <a:lvl8pPr marL="1371600" fontAlgn="base">
              <a:spcBef>
                <a:spcPct val="30000"/>
              </a:spcBef>
              <a:spcAft>
                <a:spcPct val="0"/>
              </a:spcAft>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8pPr>
            <a:lvl9pPr marL="1828800" fontAlgn="base">
              <a:spcBef>
                <a:spcPct val="30000"/>
              </a:spcBef>
              <a:spcAft>
                <a:spcPct val="0"/>
              </a:spcAft>
              <a:tabLst>
                <a:tab pos="649288" algn="l"/>
                <a:tab pos="1298575" algn="l"/>
                <a:tab pos="1947863" algn="l"/>
                <a:tab pos="2597150" algn="l"/>
                <a:tab pos="3248025" algn="l"/>
                <a:tab pos="3897313" algn="l"/>
                <a:tab pos="4546600" algn="l"/>
              </a:tabLst>
              <a:defRPr sz="1200">
                <a:solidFill>
                  <a:schemeClr val="tx1"/>
                </a:solidFill>
                <a:latin typeface="Arial" charset="0"/>
                <a:ea typeface="ＭＳ Ｐゴシック" charset="0"/>
              </a:defRPr>
            </a:lvl9pPr>
          </a:lstStyle>
          <a:p>
            <a:pPr>
              <a:lnSpc>
                <a:spcPct val="94000"/>
              </a:lnSpc>
              <a:spcBef>
                <a:spcPct val="0"/>
              </a:spcBef>
              <a:buSzPct val="45000"/>
            </a:pPr>
            <a:r>
              <a:rPr lang="en-GB">
                <a:cs typeface="Gothic" charset="0"/>
              </a:rPr>
              <a:t>Modeling a D” triplication from the Ethiopia/Kenya array from a deep Sandwich Island event. (a) The recording geometry with solid circles indicating the SCS sampling points at the CMB. (b) We assume that the ALVS inside the green box in Fig. 1b is 1D and replace the velocities near the bottom with our preferred structure (b). We have included a model with a sharp 4% jump (CM), which is discussed in SI Text. (c) Geometric ray paths with arrival times given as lines on the data-synthetic record sections. (d) The comparison with observed waveforms against predictions from the HBMS model. (e) The comparison with observed waveforms against predictions from the hybrid model containing structure b.</a:t>
            </a:r>
          </a:p>
        </p:txBody>
      </p:sp>
    </p:spTree>
    <p:extLst>
      <p:ext uri="{BB962C8B-B14F-4D97-AF65-F5344CB8AC3E}">
        <p14:creationId xmlns:p14="http://schemas.microsoft.com/office/powerpoint/2010/main" val="79484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14F01-7C6F-9042-B8FF-7A50A58096F8}" type="slidenum">
              <a:rPr lang="en-US">
                <a:solidFill>
                  <a:srgbClr val="000000"/>
                </a:solidFill>
              </a:rPr>
              <a:pPr/>
              <a:t>10</a:t>
            </a:fld>
            <a:endParaRPr lang="en-US">
              <a:solidFill>
                <a:srgbClr val="000000"/>
              </a:solidFill>
            </a:endParaRPr>
          </a:p>
        </p:txBody>
      </p:sp>
      <p:sp>
        <p:nvSpPr>
          <p:cNvPr id="531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1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33833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0CCBB3-33A2-284E-9259-8C01078CF709}" type="slidenum">
              <a:rPr lang="en-US"/>
              <a:pPr/>
              <a:t>‹#›</a:t>
            </a:fld>
            <a:endParaRPr lang="en-US"/>
          </a:p>
        </p:txBody>
      </p:sp>
    </p:spTree>
    <p:extLst>
      <p:ext uri="{BB962C8B-B14F-4D97-AF65-F5344CB8AC3E}">
        <p14:creationId xmlns:p14="http://schemas.microsoft.com/office/powerpoint/2010/main" val="91532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1BE45F-671C-3A4E-BF9D-771D58660117}" type="slidenum">
              <a:rPr lang="en-US"/>
              <a:pPr/>
              <a:t>‹#›</a:t>
            </a:fld>
            <a:endParaRPr lang="en-US"/>
          </a:p>
        </p:txBody>
      </p:sp>
    </p:spTree>
    <p:extLst>
      <p:ext uri="{BB962C8B-B14F-4D97-AF65-F5344CB8AC3E}">
        <p14:creationId xmlns:p14="http://schemas.microsoft.com/office/powerpoint/2010/main" val="246195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B30DC3-DAAB-0740-BD10-C5A1499017B4}" type="slidenum">
              <a:rPr lang="en-US"/>
              <a:pPr/>
              <a:t>‹#›</a:t>
            </a:fld>
            <a:endParaRPr lang="en-US"/>
          </a:p>
        </p:txBody>
      </p:sp>
    </p:spTree>
    <p:extLst>
      <p:ext uri="{BB962C8B-B14F-4D97-AF65-F5344CB8AC3E}">
        <p14:creationId xmlns:p14="http://schemas.microsoft.com/office/powerpoint/2010/main" val="100054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972203-C79A-264B-9885-398CD6B69ABA}" type="slidenum">
              <a:rPr lang="en-US"/>
              <a:pPr/>
              <a:t>‹#›</a:t>
            </a:fld>
            <a:endParaRPr lang="en-US"/>
          </a:p>
        </p:txBody>
      </p:sp>
    </p:spTree>
    <p:extLst>
      <p:ext uri="{BB962C8B-B14F-4D97-AF65-F5344CB8AC3E}">
        <p14:creationId xmlns:p14="http://schemas.microsoft.com/office/powerpoint/2010/main" val="22456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DC3223-A961-1540-BEFB-788266316EAF}" type="slidenum">
              <a:rPr lang="en-US"/>
              <a:pPr/>
              <a:t>‹#›</a:t>
            </a:fld>
            <a:endParaRPr lang="en-US"/>
          </a:p>
        </p:txBody>
      </p:sp>
    </p:spTree>
    <p:extLst>
      <p:ext uri="{BB962C8B-B14F-4D97-AF65-F5344CB8AC3E}">
        <p14:creationId xmlns:p14="http://schemas.microsoft.com/office/powerpoint/2010/main" val="229466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435D22-A4D2-1A4D-8AB2-8616B1D2F3BF}" type="slidenum">
              <a:rPr lang="en-US"/>
              <a:pPr/>
              <a:t>‹#›</a:t>
            </a:fld>
            <a:endParaRPr lang="en-US"/>
          </a:p>
        </p:txBody>
      </p:sp>
    </p:spTree>
    <p:extLst>
      <p:ext uri="{BB962C8B-B14F-4D97-AF65-F5344CB8AC3E}">
        <p14:creationId xmlns:p14="http://schemas.microsoft.com/office/powerpoint/2010/main" val="36842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06541F-17F8-5044-812B-3D3B8C044E5B}" type="slidenum">
              <a:rPr lang="en-US"/>
              <a:pPr/>
              <a:t>‹#›</a:t>
            </a:fld>
            <a:endParaRPr lang="en-US"/>
          </a:p>
        </p:txBody>
      </p:sp>
    </p:spTree>
    <p:extLst>
      <p:ext uri="{BB962C8B-B14F-4D97-AF65-F5344CB8AC3E}">
        <p14:creationId xmlns:p14="http://schemas.microsoft.com/office/powerpoint/2010/main" val="249101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5F358A3-305C-B140-B107-394FA550EEAB}" type="slidenum">
              <a:rPr lang="en-US"/>
              <a:pPr/>
              <a:t>‹#›</a:t>
            </a:fld>
            <a:endParaRPr lang="en-US"/>
          </a:p>
        </p:txBody>
      </p:sp>
    </p:spTree>
    <p:extLst>
      <p:ext uri="{BB962C8B-B14F-4D97-AF65-F5344CB8AC3E}">
        <p14:creationId xmlns:p14="http://schemas.microsoft.com/office/powerpoint/2010/main" val="147966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33CBC5-57D9-D34F-B112-07E9561DFE98}" type="slidenum">
              <a:rPr lang="en-US"/>
              <a:pPr/>
              <a:t>‹#›</a:t>
            </a:fld>
            <a:endParaRPr lang="en-US"/>
          </a:p>
        </p:txBody>
      </p:sp>
    </p:spTree>
    <p:extLst>
      <p:ext uri="{BB962C8B-B14F-4D97-AF65-F5344CB8AC3E}">
        <p14:creationId xmlns:p14="http://schemas.microsoft.com/office/powerpoint/2010/main" val="216994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34237B-8C57-5C40-ABA7-252E39B9D0C2}" type="slidenum">
              <a:rPr lang="en-US"/>
              <a:pPr/>
              <a:t>‹#›</a:t>
            </a:fld>
            <a:endParaRPr lang="en-US"/>
          </a:p>
        </p:txBody>
      </p:sp>
    </p:spTree>
    <p:extLst>
      <p:ext uri="{BB962C8B-B14F-4D97-AF65-F5344CB8AC3E}">
        <p14:creationId xmlns:p14="http://schemas.microsoft.com/office/powerpoint/2010/main" val="25073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83A2CD-EEB7-1048-8A63-593001EDF682}" type="slidenum">
              <a:rPr lang="en-US"/>
              <a:pPr/>
              <a:t>‹#›</a:t>
            </a:fld>
            <a:endParaRPr lang="en-US"/>
          </a:p>
        </p:txBody>
      </p:sp>
    </p:spTree>
    <p:extLst>
      <p:ext uri="{BB962C8B-B14F-4D97-AF65-F5344CB8AC3E}">
        <p14:creationId xmlns:p14="http://schemas.microsoft.com/office/powerpoint/2010/main" val="327799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99A21CE1-CADD-4446-B3C5-0DF05235A1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1103313" y="76200"/>
            <a:ext cx="69405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3600" i="1">
                <a:solidFill>
                  <a:schemeClr val="accent2"/>
                </a:solidFill>
                <a:latin typeface="Arial Black" charset="0"/>
              </a:rPr>
              <a:t>Geology 5640/6640</a:t>
            </a:r>
          </a:p>
          <a:p>
            <a:pPr algn="ctr"/>
            <a:r>
              <a:rPr lang="en-US" sz="3600" i="1">
                <a:solidFill>
                  <a:schemeClr val="accent2"/>
                </a:solidFill>
                <a:latin typeface="Arial Black" charset="0"/>
              </a:rPr>
              <a:t>Introduction to Seismology</a:t>
            </a:r>
            <a:endParaRPr lang="en-US" sz="3600" i="1" u="sng">
              <a:solidFill>
                <a:schemeClr val="accent2"/>
              </a:solidFill>
              <a:latin typeface="Arial Black" charset="0"/>
            </a:endParaRPr>
          </a:p>
        </p:txBody>
      </p:sp>
      <p:sp>
        <p:nvSpPr>
          <p:cNvPr id="43034" name="Text Box 26"/>
          <p:cNvSpPr txBox="1">
            <a:spLocks noChangeArrowheads="1"/>
          </p:cNvSpPr>
          <p:nvPr/>
        </p:nvSpPr>
        <p:spPr bwMode="auto">
          <a:xfrm>
            <a:off x="7205663" y="76200"/>
            <a:ext cx="186140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F0000"/>
                </a:solidFill>
              </a:rPr>
              <a:t>14 Oct 2020</a:t>
            </a:r>
          </a:p>
        </p:txBody>
      </p:sp>
      <p:sp>
        <p:nvSpPr>
          <p:cNvPr id="43035" name="Text Box 27"/>
          <p:cNvSpPr txBox="1">
            <a:spLocks noChangeArrowheads="1"/>
          </p:cNvSpPr>
          <p:nvPr/>
        </p:nvSpPr>
        <p:spPr bwMode="auto">
          <a:xfrm>
            <a:off x="6991350" y="6443663"/>
            <a:ext cx="211154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dirty="0">
                <a:solidFill>
                  <a:schemeClr val="accent2"/>
                </a:solidFill>
              </a:rPr>
              <a:t>© A.R. Lowry 2020</a:t>
            </a:r>
            <a:endParaRPr lang="en-US" sz="1800" dirty="0">
              <a:solidFill>
                <a:schemeClr val="accent2"/>
              </a:solidFill>
              <a:ea typeface="ヒラギノ角ゴ Pro W3" charset="0"/>
              <a:cs typeface="ヒラギノ角ゴ Pro W3" charset="0"/>
            </a:endParaRPr>
          </a:p>
        </p:txBody>
      </p:sp>
      <p:sp>
        <p:nvSpPr>
          <p:cNvPr id="18" name="Text Box 28">
            <a:extLst>
              <a:ext uri="{FF2B5EF4-FFF2-40B4-BE49-F238E27FC236}">
                <a16:creationId xmlns:a16="http://schemas.microsoft.com/office/drawing/2014/main" id="{313005BB-7B16-D84C-9D94-AAF05F66098E}"/>
              </a:ext>
            </a:extLst>
          </p:cNvPr>
          <p:cNvSpPr txBox="1">
            <a:spLocks noChangeArrowheads="1"/>
          </p:cNvSpPr>
          <p:nvPr/>
        </p:nvSpPr>
        <p:spPr bwMode="auto">
          <a:xfrm>
            <a:off x="60325" y="6324600"/>
            <a:ext cx="5014514" cy="446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300" dirty="0">
                <a:solidFill>
                  <a:schemeClr val="accent2"/>
                </a:solidFill>
              </a:rPr>
              <a:t>Read for Fri 16 Oct: </a:t>
            </a:r>
            <a:r>
              <a:rPr lang="en-US" sz="2000" i="1" dirty="0">
                <a:solidFill>
                  <a:schemeClr val="accent2"/>
                </a:solidFill>
              </a:rPr>
              <a:t>S&amp;W</a:t>
            </a:r>
            <a:r>
              <a:rPr lang="en-US" sz="2000" dirty="0">
                <a:solidFill>
                  <a:schemeClr val="accent2"/>
                </a:solidFill>
              </a:rPr>
              <a:t> 62-75 (§2.5)</a:t>
            </a:r>
            <a:endParaRPr lang="en-US" sz="2300" dirty="0">
              <a:solidFill>
                <a:schemeClr val="accent2"/>
              </a:solidFill>
            </a:endParaRPr>
          </a:p>
        </p:txBody>
      </p:sp>
      <p:sp>
        <p:nvSpPr>
          <p:cNvPr id="8" name="Text Box 29">
            <a:extLst>
              <a:ext uri="{FF2B5EF4-FFF2-40B4-BE49-F238E27FC236}">
                <a16:creationId xmlns:a16="http://schemas.microsoft.com/office/drawing/2014/main" id="{CDBECD15-99B0-0B46-9FE9-E9C330FD2DC5}"/>
              </a:ext>
            </a:extLst>
          </p:cNvPr>
          <p:cNvSpPr txBox="1">
            <a:spLocks noChangeArrowheads="1"/>
          </p:cNvSpPr>
          <p:nvPr/>
        </p:nvSpPr>
        <p:spPr bwMode="auto">
          <a:xfrm>
            <a:off x="152400" y="1841480"/>
            <a:ext cx="8247066" cy="3600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dirty="0">
                <a:solidFill>
                  <a:srgbClr val="FF0000"/>
                </a:solidFill>
                <a:latin typeface="Arial Black"/>
                <a:cs typeface="Arial Black"/>
              </a:rPr>
              <a:t>Last time:</a:t>
            </a:r>
            <a:r>
              <a:rPr lang="en-US" dirty="0">
                <a:solidFill>
                  <a:srgbClr val="FF0000"/>
                </a:solidFill>
                <a:latin typeface="Arial Black"/>
                <a:cs typeface="Arial Black"/>
              </a:rPr>
              <a:t> </a:t>
            </a:r>
            <a:r>
              <a:rPr lang="en-US" i="1" dirty="0">
                <a:solidFill>
                  <a:schemeClr val="accent2"/>
                </a:solidFill>
                <a:latin typeface="Arial Black"/>
                <a:cs typeface="Arial Black"/>
              </a:rPr>
              <a:t>Seismic phases; the ray parameter</a:t>
            </a:r>
            <a:endParaRPr lang="en-US" dirty="0">
              <a:solidFill>
                <a:schemeClr val="accent2"/>
              </a:solidFill>
            </a:endParaRPr>
          </a:p>
          <a:p>
            <a:endParaRPr lang="en-US" sz="600" dirty="0">
              <a:solidFill>
                <a:schemeClr val="accent2"/>
              </a:solidFill>
            </a:endParaRPr>
          </a:p>
          <a:p>
            <a:r>
              <a:rPr lang="en-US" dirty="0">
                <a:solidFill>
                  <a:schemeClr val="accent2"/>
                </a:solidFill>
              </a:rPr>
              <a:t>• The </a:t>
            </a:r>
            <a:r>
              <a:rPr lang="en-US" i="1" dirty="0">
                <a:solidFill>
                  <a:srgbClr val="FF0000"/>
                </a:solidFill>
                <a:latin typeface="Arial Black"/>
                <a:cs typeface="Arial Black"/>
              </a:rPr>
              <a:t>ray parameter </a:t>
            </a:r>
            <a:r>
              <a:rPr lang="en-US" i="1" dirty="0">
                <a:latin typeface="Times New Roman"/>
                <a:cs typeface="Times New Roman"/>
              </a:rPr>
              <a:t>p</a:t>
            </a:r>
            <a:r>
              <a:rPr lang="en-US" dirty="0">
                <a:solidFill>
                  <a:schemeClr val="accent2"/>
                </a:solidFill>
              </a:rPr>
              <a:t> also describes travel path</a:t>
            </a:r>
          </a:p>
          <a:p>
            <a:r>
              <a:rPr lang="en-US" dirty="0">
                <a:solidFill>
                  <a:schemeClr val="accent2"/>
                </a:solidFill>
              </a:rPr>
              <a:t>   of a particular phase in terms of its angle from</a:t>
            </a:r>
          </a:p>
          <a:p>
            <a:r>
              <a:rPr lang="en-US" dirty="0">
                <a:solidFill>
                  <a:schemeClr val="accent2"/>
                </a:solidFill>
              </a:rPr>
              <a:t>   vertical, </a:t>
            </a:r>
            <a:r>
              <a:rPr lang="en-US" i="1" dirty="0">
                <a:latin typeface="Symbol" pitchFamily="2" charset="2"/>
              </a:rPr>
              <a:t>q</a:t>
            </a:r>
            <a:r>
              <a:rPr lang="en-US" dirty="0">
                <a:solidFill>
                  <a:schemeClr val="accent2"/>
                </a:solidFill>
              </a:rPr>
              <a:t>, and velocity </a:t>
            </a:r>
            <a:r>
              <a:rPr lang="en-US" i="1" dirty="0">
                <a:latin typeface="Times New Roman" panose="02020603050405020304" pitchFamily="18" charset="0"/>
                <a:cs typeface="Times New Roman" panose="02020603050405020304" pitchFamily="18" charset="0"/>
              </a:rPr>
              <a:t>c</a:t>
            </a:r>
            <a:r>
              <a:rPr lang="en-US" dirty="0">
                <a:solidFill>
                  <a:schemeClr val="accent2"/>
                </a:solidFill>
                <a:latin typeface="Arial" panose="020B0604020202020204" pitchFamily="34" charset="0"/>
                <a:cs typeface="Arial" panose="020B0604020202020204" pitchFamily="34" charset="0"/>
              </a:rPr>
              <a:t>. </a:t>
            </a:r>
            <a:r>
              <a:rPr lang="en-US" i="1" dirty="0">
                <a:latin typeface="Times New Roman" panose="02020603050405020304" pitchFamily="18" charset="0"/>
                <a:cs typeface="Times New Roman" panose="02020603050405020304" pitchFamily="18" charset="0"/>
              </a:rPr>
              <a:t>p</a:t>
            </a:r>
            <a:r>
              <a:rPr lang="en-US" dirty="0">
                <a:solidFill>
                  <a:schemeClr val="accent2"/>
                </a:solidFill>
                <a:latin typeface="Arial" panose="020B0604020202020204" pitchFamily="34" charset="0"/>
                <a:cs typeface="Arial" panose="020B0604020202020204" pitchFamily="34" charset="0"/>
              </a:rPr>
              <a:t> is constant for a given</a:t>
            </a:r>
          </a:p>
          <a:p>
            <a:r>
              <a:rPr lang="en-US" dirty="0">
                <a:solidFill>
                  <a:schemeClr val="accent2"/>
                </a:solidFill>
                <a:latin typeface="Arial" panose="020B0604020202020204" pitchFamily="34" charset="0"/>
                <a:cs typeface="Arial" panose="020B0604020202020204" pitchFamily="34" charset="0"/>
              </a:rPr>
              <a:t>   ray, and corresponds to the inverse horizontal velocity!</a:t>
            </a:r>
          </a:p>
          <a:p>
            <a:endParaRPr lang="en-US" sz="600" dirty="0">
              <a:solidFill>
                <a:schemeClr val="accent2"/>
              </a:solidFill>
              <a:latin typeface="Arial" panose="020B0604020202020204" pitchFamily="34" charset="0"/>
              <a:cs typeface="Arial" panose="020B0604020202020204" pitchFamily="34" charset="0"/>
            </a:endParaRPr>
          </a:p>
          <a:p>
            <a:r>
              <a:rPr lang="en-US" dirty="0">
                <a:solidFill>
                  <a:schemeClr val="accent2"/>
                </a:solidFill>
                <a:latin typeface="Arial" panose="020B0604020202020204" pitchFamily="34" charset="0"/>
                <a:cs typeface="Arial" panose="020B0604020202020204" pitchFamily="34" charset="0"/>
              </a:rPr>
              <a:t>• </a:t>
            </a:r>
            <a:r>
              <a:rPr lang="en-US" i="1" dirty="0">
                <a:solidFill>
                  <a:srgbClr val="333399"/>
                </a:solidFill>
                <a:latin typeface="Arial Black" charset="0"/>
              </a:rPr>
              <a:t>Deep-Earth </a:t>
            </a:r>
            <a:r>
              <a:rPr lang="en-US" dirty="0">
                <a:solidFill>
                  <a:srgbClr val="333399"/>
                </a:solidFill>
              </a:rPr>
              <a:t>investigations use earthquakes as sources,</a:t>
            </a:r>
          </a:p>
          <a:p>
            <a:r>
              <a:rPr lang="en-US" dirty="0">
                <a:solidFill>
                  <a:srgbClr val="333399"/>
                </a:solidFill>
              </a:rPr>
              <a:t>   three-component broadband seismometers as receivers,</a:t>
            </a:r>
          </a:p>
          <a:p>
            <a:r>
              <a:rPr lang="en-US" dirty="0">
                <a:solidFill>
                  <a:schemeClr val="accent2"/>
                </a:solidFill>
              </a:rPr>
              <a:t>   and are a primary tool for investigating properties and</a:t>
            </a:r>
          </a:p>
          <a:p>
            <a:r>
              <a:rPr lang="en-US" dirty="0">
                <a:solidFill>
                  <a:schemeClr val="accent2"/>
                </a:solidFill>
              </a:rPr>
              <a:t>   processes in the Earth’s deep interior!</a:t>
            </a:r>
          </a:p>
        </p:txBody>
      </p:sp>
      <p:graphicFrame>
        <p:nvGraphicFramePr>
          <p:cNvPr id="9" name="Object 5">
            <a:extLst>
              <a:ext uri="{FF2B5EF4-FFF2-40B4-BE49-F238E27FC236}">
                <a16:creationId xmlns:a16="http://schemas.microsoft.com/office/drawing/2014/main" id="{FDA4C5FF-7F0E-0049-976C-09FC6994E919}"/>
              </a:ext>
            </a:extLst>
          </p:cNvPr>
          <p:cNvGraphicFramePr>
            <a:graphicFrameLocks noChangeAspect="1"/>
          </p:cNvGraphicFramePr>
          <p:nvPr>
            <p:extLst>
              <p:ext uri="{D42A27DB-BD31-4B8C-83A1-F6EECF244321}">
                <p14:modId xmlns:p14="http://schemas.microsoft.com/office/powerpoint/2010/main" val="143208213"/>
              </p:ext>
            </p:extLst>
          </p:nvPr>
        </p:nvGraphicFramePr>
        <p:xfrm>
          <a:off x="7454066" y="2375440"/>
          <a:ext cx="1143000" cy="752475"/>
        </p:xfrm>
        <a:graphic>
          <a:graphicData uri="http://schemas.openxmlformats.org/presentationml/2006/ole">
            <mc:AlternateContent xmlns:mc="http://schemas.openxmlformats.org/markup-compatibility/2006">
              <mc:Choice xmlns:v="urn:schemas-microsoft-com:vml" Requires="v">
                <p:oleObj spid="_x0000_s121861" name="Equation" r:id="rId4" imgW="520700" imgH="342900" progId="Equation.3">
                  <p:embed/>
                </p:oleObj>
              </mc:Choice>
              <mc:Fallback>
                <p:oleObj name="Equation" r:id="rId4" imgW="520700" imgH="342900" progId="Equation.3">
                  <p:embed/>
                  <p:pic>
                    <p:nvPicPr>
                      <p:cNvPr id="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066" y="2375440"/>
                        <a:ext cx="1143000"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5" name="Picture 4" descr="&#10;CartoonRF.pdf                                                  001E214FMacintosh HD                   C346E6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454945"/>
            <a:ext cx="8153400" cy="620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0436" name="Rectangle 4"/>
          <p:cNvSpPr>
            <a:spLocks noChangeArrowheads="1"/>
          </p:cNvSpPr>
          <p:nvPr/>
        </p:nvSpPr>
        <p:spPr bwMode="auto">
          <a:xfrm>
            <a:off x="3175" y="6488113"/>
            <a:ext cx="16891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rgbClr val="333399"/>
                </a:solidFill>
                <a:latin typeface="Calibri" charset="0"/>
                <a:cs typeface="DejaVu Sans" charset="0"/>
              </a:rPr>
              <a:t>Jessie Lawrence</a:t>
            </a:r>
            <a:endParaRPr lang="fr-FR" sz="1800" b="1">
              <a:solidFill>
                <a:srgbClr val="333399"/>
              </a:solidFill>
              <a:latin typeface="Calibri" charset="0"/>
              <a:cs typeface="DejaVu Sans" charset="0"/>
            </a:endParaRPr>
          </a:p>
        </p:txBody>
      </p:sp>
      <p:sp>
        <p:nvSpPr>
          <p:cNvPr id="5" name="Rectangle 4">
            <a:extLst>
              <a:ext uri="{FF2B5EF4-FFF2-40B4-BE49-F238E27FC236}">
                <a16:creationId xmlns:a16="http://schemas.microsoft.com/office/drawing/2014/main" id="{675FE553-7221-704F-9C76-129CEF2D32BD}"/>
              </a:ext>
            </a:extLst>
          </p:cNvPr>
          <p:cNvSpPr/>
          <p:nvPr/>
        </p:nvSpPr>
        <p:spPr>
          <a:xfrm>
            <a:off x="4270140" y="131779"/>
            <a:ext cx="4442242" cy="646331"/>
          </a:xfrm>
          <a:prstGeom prst="rect">
            <a:avLst/>
          </a:prstGeom>
        </p:spPr>
        <p:txBody>
          <a:bodyPr wrap="none">
            <a:spAutoFit/>
          </a:bodyPr>
          <a:lstStyle/>
          <a:p>
            <a:r>
              <a:rPr lang="en-GB" sz="3600" b="1" dirty="0">
                <a:solidFill>
                  <a:srgbClr val="333399"/>
                </a:solidFill>
                <a:cs typeface="ＭＳ Ｐゴシック" charset="0"/>
              </a:rPr>
              <a:t>Receiver Functions</a:t>
            </a:r>
            <a:endParaRPr lang="en-US" sz="3600" dirty="0"/>
          </a:p>
        </p:txBody>
      </p:sp>
    </p:spTree>
    <p:extLst>
      <p:ext uri="{BB962C8B-B14F-4D97-AF65-F5344CB8AC3E}">
        <p14:creationId xmlns:p14="http://schemas.microsoft.com/office/powerpoint/2010/main" val="55604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819" name="Picture 3" descr="ggge2205-fig-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9850"/>
            <a:ext cx="4538663" cy="6386513"/>
          </a:xfrm>
          <a:prstGeom prst="rect">
            <a:avLst/>
          </a:prstGeom>
          <a:noFill/>
          <a:extLst>
            <a:ext uri="{909E8E84-426E-40dd-AFC4-6F175D3DCCD1}">
              <a14:hiddenFill xmlns="" xmlns:a14="http://schemas.microsoft.com/office/drawing/2010/main">
                <a:solidFill>
                  <a:srgbClr val="FFFFFF"/>
                </a:solidFill>
              </a14:hiddenFill>
            </a:ext>
          </a:extLst>
        </p:spPr>
      </p:pic>
      <p:pic>
        <p:nvPicPr>
          <p:cNvPr id="546820" name="Picture 4" descr="ggge2205-fig-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288" y="3179763"/>
            <a:ext cx="4537075" cy="3265487"/>
          </a:xfrm>
          <a:prstGeom prst="rect">
            <a:avLst/>
          </a:prstGeom>
          <a:noFill/>
          <a:extLst>
            <a:ext uri="{909E8E84-426E-40dd-AFC4-6F175D3DCCD1}">
              <a14:hiddenFill xmlns="" xmlns:a14="http://schemas.microsoft.com/office/drawing/2010/main">
                <a:solidFill>
                  <a:srgbClr val="FFFFFF"/>
                </a:solidFill>
              </a14:hiddenFill>
            </a:ext>
          </a:extLst>
        </p:spPr>
      </p:pic>
      <p:sp>
        <p:nvSpPr>
          <p:cNvPr id="546821" name="Text Box 5"/>
          <p:cNvSpPr txBox="1">
            <a:spLocks noChangeArrowheads="1"/>
          </p:cNvSpPr>
          <p:nvPr/>
        </p:nvSpPr>
        <p:spPr bwMode="auto">
          <a:xfrm>
            <a:off x="2843213" y="6386513"/>
            <a:ext cx="3448050" cy="38735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a:solidFill>
                  <a:schemeClr val="tx1"/>
                </a:solidFill>
                <a:latin typeface="Arial" charset="0"/>
                <a:ea typeface="ＭＳ Ｐゴシック" charset="0"/>
              </a:defRPr>
            </a:lvl1pPr>
            <a:lvl2pPr marL="414338" defTabSz="828675">
              <a:defRPr>
                <a:solidFill>
                  <a:schemeClr val="tx1"/>
                </a:solidFill>
                <a:latin typeface="Arial" charset="0"/>
                <a:ea typeface="ＭＳ Ｐゴシック" charset="0"/>
              </a:defRPr>
            </a:lvl2pPr>
            <a:lvl3pPr marL="828675" defTabSz="828675">
              <a:defRPr>
                <a:solidFill>
                  <a:schemeClr val="tx1"/>
                </a:solidFill>
                <a:latin typeface="Arial" charset="0"/>
                <a:ea typeface="ＭＳ Ｐゴシック" charset="0"/>
              </a:defRPr>
            </a:lvl3pPr>
            <a:lvl4pPr marL="1244600" defTabSz="828675">
              <a:defRPr>
                <a:solidFill>
                  <a:schemeClr val="tx1"/>
                </a:solidFill>
                <a:latin typeface="Arial" charset="0"/>
                <a:ea typeface="ＭＳ Ｐゴシック" charset="0"/>
              </a:defRPr>
            </a:lvl4pPr>
            <a:lvl5pPr marL="1658938" defTabSz="828675">
              <a:defRPr>
                <a:solidFill>
                  <a:schemeClr val="tx1"/>
                </a:solidFill>
                <a:latin typeface="Arial" charset="0"/>
                <a:ea typeface="ＭＳ Ｐゴシック" charset="0"/>
              </a:defRPr>
            </a:lvl5pPr>
            <a:lvl6pPr marL="2116138" defTabSz="828675" fontAlgn="base">
              <a:spcBef>
                <a:spcPct val="0"/>
              </a:spcBef>
              <a:spcAft>
                <a:spcPct val="0"/>
              </a:spcAft>
              <a:defRPr>
                <a:solidFill>
                  <a:schemeClr val="tx1"/>
                </a:solidFill>
                <a:latin typeface="Arial" charset="0"/>
                <a:ea typeface="ＭＳ Ｐゴシック" charset="0"/>
              </a:defRPr>
            </a:lvl6pPr>
            <a:lvl7pPr marL="2573338" defTabSz="828675" fontAlgn="base">
              <a:spcBef>
                <a:spcPct val="0"/>
              </a:spcBef>
              <a:spcAft>
                <a:spcPct val="0"/>
              </a:spcAft>
              <a:defRPr>
                <a:solidFill>
                  <a:schemeClr val="tx1"/>
                </a:solidFill>
                <a:latin typeface="Arial" charset="0"/>
                <a:ea typeface="ＭＳ Ｐゴシック" charset="0"/>
              </a:defRPr>
            </a:lvl7pPr>
            <a:lvl8pPr marL="3030538" defTabSz="828675" fontAlgn="base">
              <a:spcBef>
                <a:spcPct val="0"/>
              </a:spcBef>
              <a:spcAft>
                <a:spcPct val="0"/>
              </a:spcAft>
              <a:defRPr>
                <a:solidFill>
                  <a:schemeClr val="tx1"/>
                </a:solidFill>
                <a:latin typeface="Arial" charset="0"/>
                <a:ea typeface="ＭＳ Ｐゴシック" charset="0"/>
              </a:defRPr>
            </a:lvl8pPr>
            <a:lvl9pPr marL="3487738" defTabSz="828675" fontAlgn="base">
              <a:spcBef>
                <a:spcPct val="0"/>
              </a:spcBef>
              <a:spcAft>
                <a:spcPct val="0"/>
              </a:spcAft>
              <a:defRPr>
                <a:solidFill>
                  <a:schemeClr val="tx1"/>
                </a:solidFill>
                <a:latin typeface="Arial" charset="0"/>
                <a:ea typeface="ＭＳ Ｐゴシック" charset="0"/>
              </a:defRPr>
            </a:lvl9pPr>
          </a:lstStyle>
          <a:p>
            <a:pPr eaLnBrk="0" hangingPunct="0"/>
            <a:r>
              <a:rPr lang="en-US" sz="2000" i="1">
                <a:solidFill>
                  <a:srgbClr val="000000"/>
                </a:solidFill>
              </a:rPr>
              <a:t>(Levander &amp; Miller, G</a:t>
            </a:r>
            <a:r>
              <a:rPr lang="en-US" sz="2000" i="1" baseline="30000">
                <a:solidFill>
                  <a:srgbClr val="000000"/>
                </a:solidFill>
              </a:rPr>
              <a:t>3</a:t>
            </a:r>
            <a:r>
              <a:rPr lang="en-US" sz="2000" i="1">
                <a:solidFill>
                  <a:srgbClr val="000000"/>
                </a:solidFill>
              </a:rPr>
              <a:t>, 2012)</a:t>
            </a:r>
          </a:p>
        </p:txBody>
      </p:sp>
      <p:sp>
        <p:nvSpPr>
          <p:cNvPr id="546822" name="Text Box 6"/>
          <p:cNvSpPr txBox="1">
            <a:spLocks noChangeArrowheads="1"/>
          </p:cNvSpPr>
          <p:nvPr/>
        </p:nvSpPr>
        <p:spPr bwMode="auto">
          <a:xfrm>
            <a:off x="4541838" y="114300"/>
            <a:ext cx="4603750" cy="3097213"/>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a:solidFill>
                  <a:schemeClr val="tx1"/>
                </a:solidFill>
                <a:latin typeface="Arial" charset="0"/>
                <a:ea typeface="ＭＳ Ｐゴシック" charset="0"/>
              </a:defRPr>
            </a:lvl1pPr>
            <a:lvl2pPr marL="414338" defTabSz="828675">
              <a:defRPr>
                <a:solidFill>
                  <a:schemeClr val="tx1"/>
                </a:solidFill>
                <a:latin typeface="Arial" charset="0"/>
                <a:ea typeface="ＭＳ Ｐゴシック" charset="0"/>
              </a:defRPr>
            </a:lvl2pPr>
            <a:lvl3pPr marL="828675" defTabSz="828675">
              <a:defRPr>
                <a:solidFill>
                  <a:schemeClr val="tx1"/>
                </a:solidFill>
                <a:latin typeface="Arial" charset="0"/>
                <a:ea typeface="ＭＳ Ｐゴシック" charset="0"/>
              </a:defRPr>
            </a:lvl3pPr>
            <a:lvl4pPr marL="1244600" defTabSz="828675">
              <a:defRPr>
                <a:solidFill>
                  <a:schemeClr val="tx1"/>
                </a:solidFill>
                <a:latin typeface="Arial" charset="0"/>
                <a:ea typeface="ＭＳ Ｐゴシック" charset="0"/>
              </a:defRPr>
            </a:lvl4pPr>
            <a:lvl5pPr marL="1658938" defTabSz="828675">
              <a:defRPr>
                <a:solidFill>
                  <a:schemeClr val="tx1"/>
                </a:solidFill>
                <a:latin typeface="Arial" charset="0"/>
                <a:ea typeface="ＭＳ Ｐゴシック" charset="0"/>
              </a:defRPr>
            </a:lvl5pPr>
            <a:lvl6pPr marL="2116138" defTabSz="828675" fontAlgn="base">
              <a:spcBef>
                <a:spcPct val="0"/>
              </a:spcBef>
              <a:spcAft>
                <a:spcPct val="0"/>
              </a:spcAft>
              <a:defRPr>
                <a:solidFill>
                  <a:schemeClr val="tx1"/>
                </a:solidFill>
                <a:latin typeface="Arial" charset="0"/>
                <a:ea typeface="ＭＳ Ｐゴシック" charset="0"/>
              </a:defRPr>
            </a:lvl6pPr>
            <a:lvl7pPr marL="2573338" defTabSz="828675" fontAlgn="base">
              <a:spcBef>
                <a:spcPct val="0"/>
              </a:spcBef>
              <a:spcAft>
                <a:spcPct val="0"/>
              </a:spcAft>
              <a:defRPr>
                <a:solidFill>
                  <a:schemeClr val="tx1"/>
                </a:solidFill>
                <a:latin typeface="Arial" charset="0"/>
                <a:ea typeface="ＭＳ Ｐゴシック" charset="0"/>
              </a:defRPr>
            </a:lvl7pPr>
            <a:lvl8pPr marL="3030538" defTabSz="828675" fontAlgn="base">
              <a:spcBef>
                <a:spcPct val="0"/>
              </a:spcBef>
              <a:spcAft>
                <a:spcPct val="0"/>
              </a:spcAft>
              <a:defRPr>
                <a:solidFill>
                  <a:schemeClr val="tx1"/>
                </a:solidFill>
                <a:latin typeface="Arial" charset="0"/>
                <a:ea typeface="ＭＳ Ｐゴシック" charset="0"/>
              </a:defRPr>
            </a:lvl8pPr>
            <a:lvl9pPr marL="3487738" defTabSz="828675" fontAlgn="base">
              <a:spcBef>
                <a:spcPct val="0"/>
              </a:spcBef>
              <a:spcAft>
                <a:spcPct val="0"/>
              </a:spcAft>
              <a:defRPr>
                <a:solidFill>
                  <a:schemeClr val="tx1"/>
                </a:solidFill>
                <a:latin typeface="Arial" charset="0"/>
                <a:ea typeface="ＭＳ Ｐゴシック" charset="0"/>
              </a:defRPr>
            </a:lvl9pPr>
          </a:lstStyle>
          <a:p>
            <a:pPr eaLnBrk="0" hangingPunct="0"/>
            <a:r>
              <a:rPr lang="en-US" sz="2200">
                <a:solidFill>
                  <a:srgbClr val="333399"/>
                </a:solidFill>
                <a:latin typeface="Arial Black" charset="0"/>
              </a:rPr>
              <a:t>Negative Velocity Gradients</a:t>
            </a:r>
          </a:p>
          <a:p>
            <a:pPr eaLnBrk="0" hangingPunct="0"/>
            <a:r>
              <a:rPr lang="en-US" sz="2200">
                <a:solidFill>
                  <a:srgbClr val="333399"/>
                </a:solidFill>
                <a:latin typeface="Arial Black" charset="0"/>
              </a:rPr>
              <a:t>(faster over slower): called</a:t>
            </a:r>
          </a:p>
          <a:p>
            <a:pPr eaLnBrk="0" hangingPunct="0"/>
            <a:r>
              <a:rPr lang="ja-JP" altLang="en-US" sz="2200">
                <a:solidFill>
                  <a:srgbClr val="333399"/>
                </a:solidFill>
                <a:latin typeface="Arial Black" charset="0"/>
              </a:rPr>
              <a:t>“</a:t>
            </a:r>
            <a:r>
              <a:rPr lang="en-US" sz="2200">
                <a:solidFill>
                  <a:srgbClr val="333399"/>
                </a:solidFill>
                <a:latin typeface="Arial Black" charset="0"/>
              </a:rPr>
              <a:t>lithosphere/asthenosphere</a:t>
            </a:r>
          </a:p>
          <a:p>
            <a:pPr eaLnBrk="0" hangingPunct="0"/>
            <a:r>
              <a:rPr lang="en-US" sz="2200">
                <a:solidFill>
                  <a:srgbClr val="333399"/>
                </a:solidFill>
                <a:latin typeface="Arial Black" charset="0"/>
              </a:rPr>
              <a:t>boundary (LAB)</a:t>
            </a:r>
            <a:r>
              <a:rPr lang="ja-JP" altLang="en-US" sz="2200">
                <a:solidFill>
                  <a:srgbClr val="333399"/>
                </a:solidFill>
                <a:latin typeface="Arial Black" charset="0"/>
              </a:rPr>
              <a:t>”</a:t>
            </a:r>
            <a:r>
              <a:rPr lang="en-US" sz="2200">
                <a:solidFill>
                  <a:srgbClr val="333399"/>
                </a:solidFill>
                <a:latin typeface="Arial Black" charset="0"/>
              </a:rPr>
              <a:t>; </a:t>
            </a:r>
            <a:r>
              <a:rPr lang="ja-JP" altLang="en-US" sz="2200">
                <a:solidFill>
                  <a:srgbClr val="333399"/>
                </a:solidFill>
                <a:latin typeface="Arial Black" charset="0"/>
              </a:rPr>
              <a:t>“</a:t>
            </a:r>
            <a:r>
              <a:rPr lang="en-US" sz="2200">
                <a:solidFill>
                  <a:srgbClr val="333399"/>
                </a:solidFill>
                <a:latin typeface="Arial Black" charset="0"/>
              </a:rPr>
              <a:t>mid-</a:t>
            </a:r>
          </a:p>
          <a:p>
            <a:pPr eaLnBrk="0" hangingPunct="0"/>
            <a:r>
              <a:rPr lang="en-US" sz="2200">
                <a:solidFill>
                  <a:srgbClr val="333399"/>
                </a:solidFill>
                <a:latin typeface="Arial Black" charset="0"/>
              </a:rPr>
              <a:t>lithosphere discontinuity</a:t>
            </a:r>
          </a:p>
          <a:p>
            <a:pPr eaLnBrk="0" hangingPunct="0"/>
            <a:r>
              <a:rPr lang="en-US" sz="2200">
                <a:solidFill>
                  <a:srgbClr val="333399"/>
                </a:solidFill>
                <a:latin typeface="Arial Black" charset="0"/>
              </a:rPr>
              <a:t>(MLD)</a:t>
            </a:r>
            <a:r>
              <a:rPr lang="ja-JP" altLang="en-US" sz="2200">
                <a:solidFill>
                  <a:srgbClr val="333399"/>
                </a:solidFill>
                <a:latin typeface="Arial Black" charset="0"/>
              </a:rPr>
              <a:t>”</a:t>
            </a:r>
            <a:r>
              <a:rPr lang="en-US" sz="2200">
                <a:solidFill>
                  <a:srgbClr val="333399"/>
                </a:solidFill>
                <a:latin typeface="Arial Black" charset="0"/>
              </a:rPr>
              <a:t>…</a:t>
            </a:r>
          </a:p>
          <a:p>
            <a:pPr eaLnBrk="0" hangingPunct="0"/>
            <a:endParaRPr lang="en-US" sz="2200">
              <a:solidFill>
                <a:srgbClr val="333399"/>
              </a:solidFill>
              <a:latin typeface="Arial Black" charset="0"/>
            </a:endParaRPr>
          </a:p>
          <a:p>
            <a:pPr eaLnBrk="0" hangingPunct="0"/>
            <a:r>
              <a:rPr lang="en-US" sz="2200">
                <a:solidFill>
                  <a:srgbClr val="333399"/>
                </a:solidFill>
                <a:latin typeface="Arial Black" charset="0"/>
              </a:rPr>
              <a:t>Interpreted as partial melt, </a:t>
            </a:r>
          </a:p>
          <a:p>
            <a:pPr eaLnBrk="0" hangingPunct="0"/>
            <a:r>
              <a:rPr lang="en-US" sz="2200">
                <a:solidFill>
                  <a:srgbClr val="333399"/>
                </a:solidFill>
                <a:latin typeface="Arial Black" charset="0"/>
              </a:rPr>
              <a:t>water, metasomatized layer?</a:t>
            </a:r>
          </a:p>
        </p:txBody>
      </p:sp>
    </p:spTree>
    <p:extLst>
      <p:ext uri="{BB962C8B-B14F-4D97-AF65-F5344CB8AC3E}">
        <p14:creationId xmlns:p14="http://schemas.microsoft.com/office/powerpoint/2010/main" val="202684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3092" name="Group 2"/>
          <p:cNvGrpSpPr>
            <a:grpSpLocks/>
          </p:cNvGrpSpPr>
          <p:nvPr/>
        </p:nvGrpSpPr>
        <p:grpSpPr bwMode="auto">
          <a:xfrm>
            <a:off x="8208963" y="0"/>
            <a:ext cx="933450" cy="1370013"/>
            <a:chOff x="5171" y="0"/>
            <a:chExt cx="588" cy="863"/>
          </a:xfrm>
        </p:grpSpPr>
        <p:grpSp>
          <p:nvGrpSpPr>
            <p:cNvPr id="473093" name="Group 3"/>
            <p:cNvGrpSpPr>
              <a:grpSpLocks/>
            </p:cNvGrpSpPr>
            <p:nvPr/>
          </p:nvGrpSpPr>
          <p:grpSpPr bwMode="auto">
            <a:xfrm>
              <a:off x="5171" y="0"/>
              <a:ext cx="588" cy="863"/>
              <a:chOff x="5171" y="0"/>
              <a:chExt cx="588" cy="863"/>
            </a:xfrm>
          </p:grpSpPr>
          <p:grpSp>
            <p:nvGrpSpPr>
              <p:cNvPr id="473094" name="Group 4"/>
              <p:cNvGrpSpPr>
                <a:grpSpLocks/>
              </p:cNvGrpSpPr>
              <p:nvPr/>
            </p:nvGrpSpPr>
            <p:grpSpPr bwMode="auto">
              <a:xfrm>
                <a:off x="5171" y="0"/>
                <a:ext cx="588" cy="863"/>
                <a:chOff x="5171" y="0"/>
                <a:chExt cx="588" cy="863"/>
              </a:xfrm>
            </p:grpSpPr>
            <p:graphicFrame>
              <p:nvGraphicFramePr>
                <p:cNvPr id="473095" name="Object 7"/>
                <p:cNvGraphicFramePr>
                  <a:graphicFrameLocks noChangeAspect="1"/>
                </p:cNvGraphicFramePr>
                <p:nvPr/>
              </p:nvGraphicFramePr>
              <p:xfrm>
                <a:off x="5171" y="0"/>
                <a:ext cx="589" cy="864"/>
              </p:xfrm>
              <a:graphic>
                <a:graphicData uri="http://schemas.openxmlformats.org/presentationml/2006/ole">
                  <mc:AlternateContent xmlns:mc="http://schemas.openxmlformats.org/markup-compatibility/2006">
                    <mc:Choice xmlns:v="urn:schemas-microsoft-com:vml" Requires="v">
                      <p:oleObj spid="_x0000_s118795" r:id="rId4" imgW="2607013" imgH="3638145" progId="">
                        <p:embed/>
                      </p:oleObj>
                    </mc:Choice>
                    <mc:Fallback>
                      <p:oleObj r:id="rId4" imgW="2607013" imgH="3638145" progId="">
                        <p:embed/>
                        <p:pic>
                          <p:nvPicPr>
                            <p:cNvPr id="47309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1" y="0"/>
                              <a:ext cx="589" cy="864"/>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473096" name="Rectangle 6"/>
                <p:cNvSpPr>
                  <a:spLocks noChangeArrowheads="1"/>
                </p:cNvSpPr>
                <p:nvPr/>
              </p:nvSpPr>
              <p:spPr bwMode="auto">
                <a:xfrm rot="1560000">
                  <a:off x="5226" y="479"/>
                  <a:ext cx="256" cy="58"/>
                </a:xfrm>
                <a:prstGeom prst="rect">
                  <a:avLst/>
                </a:prstGeom>
                <a:solidFill>
                  <a:srgbClr val="FFFFFF"/>
                </a:solidFill>
                <a:ln w="9360">
                  <a:solidFill>
                    <a:srgbClr val="FFFFFF"/>
                  </a:solidFill>
                  <a:miter lim="800000"/>
                  <a:headEnd/>
                  <a:tailEnd/>
                </a:ln>
              </p:spPr>
              <p:txBody>
                <a:bodyPr wrap="none" anchor="ctr"/>
                <a:lstStyle/>
                <a:p>
                  <a:endParaRPr lang="en-US" sz="1800">
                    <a:latin typeface="Calibri" charset="0"/>
                    <a:cs typeface="ＭＳ Ｐゴシック" charset="0"/>
                  </a:endParaRPr>
                </a:p>
              </p:txBody>
            </p:sp>
            <p:sp>
              <p:nvSpPr>
                <p:cNvPr id="473097" name="Rectangle 7"/>
                <p:cNvSpPr>
                  <a:spLocks noChangeArrowheads="1"/>
                </p:cNvSpPr>
                <p:nvPr/>
              </p:nvSpPr>
              <p:spPr bwMode="auto">
                <a:xfrm>
                  <a:off x="5433" y="528"/>
                  <a:ext cx="137" cy="48"/>
                </a:xfrm>
                <a:prstGeom prst="rect">
                  <a:avLst/>
                </a:prstGeom>
                <a:solidFill>
                  <a:srgbClr val="FFFFFF"/>
                </a:solidFill>
                <a:ln w="9360">
                  <a:solidFill>
                    <a:srgbClr val="FFFFFF"/>
                  </a:solidFill>
                  <a:miter lim="800000"/>
                  <a:headEnd/>
                  <a:tailEnd/>
                </a:ln>
              </p:spPr>
              <p:txBody>
                <a:bodyPr wrap="none" anchor="ctr"/>
                <a:lstStyle/>
                <a:p>
                  <a:endParaRPr lang="en-US" sz="1800">
                    <a:latin typeface="Calibri" charset="0"/>
                    <a:cs typeface="ＭＳ Ｐゴシック" charset="0"/>
                  </a:endParaRPr>
                </a:p>
              </p:txBody>
            </p:sp>
          </p:grpSp>
          <p:sp>
            <p:nvSpPr>
              <p:cNvPr id="473098" name="Rectangle 8"/>
              <p:cNvSpPr>
                <a:spLocks noChangeArrowheads="1"/>
              </p:cNvSpPr>
              <p:nvPr/>
            </p:nvSpPr>
            <p:spPr bwMode="auto">
              <a:xfrm rot="1560000">
                <a:off x="5203" y="650"/>
                <a:ext cx="196" cy="60"/>
              </a:xfrm>
              <a:prstGeom prst="rect">
                <a:avLst/>
              </a:prstGeom>
              <a:solidFill>
                <a:srgbClr val="FFFFFF"/>
              </a:solidFill>
              <a:ln w="9360">
                <a:solidFill>
                  <a:srgbClr val="FFFFFF"/>
                </a:solidFill>
                <a:miter lim="800000"/>
                <a:headEnd/>
                <a:tailEnd/>
              </a:ln>
            </p:spPr>
            <p:txBody>
              <a:bodyPr wrap="none" anchor="ctr"/>
              <a:lstStyle/>
              <a:p>
                <a:endParaRPr lang="en-US" sz="1800">
                  <a:latin typeface="Calibri" charset="0"/>
                  <a:cs typeface="ＭＳ Ｐゴシック" charset="0"/>
                </a:endParaRPr>
              </a:p>
            </p:txBody>
          </p:sp>
        </p:grpSp>
        <p:pic>
          <p:nvPicPr>
            <p:cNvPr id="47309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 y="455"/>
              <a:ext cx="282"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473100" name="Rectangle 10"/>
          <p:cNvSpPr>
            <a:spLocks noChangeArrowheads="1"/>
          </p:cNvSpPr>
          <p:nvPr/>
        </p:nvSpPr>
        <p:spPr bwMode="auto">
          <a:xfrm>
            <a:off x="6632575" y="5486400"/>
            <a:ext cx="1414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17F05"/>
                </a:solidFill>
                <a:latin typeface="Calibri" charset="0"/>
                <a:cs typeface="ＭＳ Ｐゴシック" charset="0"/>
              </a:rPr>
              <a:t>www.iris.edu</a:t>
            </a:r>
          </a:p>
        </p:txBody>
      </p:sp>
      <p:sp>
        <p:nvSpPr>
          <p:cNvPr id="473102" name="Rectangle 12"/>
          <p:cNvSpPr>
            <a:spLocks noChangeArrowheads="1"/>
          </p:cNvSpPr>
          <p:nvPr/>
        </p:nvSpPr>
        <p:spPr bwMode="auto">
          <a:xfrm>
            <a:off x="381084" y="1524000"/>
            <a:ext cx="8381832" cy="1202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chemeClr val="accent2"/>
                </a:solidFill>
                <a:latin typeface="Arial"/>
                <a:cs typeface="Arial"/>
              </a:rPr>
              <a:t>Many earthquakes each year are strong enough to generate signal at antipodes: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chemeClr val="accent2"/>
                </a:solidFill>
                <a:latin typeface="Arial"/>
                <a:cs typeface="Arial"/>
              </a:rPr>
              <a:t>10 major (magnitudes 7-8) 		32+ megaton 	~ Largest test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chemeClr val="accent2"/>
                </a:solidFill>
                <a:latin typeface="Arial"/>
                <a:cs typeface="Arial"/>
              </a:rPr>
              <a:t>100 large (6-7) 				1+ megaton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chemeClr val="accent2"/>
                </a:solidFill>
                <a:latin typeface="Arial"/>
                <a:cs typeface="Arial"/>
              </a:rPr>
              <a:t>1000 damaging (5-6) 			32+ kiloton 	~ Trinity</a:t>
            </a:r>
          </a:p>
        </p:txBody>
      </p:sp>
      <p:sp>
        <p:nvSpPr>
          <p:cNvPr id="473103" name="Rectangle 13"/>
          <p:cNvSpPr>
            <a:spLocks noChangeArrowheads="1"/>
          </p:cNvSpPr>
          <p:nvPr/>
        </p:nvSpPr>
        <p:spPr bwMode="auto">
          <a:xfrm>
            <a:off x="7548563" y="6488113"/>
            <a:ext cx="14589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chemeClr val="accent2"/>
                </a:solidFill>
                <a:latin typeface="Calibri" charset="0"/>
                <a:ea typeface="Arial Unicode MS" charset="0"/>
                <a:cs typeface="Arial Unicode MS" charset="0"/>
              </a:rPr>
              <a:t>Lars Stixrude </a:t>
            </a:r>
          </a:p>
        </p:txBody>
      </p:sp>
      <p:sp>
        <p:nvSpPr>
          <p:cNvPr id="2" name="TextBox 1"/>
          <p:cNvSpPr txBox="1"/>
          <p:nvPr/>
        </p:nvSpPr>
        <p:spPr>
          <a:xfrm>
            <a:off x="2343528" y="381000"/>
            <a:ext cx="4456944" cy="553998"/>
          </a:xfrm>
          <a:prstGeom prst="rect">
            <a:avLst/>
          </a:prstGeom>
          <a:noFill/>
        </p:spPr>
        <p:txBody>
          <a:bodyPr wrap="none" rtlCol="0">
            <a:spAutoFit/>
          </a:bodyPr>
          <a:lstStyle/>
          <a:p>
            <a:r>
              <a:rPr lang="en-US" sz="3000" i="1" dirty="0">
                <a:solidFill>
                  <a:schemeClr val="accent2"/>
                </a:solidFill>
                <a:latin typeface="Arial Black"/>
                <a:cs typeface="Arial Black"/>
              </a:rPr>
              <a:t>Probe: Earthquakes</a:t>
            </a:r>
            <a:endParaRPr lang="en-US" sz="3000" i="1" dirty="0">
              <a:latin typeface="Arial Black"/>
              <a:cs typeface="Arial Black"/>
            </a:endParaRPr>
          </a:p>
        </p:txBody>
      </p:sp>
      <p:pic>
        <p:nvPicPr>
          <p:cNvPr id="3" name="Picture 2" descr="q.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87" y="2971800"/>
            <a:ext cx="6362613" cy="3747724"/>
          </a:xfrm>
          <a:prstGeom prst="rect">
            <a:avLst/>
          </a:prstGeom>
        </p:spPr>
      </p:pic>
    </p:spTree>
    <p:extLst>
      <p:ext uri="{BB962C8B-B14F-4D97-AF65-F5344CB8AC3E}">
        <p14:creationId xmlns:p14="http://schemas.microsoft.com/office/powerpoint/2010/main" val="2289051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3091" name="Group 2"/>
          <p:cNvGrpSpPr>
            <a:grpSpLocks/>
          </p:cNvGrpSpPr>
          <p:nvPr/>
        </p:nvGrpSpPr>
        <p:grpSpPr bwMode="auto">
          <a:xfrm>
            <a:off x="8132763" y="0"/>
            <a:ext cx="1009650" cy="1522413"/>
            <a:chOff x="5123" y="0"/>
            <a:chExt cx="636" cy="959"/>
          </a:xfrm>
        </p:grpSpPr>
        <p:grpSp>
          <p:nvGrpSpPr>
            <p:cNvPr id="473092" name="Group 3"/>
            <p:cNvGrpSpPr>
              <a:grpSpLocks/>
            </p:cNvGrpSpPr>
            <p:nvPr/>
          </p:nvGrpSpPr>
          <p:grpSpPr bwMode="auto">
            <a:xfrm>
              <a:off x="5123" y="0"/>
              <a:ext cx="636" cy="959"/>
              <a:chOff x="5123" y="0"/>
              <a:chExt cx="636" cy="959"/>
            </a:xfrm>
          </p:grpSpPr>
          <p:grpSp>
            <p:nvGrpSpPr>
              <p:cNvPr id="473093" name="Group 4"/>
              <p:cNvGrpSpPr>
                <a:grpSpLocks/>
              </p:cNvGrpSpPr>
              <p:nvPr/>
            </p:nvGrpSpPr>
            <p:grpSpPr bwMode="auto">
              <a:xfrm>
                <a:off x="5123" y="0"/>
                <a:ext cx="636" cy="959"/>
                <a:chOff x="5123" y="0"/>
                <a:chExt cx="636" cy="959"/>
              </a:xfrm>
            </p:grpSpPr>
            <p:graphicFrame>
              <p:nvGraphicFramePr>
                <p:cNvPr id="473094" name="Object 6"/>
                <p:cNvGraphicFramePr>
                  <a:graphicFrameLocks noChangeAspect="1"/>
                </p:cNvGraphicFramePr>
                <p:nvPr/>
              </p:nvGraphicFramePr>
              <p:xfrm>
                <a:off x="5123" y="0"/>
                <a:ext cx="637" cy="960"/>
              </p:xfrm>
              <a:graphic>
                <a:graphicData uri="http://schemas.openxmlformats.org/presentationml/2006/ole">
                  <mc:AlternateContent xmlns:mc="http://schemas.openxmlformats.org/markup-compatibility/2006">
                    <mc:Choice xmlns:v="urn:schemas-microsoft-com:vml" Requires="v">
                      <p:oleObj spid="_x0000_s119818" r:id="rId4" imgW="2607013" imgH="3638145" progId="">
                        <p:embed/>
                      </p:oleObj>
                    </mc:Choice>
                    <mc:Fallback>
                      <p:oleObj r:id="rId4" imgW="2607013" imgH="3638145" progId="">
                        <p:embed/>
                        <p:pic>
                          <p:nvPicPr>
                            <p:cNvPr id="4730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 y="0"/>
                              <a:ext cx="637" cy="96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473095" name="Rectangle 6"/>
                <p:cNvSpPr>
                  <a:spLocks noChangeArrowheads="1"/>
                </p:cNvSpPr>
                <p:nvPr/>
              </p:nvSpPr>
              <p:spPr bwMode="auto">
                <a:xfrm rot="1560000">
                  <a:off x="5183" y="533"/>
                  <a:ext cx="277" cy="64"/>
                </a:xfrm>
                <a:prstGeom prst="rect">
                  <a:avLst/>
                </a:prstGeom>
                <a:solidFill>
                  <a:srgbClr val="FFFFFF"/>
                </a:solidFill>
                <a:ln w="9360">
                  <a:solidFill>
                    <a:srgbClr val="FFFFFF"/>
                  </a:solidFill>
                  <a:miter lim="800000"/>
                  <a:headEnd/>
                  <a:tailEnd/>
                </a:ln>
              </p:spPr>
              <p:txBody>
                <a:bodyPr wrap="none" anchor="ctr"/>
                <a:lstStyle/>
                <a:p>
                  <a:endParaRPr lang="en-US" sz="1800">
                    <a:latin typeface="Calibri" charset="0"/>
                    <a:cs typeface="ＭＳ Ｐゴシック" charset="0"/>
                  </a:endParaRPr>
                </a:p>
              </p:txBody>
            </p:sp>
            <p:sp>
              <p:nvSpPr>
                <p:cNvPr id="473096" name="Rectangle 7"/>
                <p:cNvSpPr>
                  <a:spLocks noChangeArrowheads="1"/>
                </p:cNvSpPr>
                <p:nvPr/>
              </p:nvSpPr>
              <p:spPr bwMode="auto">
                <a:xfrm>
                  <a:off x="5407" y="587"/>
                  <a:ext cx="149" cy="53"/>
                </a:xfrm>
                <a:prstGeom prst="rect">
                  <a:avLst/>
                </a:prstGeom>
                <a:solidFill>
                  <a:srgbClr val="FFFFFF"/>
                </a:solidFill>
                <a:ln w="9360">
                  <a:solidFill>
                    <a:srgbClr val="FFFFFF"/>
                  </a:solidFill>
                  <a:miter lim="800000"/>
                  <a:headEnd/>
                  <a:tailEnd/>
                </a:ln>
              </p:spPr>
              <p:txBody>
                <a:bodyPr wrap="none" anchor="ctr"/>
                <a:lstStyle/>
                <a:p>
                  <a:endParaRPr lang="en-US" sz="1800">
                    <a:latin typeface="Calibri" charset="0"/>
                    <a:cs typeface="ＭＳ Ｐゴシック" charset="0"/>
                  </a:endParaRPr>
                </a:p>
              </p:txBody>
            </p:sp>
          </p:grpSp>
          <p:sp>
            <p:nvSpPr>
              <p:cNvPr id="473097" name="Rectangle 8"/>
              <p:cNvSpPr>
                <a:spLocks noChangeArrowheads="1"/>
              </p:cNvSpPr>
              <p:nvPr/>
            </p:nvSpPr>
            <p:spPr bwMode="auto">
              <a:xfrm rot="1560000">
                <a:off x="5157" y="722"/>
                <a:ext cx="212" cy="66"/>
              </a:xfrm>
              <a:prstGeom prst="rect">
                <a:avLst/>
              </a:prstGeom>
              <a:solidFill>
                <a:srgbClr val="FFFFFF"/>
              </a:solidFill>
              <a:ln w="9360">
                <a:solidFill>
                  <a:srgbClr val="FFFFFF"/>
                </a:solidFill>
                <a:miter lim="800000"/>
                <a:headEnd/>
                <a:tailEnd/>
              </a:ln>
            </p:spPr>
            <p:txBody>
              <a:bodyPr wrap="none" anchor="ctr"/>
              <a:lstStyle/>
              <a:p>
                <a:endParaRPr lang="en-US" sz="1800">
                  <a:latin typeface="Calibri" charset="0"/>
                  <a:cs typeface="ＭＳ Ｐゴシック" charset="0"/>
                </a:endParaRPr>
              </a:p>
            </p:txBody>
          </p:sp>
        </p:grpSp>
        <p:pic>
          <p:nvPicPr>
            <p:cNvPr id="47309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2" y="505"/>
              <a:ext cx="305"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pic>
        <p:nvPicPr>
          <p:cNvPr id="47309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76400"/>
            <a:ext cx="9144000" cy="454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73100" name="Rectangle 11"/>
          <p:cNvSpPr>
            <a:spLocks noChangeArrowheads="1"/>
          </p:cNvSpPr>
          <p:nvPr/>
        </p:nvSpPr>
        <p:spPr bwMode="auto">
          <a:xfrm>
            <a:off x="4763" y="6488113"/>
            <a:ext cx="14589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chemeClr val="accent2"/>
                </a:solidFill>
                <a:latin typeface="Calibri" charset="0"/>
                <a:ea typeface="Arial Unicode MS" charset="0"/>
                <a:cs typeface="Arial Unicode MS" charset="0"/>
              </a:rPr>
              <a:t>Lars Stixrude </a:t>
            </a:r>
          </a:p>
        </p:txBody>
      </p:sp>
      <p:sp>
        <p:nvSpPr>
          <p:cNvPr id="2" name="Rectangle 1"/>
          <p:cNvSpPr/>
          <p:nvPr/>
        </p:nvSpPr>
        <p:spPr>
          <a:xfrm>
            <a:off x="1980410" y="512802"/>
            <a:ext cx="5183180" cy="553998"/>
          </a:xfrm>
          <a:prstGeom prst="rect">
            <a:avLst/>
          </a:prstGeom>
        </p:spPr>
        <p:txBody>
          <a:bodyPr wrap="none">
            <a:spAutoFit/>
          </a:bodyPr>
          <a:lstStyle/>
          <a:p>
            <a:r>
              <a:rPr lang="en-US" sz="3000" i="1" dirty="0">
                <a:solidFill>
                  <a:schemeClr val="accent2"/>
                </a:solidFill>
                <a:latin typeface="Arial Black"/>
                <a:cs typeface="Arial Black"/>
              </a:rPr>
              <a:t>Detector: Seismograph</a:t>
            </a:r>
            <a:endParaRPr lang="en-US" sz="3000" i="1" dirty="0">
              <a:latin typeface="Arial Black"/>
              <a:cs typeface="Arial Black"/>
            </a:endParaRPr>
          </a:p>
        </p:txBody>
      </p:sp>
    </p:spTree>
    <p:extLst>
      <p:ext uri="{BB962C8B-B14F-4D97-AF65-F5344CB8AC3E}">
        <p14:creationId xmlns:p14="http://schemas.microsoft.com/office/powerpoint/2010/main" val="25209196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65450"/>
            <a:ext cx="5613400" cy="374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75140" name="Rectangle 3"/>
          <p:cNvSpPr>
            <a:spLocks noChangeArrowheads="1"/>
          </p:cNvSpPr>
          <p:nvPr/>
        </p:nvSpPr>
        <p:spPr bwMode="auto">
          <a:xfrm>
            <a:off x="2667000" y="5943600"/>
            <a:ext cx="238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chemeClr val="accent2"/>
                </a:solidFill>
                <a:latin typeface="Calibri" charset="0"/>
                <a:cs typeface="ＭＳ Ｐゴシック" charset="0"/>
              </a:rPr>
              <a:t>Global Seismic Network</a:t>
            </a:r>
          </a:p>
        </p:txBody>
      </p:sp>
      <p:sp>
        <p:nvSpPr>
          <p:cNvPr id="475143" name="Rectangle 6"/>
          <p:cNvSpPr>
            <a:spLocks noChangeArrowheads="1"/>
          </p:cNvSpPr>
          <p:nvPr/>
        </p:nvSpPr>
        <p:spPr bwMode="auto">
          <a:xfrm>
            <a:off x="4763" y="6488113"/>
            <a:ext cx="14589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chemeClr val="accent2"/>
                </a:solidFill>
                <a:latin typeface="Calibri" charset="0"/>
                <a:ea typeface="Arial Unicode MS" charset="0"/>
                <a:cs typeface="Arial Unicode MS" charset="0"/>
              </a:rPr>
              <a:t>Lars Stixrude </a:t>
            </a:r>
          </a:p>
        </p:txBody>
      </p:sp>
      <p:pic>
        <p:nvPicPr>
          <p:cNvPr id="2" name="Picture 1" descr="Install_plan_20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483"/>
            <a:ext cx="5151120" cy="3206496"/>
          </a:xfrm>
          <a:prstGeom prst="rect">
            <a:avLst/>
          </a:prstGeom>
        </p:spPr>
      </p:pic>
      <p:sp>
        <p:nvSpPr>
          <p:cNvPr id="3" name="TextBox 2"/>
          <p:cNvSpPr txBox="1"/>
          <p:nvPr/>
        </p:nvSpPr>
        <p:spPr>
          <a:xfrm>
            <a:off x="5257800" y="131802"/>
            <a:ext cx="4086876" cy="553998"/>
          </a:xfrm>
          <a:prstGeom prst="rect">
            <a:avLst/>
          </a:prstGeom>
          <a:noFill/>
        </p:spPr>
        <p:txBody>
          <a:bodyPr wrap="none" rtlCol="0">
            <a:spAutoFit/>
          </a:bodyPr>
          <a:lstStyle/>
          <a:p>
            <a:r>
              <a:rPr lang="en-US" sz="3000" i="1" dirty="0">
                <a:solidFill>
                  <a:schemeClr val="accent2"/>
                </a:solidFill>
                <a:latin typeface="Arial Black"/>
                <a:cs typeface="Arial Black"/>
              </a:rPr>
              <a:t>Seismic networks</a:t>
            </a:r>
            <a:endParaRPr lang="en-US" sz="3000" i="1" dirty="0">
              <a:latin typeface="Arial Black"/>
              <a:cs typeface="Arial Black"/>
            </a:endParaRPr>
          </a:p>
        </p:txBody>
      </p:sp>
      <p:sp>
        <p:nvSpPr>
          <p:cNvPr id="475141" name="Rectangle 4"/>
          <p:cNvSpPr>
            <a:spLocks noChangeArrowheads="1"/>
          </p:cNvSpPr>
          <p:nvPr/>
        </p:nvSpPr>
        <p:spPr bwMode="auto">
          <a:xfrm>
            <a:off x="304800" y="2667000"/>
            <a:ext cx="936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err="1">
                <a:solidFill>
                  <a:schemeClr val="accent2"/>
                </a:solidFill>
                <a:latin typeface="Calibri" charset="0"/>
                <a:cs typeface="ＭＳ Ｐゴシック" charset="0"/>
              </a:rPr>
              <a:t>USArray</a:t>
            </a:r>
            <a:endParaRPr lang="en-US" sz="1800" dirty="0">
              <a:solidFill>
                <a:schemeClr val="accent2"/>
              </a:solidFill>
              <a:latin typeface="Calibri" charset="0"/>
              <a:cs typeface="ＭＳ Ｐゴシック" charset="0"/>
            </a:endParaRPr>
          </a:p>
        </p:txBody>
      </p:sp>
      <p:pic>
        <p:nvPicPr>
          <p:cNvPr id="4" name="Picture 3" desc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73" y="3276600"/>
            <a:ext cx="3258127" cy="2774820"/>
          </a:xfrm>
          <a:prstGeom prst="rect">
            <a:avLst/>
          </a:prstGeom>
        </p:spPr>
      </p:pic>
    </p:spTree>
    <p:extLst>
      <p:ext uri="{BB962C8B-B14F-4D97-AF65-F5344CB8AC3E}">
        <p14:creationId xmlns:p14="http://schemas.microsoft.com/office/powerpoint/2010/main" val="3681385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704" y="612845"/>
            <a:ext cx="8472592" cy="5632311"/>
          </a:xfrm>
          <a:prstGeom prst="rect">
            <a:avLst/>
          </a:prstGeom>
          <a:noFill/>
        </p:spPr>
        <p:txBody>
          <a:bodyPr wrap="none" rtlCol="0">
            <a:spAutoFit/>
          </a:bodyPr>
          <a:lstStyle/>
          <a:p>
            <a:r>
              <a:rPr lang="en-US" sz="4400" i="1" dirty="0">
                <a:solidFill>
                  <a:schemeClr val="accent2"/>
                </a:solidFill>
                <a:latin typeface="Arial Black"/>
                <a:cs typeface="Arial Black"/>
              </a:rPr>
              <a:t>Types of Seismic Analysis </a:t>
            </a:r>
            <a:br>
              <a:rPr lang="en-US" sz="4400" dirty="0">
                <a:solidFill>
                  <a:schemeClr val="accent2"/>
                </a:solidFill>
              </a:rPr>
            </a:br>
            <a:r>
              <a:rPr lang="en-US" dirty="0">
                <a:solidFill>
                  <a:schemeClr val="accent2"/>
                </a:solidFill>
              </a:rPr>
              <a:t>   (for Earth structure</a:t>
            </a:r>
            <a:r>
              <a:rPr lang="mr-IN" dirty="0">
                <a:solidFill>
                  <a:schemeClr val="accent2"/>
                </a:solidFill>
              </a:rPr>
              <a:t>…</a:t>
            </a:r>
            <a:r>
              <a:rPr lang="en-US" dirty="0">
                <a:solidFill>
                  <a:schemeClr val="accent2"/>
                </a:solidFill>
              </a:rPr>
              <a:t> Earthquake analysis is another topic</a:t>
            </a:r>
          </a:p>
          <a:p>
            <a:r>
              <a:rPr lang="en-US" dirty="0">
                <a:solidFill>
                  <a:schemeClr val="accent2"/>
                </a:solidFill>
              </a:rPr>
              <a:t>   for another day!)</a:t>
            </a:r>
          </a:p>
          <a:p>
            <a:endParaRPr lang="en-US" sz="1200" dirty="0">
              <a:solidFill>
                <a:schemeClr val="accent2"/>
              </a:solidFill>
              <a:latin typeface="Arial"/>
              <a:cs typeface="Arial"/>
            </a:endParaRPr>
          </a:p>
          <a:p>
            <a:r>
              <a:rPr lang="en-US" dirty="0">
                <a:solidFill>
                  <a:schemeClr val="accent2"/>
                </a:solidFill>
                <a:latin typeface="Arial"/>
                <a:cs typeface="Arial"/>
              </a:rPr>
              <a:t>   • Normal modes</a:t>
            </a:r>
          </a:p>
          <a:p>
            <a:endParaRPr lang="en-US" sz="800" dirty="0">
              <a:solidFill>
                <a:schemeClr val="accent2"/>
              </a:solidFill>
              <a:latin typeface="Arial"/>
              <a:cs typeface="Arial"/>
            </a:endParaRPr>
          </a:p>
          <a:p>
            <a:r>
              <a:rPr lang="en-US" dirty="0">
                <a:solidFill>
                  <a:schemeClr val="accent2"/>
                </a:solidFill>
                <a:latin typeface="Arial"/>
                <a:cs typeface="Arial"/>
              </a:rPr>
              <a:t>   • Arrival times of </a:t>
            </a:r>
            <a:r>
              <a:rPr lang="ja-JP" altLang="en-US" dirty="0">
                <a:solidFill>
                  <a:schemeClr val="accent2"/>
                </a:solidFill>
                <a:latin typeface="Arial"/>
                <a:cs typeface="Arial"/>
              </a:rPr>
              <a:t>“</a:t>
            </a:r>
            <a:r>
              <a:rPr lang="en-US" dirty="0">
                <a:solidFill>
                  <a:schemeClr val="accent2"/>
                </a:solidFill>
                <a:latin typeface="Arial"/>
                <a:cs typeface="Arial"/>
              </a:rPr>
              <a:t>precursors</a:t>
            </a:r>
            <a:r>
              <a:rPr lang="ja-JP" altLang="en-US" dirty="0">
                <a:solidFill>
                  <a:schemeClr val="accent2"/>
                </a:solidFill>
                <a:latin typeface="Arial"/>
                <a:cs typeface="Arial"/>
              </a:rPr>
              <a:t>”</a:t>
            </a:r>
            <a:endParaRPr lang="en-US" altLang="ja-JP" dirty="0">
              <a:solidFill>
                <a:schemeClr val="accent2"/>
              </a:solidFill>
              <a:latin typeface="Arial"/>
              <a:cs typeface="Arial"/>
            </a:endParaRPr>
          </a:p>
          <a:p>
            <a:endParaRPr lang="en-US" sz="800" dirty="0">
              <a:solidFill>
                <a:schemeClr val="accent2"/>
              </a:solidFill>
              <a:latin typeface="Arial"/>
              <a:cs typeface="Arial"/>
            </a:endParaRPr>
          </a:p>
          <a:p>
            <a:r>
              <a:rPr lang="en-US" dirty="0">
                <a:solidFill>
                  <a:schemeClr val="accent2"/>
                </a:solidFill>
                <a:latin typeface="Arial"/>
                <a:cs typeface="Arial"/>
              </a:rPr>
              <a:t>   • Numerical modeling of waveforms</a:t>
            </a:r>
          </a:p>
          <a:p>
            <a:endParaRPr lang="en-US" sz="800" dirty="0">
              <a:solidFill>
                <a:schemeClr val="accent2"/>
              </a:solidFill>
              <a:latin typeface="Arial"/>
              <a:cs typeface="Arial"/>
            </a:endParaRPr>
          </a:p>
          <a:p>
            <a:r>
              <a:rPr lang="en-US" dirty="0">
                <a:solidFill>
                  <a:schemeClr val="accent2"/>
                </a:solidFill>
                <a:latin typeface="Arial"/>
                <a:cs typeface="Arial"/>
              </a:rPr>
              <a:t>   • </a:t>
            </a:r>
            <a:r>
              <a:rPr lang="en-US" dirty="0" err="1">
                <a:solidFill>
                  <a:schemeClr val="accent2"/>
                </a:solidFill>
                <a:latin typeface="Arial"/>
                <a:cs typeface="Arial"/>
              </a:rPr>
              <a:t>Deconvolve</a:t>
            </a:r>
            <a:r>
              <a:rPr lang="en-US" dirty="0">
                <a:solidFill>
                  <a:schemeClr val="accent2"/>
                </a:solidFill>
                <a:latin typeface="Arial"/>
                <a:cs typeface="Arial"/>
              </a:rPr>
              <a:t> </a:t>
            </a:r>
            <a:r>
              <a:rPr lang="ja-JP" altLang="en-US" dirty="0">
                <a:solidFill>
                  <a:schemeClr val="accent2"/>
                </a:solidFill>
                <a:latin typeface="Arial"/>
                <a:cs typeface="Arial"/>
              </a:rPr>
              <a:t>“</a:t>
            </a:r>
            <a:r>
              <a:rPr lang="en-US" dirty="0">
                <a:solidFill>
                  <a:schemeClr val="accent2"/>
                </a:solidFill>
                <a:latin typeface="Arial"/>
                <a:cs typeface="Arial"/>
              </a:rPr>
              <a:t>source term</a:t>
            </a:r>
            <a:r>
              <a:rPr lang="ja-JP" altLang="en-US" dirty="0">
                <a:solidFill>
                  <a:schemeClr val="accent2"/>
                </a:solidFill>
                <a:latin typeface="Arial"/>
                <a:cs typeface="Arial"/>
              </a:rPr>
              <a:t>”</a:t>
            </a:r>
            <a:r>
              <a:rPr lang="en-US" dirty="0">
                <a:solidFill>
                  <a:schemeClr val="accent2"/>
                </a:solidFill>
                <a:latin typeface="Arial"/>
                <a:cs typeface="Arial"/>
              </a:rPr>
              <a:t> from observed waveform:</a:t>
            </a:r>
          </a:p>
          <a:p>
            <a:r>
              <a:rPr lang="en-US" dirty="0">
                <a:solidFill>
                  <a:schemeClr val="accent2"/>
                </a:solidFill>
                <a:latin typeface="Arial"/>
                <a:cs typeface="Arial"/>
              </a:rPr>
              <a:t>      receiver functions</a:t>
            </a:r>
          </a:p>
          <a:p>
            <a:endParaRPr lang="en-US" sz="800" dirty="0">
              <a:solidFill>
                <a:schemeClr val="accent2"/>
              </a:solidFill>
              <a:latin typeface="Arial"/>
              <a:cs typeface="Arial"/>
            </a:endParaRPr>
          </a:p>
          <a:p>
            <a:r>
              <a:rPr lang="en-US" dirty="0">
                <a:solidFill>
                  <a:schemeClr val="accent2"/>
                </a:solidFill>
                <a:latin typeface="Arial"/>
                <a:cs typeface="Arial"/>
              </a:rPr>
              <a:t>   • Anisotropy</a:t>
            </a:r>
          </a:p>
          <a:p>
            <a:endParaRPr lang="en-US" sz="800" dirty="0">
              <a:solidFill>
                <a:schemeClr val="accent2"/>
              </a:solidFill>
              <a:latin typeface="Arial"/>
              <a:cs typeface="Arial"/>
            </a:endParaRPr>
          </a:p>
          <a:p>
            <a:r>
              <a:rPr lang="en-US" dirty="0">
                <a:solidFill>
                  <a:schemeClr val="accent2"/>
                </a:solidFill>
                <a:latin typeface="Arial"/>
                <a:cs typeface="Arial"/>
              </a:rPr>
              <a:t>   • Travel-time tomography</a:t>
            </a:r>
          </a:p>
          <a:p>
            <a:endParaRPr lang="en-US" dirty="0">
              <a:solidFill>
                <a:schemeClr val="accent2"/>
              </a:solidFill>
              <a:latin typeface="Arial"/>
              <a:cs typeface="Arial"/>
            </a:endParaRPr>
          </a:p>
          <a:p>
            <a:r>
              <a:rPr lang="en-US" dirty="0">
                <a:solidFill>
                  <a:schemeClr val="accent2"/>
                </a:solidFill>
                <a:latin typeface="Arial"/>
                <a:cs typeface="Arial"/>
              </a:rPr>
              <a:t>(There are more!)</a:t>
            </a:r>
            <a:endParaRPr lang="en-US" dirty="0"/>
          </a:p>
        </p:txBody>
      </p:sp>
    </p:spTree>
    <p:extLst>
      <p:ext uri="{BB962C8B-B14F-4D97-AF65-F5344CB8AC3E}">
        <p14:creationId xmlns:p14="http://schemas.microsoft.com/office/powerpoint/2010/main" val="179795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Text Box 3"/>
          <p:cNvSpPr txBox="1">
            <a:spLocks noChangeArrowheads="1"/>
          </p:cNvSpPr>
          <p:nvPr/>
        </p:nvSpPr>
        <p:spPr bwMode="auto">
          <a:xfrm>
            <a:off x="109538" y="5867400"/>
            <a:ext cx="889197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333399"/>
                </a:solidFill>
              </a:rPr>
              <a:t>PREM is derived from normal modes, but they also can be used</a:t>
            </a:r>
          </a:p>
          <a:p>
            <a:r>
              <a:rPr lang="en-US" dirty="0">
                <a:solidFill>
                  <a:srgbClr val="333399"/>
                </a:solidFill>
              </a:rPr>
              <a:t>   to image three-dimensional structure (e.g. from splitting)</a:t>
            </a:r>
          </a:p>
        </p:txBody>
      </p:sp>
      <p:pic>
        <p:nvPicPr>
          <p:cNvPr id="512004" name="Picture 4" descr="Iceland mantle pl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532" y="1611563"/>
            <a:ext cx="3408689" cy="3619264"/>
          </a:xfrm>
          <a:prstGeom prst="rect">
            <a:avLst/>
          </a:prstGeom>
          <a:noFill/>
          <a:extLst>
            <a:ext uri="{909E8E84-426E-40dd-AFC4-6F175D3DCCD1}">
              <a14:hiddenFill xmlns="" xmlns:a14="http://schemas.microsoft.com/office/drawing/2010/main">
                <a:solidFill>
                  <a:srgbClr val="FFFFFF"/>
                </a:solidFill>
              </a14:hiddenFill>
            </a:ext>
          </a:extLst>
        </p:spPr>
      </p:pic>
      <p:pic>
        <p:nvPicPr>
          <p:cNvPr id="512005" name="Picture 3" descr="PR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02428"/>
            <a:ext cx="5453270" cy="4823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12BF983-D7B7-E542-9A5D-0E520638ACFD}"/>
              </a:ext>
            </a:extLst>
          </p:cNvPr>
          <p:cNvSpPr/>
          <p:nvPr/>
        </p:nvSpPr>
        <p:spPr>
          <a:xfrm>
            <a:off x="2659970" y="251452"/>
            <a:ext cx="3824060" cy="646331"/>
          </a:xfrm>
          <a:prstGeom prst="rect">
            <a:avLst/>
          </a:prstGeom>
        </p:spPr>
        <p:txBody>
          <a:bodyPr wrap="none">
            <a:spAutoFit/>
          </a:bodyPr>
          <a:lstStyle/>
          <a:p>
            <a:r>
              <a:rPr lang="en-US" sz="3600" i="1" dirty="0">
                <a:solidFill>
                  <a:srgbClr val="333399"/>
                </a:solidFill>
                <a:latin typeface="Arial Black" charset="0"/>
                <a:cs typeface="ＭＳ Ｐゴシック" charset="0"/>
              </a:rPr>
              <a:t>Normal Modes</a:t>
            </a:r>
            <a:endParaRPr lang="en-US" sz="3600" dirty="0"/>
          </a:p>
        </p:txBody>
      </p:sp>
    </p:spTree>
    <p:extLst>
      <p:ext uri="{BB962C8B-B14F-4D97-AF65-F5344CB8AC3E}">
        <p14:creationId xmlns:p14="http://schemas.microsoft.com/office/powerpoint/2010/main" val="113799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ChangeArrowheads="1"/>
          </p:cNvSpPr>
          <p:nvPr/>
        </p:nvSpPr>
        <p:spPr bwMode="auto">
          <a:xfrm>
            <a:off x="0" y="0"/>
            <a:ext cx="9144000" cy="1676400"/>
          </a:xfrm>
          <a:prstGeom prst="rect">
            <a:avLst/>
          </a:prstGeom>
          <a:solidFill>
            <a:srgbClr val="DAE8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latin typeface="Calibri" charset="0"/>
              <a:cs typeface="ＭＳ Ｐゴシック" charset="0"/>
            </a:endParaRPr>
          </a:p>
        </p:txBody>
      </p:sp>
      <p:sp>
        <p:nvSpPr>
          <p:cNvPr id="520195" name="Rectangle 9"/>
          <p:cNvSpPr>
            <a:spLocks noChangeArrowheads="1"/>
          </p:cNvSpPr>
          <p:nvPr/>
        </p:nvSpPr>
        <p:spPr bwMode="auto">
          <a:xfrm>
            <a:off x="0" y="1600200"/>
            <a:ext cx="9144000" cy="762000"/>
          </a:xfrm>
          <a:prstGeom prst="rect">
            <a:avLst/>
          </a:prstGeom>
          <a:gradFill rotWithShape="1">
            <a:gsLst>
              <a:gs pos="0">
                <a:srgbClr val="DAE884"/>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latin typeface="Calibri" charset="0"/>
              <a:cs typeface="ＭＳ Ｐゴシック" charset="0"/>
            </a:endParaRPr>
          </a:p>
        </p:txBody>
      </p:sp>
      <p:pic>
        <p:nvPicPr>
          <p:cNvPr id="520196" name="Picture 3" descr="SS-pa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8736013" cy="29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762000" y="76200"/>
            <a:ext cx="7848600" cy="609600"/>
          </a:xfrm>
          <a:prstGeom prst="rect">
            <a:avLst/>
          </a:prstGeom>
          <a:noFill/>
          <a:ln w="9525">
            <a:noFill/>
            <a:miter lim="800000"/>
            <a:headEnd/>
            <a:tailEnd/>
          </a:ln>
          <a:effectLst>
            <a:outerShdw dist="35921" dir="2700000" algn="ctr" rotWithShape="0">
              <a:srgbClr val="BAE4FE"/>
            </a:outerShdw>
          </a:effectLst>
        </p:spPr>
        <p:txBody>
          <a:bodyPr/>
          <a:lstStyle/>
          <a:p>
            <a:pPr algn="ctr"/>
            <a:r>
              <a:rPr lang="en-US" sz="4400" b="1" i="1">
                <a:solidFill>
                  <a:srgbClr val="000066"/>
                </a:solidFill>
                <a:latin typeface="Verdana" charset="0"/>
                <a:cs typeface="ＭＳ Ｐゴシック" charset="0"/>
              </a:rPr>
              <a:t>SS and SS </a:t>
            </a:r>
            <a:r>
              <a:rPr lang="en-US" sz="4400" b="1">
                <a:solidFill>
                  <a:srgbClr val="000066"/>
                </a:solidFill>
                <a:latin typeface="Verdana" charset="0"/>
                <a:cs typeface="ＭＳ Ｐゴシック" charset="0"/>
              </a:rPr>
              <a:t>Precursors:</a:t>
            </a:r>
            <a:br>
              <a:rPr lang="en-US" sz="4400" b="1">
                <a:solidFill>
                  <a:srgbClr val="000066"/>
                </a:solidFill>
                <a:latin typeface="Verdana" charset="0"/>
                <a:cs typeface="ＭＳ Ｐゴシック" charset="0"/>
              </a:rPr>
            </a:br>
            <a:r>
              <a:rPr lang="en-US" sz="2800" b="1">
                <a:solidFill>
                  <a:srgbClr val="000066"/>
                </a:solidFill>
                <a:latin typeface="Verdana" charset="0"/>
                <a:cs typeface="ＭＳ Ｐゴシック" charset="0"/>
              </a:rPr>
              <a:t>Imaging upper mantle discontinuities and transition zone structure</a:t>
            </a:r>
          </a:p>
        </p:txBody>
      </p:sp>
      <p:sp>
        <p:nvSpPr>
          <p:cNvPr id="520198" name="Text Box 6"/>
          <p:cNvSpPr txBox="1">
            <a:spLocks noChangeArrowheads="1"/>
          </p:cNvSpPr>
          <p:nvPr/>
        </p:nvSpPr>
        <p:spPr bwMode="auto">
          <a:xfrm>
            <a:off x="6807200" y="6583363"/>
            <a:ext cx="240694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i="1" dirty="0" err="1">
                <a:latin typeface="Times New Roman" charset="0"/>
                <a:cs typeface="ＭＳ Ｐゴシック" charset="0"/>
              </a:rPr>
              <a:t>Schmerr</a:t>
            </a:r>
            <a:r>
              <a:rPr lang="en-US" sz="1200" i="1" dirty="0">
                <a:latin typeface="Times New Roman" charset="0"/>
                <a:cs typeface="ＭＳ Ｐゴシック" charset="0"/>
              </a:rPr>
              <a:t> and </a:t>
            </a:r>
            <a:r>
              <a:rPr lang="en-US" sz="1200" i="1" dirty="0" err="1">
                <a:latin typeface="Times New Roman" charset="0"/>
                <a:cs typeface="ＭＳ Ｐゴシック" charset="0"/>
              </a:rPr>
              <a:t>Garnero</a:t>
            </a:r>
            <a:r>
              <a:rPr lang="en-US" sz="1200" i="1" dirty="0">
                <a:latin typeface="Times New Roman" charset="0"/>
                <a:cs typeface="ＭＳ Ｐゴシック" charset="0"/>
              </a:rPr>
              <a:t> [2006, JGR]</a:t>
            </a:r>
          </a:p>
        </p:txBody>
      </p:sp>
      <p:sp>
        <p:nvSpPr>
          <p:cNvPr id="520199" name="Rectangle 6"/>
          <p:cNvSpPr>
            <a:spLocks noChangeArrowheads="1"/>
          </p:cNvSpPr>
          <p:nvPr/>
        </p:nvSpPr>
        <p:spPr bwMode="auto">
          <a:xfrm>
            <a:off x="1588" y="6488113"/>
            <a:ext cx="1250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rgbClr val="333399"/>
                </a:solidFill>
                <a:latin typeface="Calibri" charset="0"/>
                <a:cs typeface="DejaVu Sans" charset="0"/>
              </a:rPr>
              <a:t>Ed Garnero</a:t>
            </a:r>
            <a:endParaRPr lang="fr-FR" sz="1800" b="1">
              <a:solidFill>
                <a:srgbClr val="333399"/>
              </a:solidFill>
              <a:latin typeface="Calibri" charset="0"/>
              <a:cs typeface="DejaVu Sans" charset="0"/>
            </a:endParaRPr>
          </a:p>
        </p:txBody>
      </p:sp>
    </p:spTree>
    <p:extLst>
      <p:ext uri="{BB962C8B-B14F-4D97-AF65-F5344CB8AC3E}">
        <p14:creationId xmlns:p14="http://schemas.microsoft.com/office/powerpoint/2010/main" val="233752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4290" name="Picture 2" descr="1145962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685800"/>
            <a:ext cx="7781925" cy="5881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4291" name="Text Box 3"/>
          <p:cNvSpPr txBox="1">
            <a:spLocks noChangeArrowheads="1"/>
          </p:cNvSpPr>
          <p:nvPr/>
        </p:nvSpPr>
        <p:spPr bwMode="auto">
          <a:xfrm>
            <a:off x="728663" y="3128963"/>
            <a:ext cx="1709737"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r>
              <a:rPr lang="en-US">
                <a:solidFill>
                  <a:srgbClr val="FFFFFF"/>
                </a:solidFill>
                <a:cs typeface="ＭＳ Ｐゴシック" charset="0"/>
              </a:rPr>
              <a:t>410</a:t>
            </a:r>
          </a:p>
          <a:p>
            <a:pPr algn="ctr"/>
            <a:r>
              <a:rPr lang="en-US">
                <a:solidFill>
                  <a:srgbClr val="FFFFFF"/>
                </a:solidFill>
                <a:cs typeface="ＭＳ Ｐゴシック" charset="0"/>
              </a:rPr>
              <a:t>topography</a:t>
            </a:r>
          </a:p>
        </p:txBody>
      </p:sp>
      <p:sp>
        <p:nvSpPr>
          <p:cNvPr id="524292" name="Text Box 4"/>
          <p:cNvSpPr txBox="1">
            <a:spLocks noChangeArrowheads="1"/>
          </p:cNvSpPr>
          <p:nvPr/>
        </p:nvSpPr>
        <p:spPr bwMode="auto">
          <a:xfrm>
            <a:off x="708025" y="4968875"/>
            <a:ext cx="17097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r>
              <a:rPr lang="en-US">
                <a:solidFill>
                  <a:srgbClr val="FFFFFF"/>
                </a:solidFill>
                <a:cs typeface="ＭＳ Ｐゴシック" charset="0"/>
              </a:rPr>
              <a:t>660</a:t>
            </a:r>
          </a:p>
          <a:p>
            <a:pPr algn="ctr"/>
            <a:r>
              <a:rPr lang="en-US">
                <a:solidFill>
                  <a:srgbClr val="FFFFFF"/>
                </a:solidFill>
                <a:cs typeface="ＭＳ Ｐゴシック" charset="0"/>
              </a:rPr>
              <a:t>topography</a:t>
            </a:r>
          </a:p>
        </p:txBody>
      </p:sp>
      <p:sp>
        <p:nvSpPr>
          <p:cNvPr id="524293" name="Text Box 5"/>
          <p:cNvSpPr txBox="1">
            <a:spLocks noChangeArrowheads="1"/>
          </p:cNvSpPr>
          <p:nvPr/>
        </p:nvSpPr>
        <p:spPr bwMode="auto">
          <a:xfrm>
            <a:off x="6610350" y="6583363"/>
            <a:ext cx="25336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i="1">
                <a:solidFill>
                  <a:srgbClr val="FFFFFF"/>
                </a:solidFill>
                <a:latin typeface="Times New Roman" charset="0"/>
                <a:cs typeface="ＭＳ Ｐゴシック" charset="0"/>
              </a:rPr>
              <a:t>Schmerr and Garnero [2007, Science]</a:t>
            </a:r>
          </a:p>
        </p:txBody>
      </p:sp>
      <p:sp>
        <p:nvSpPr>
          <p:cNvPr id="524294" name="Rectangle 7"/>
          <p:cNvSpPr>
            <a:spLocks noChangeArrowheads="1"/>
          </p:cNvSpPr>
          <p:nvPr/>
        </p:nvSpPr>
        <p:spPr bwMode="auto">
          <a:xfrm>
            <a:off x="0" y="-76200"/>
            <a:ext cx="9144000" cy="762000"/>
          </a:xfrm>
          <a:prstGeom prst="rect">
            <a:avLst/>
          </a:prstGeom>
          <a:gradFill rotWithShape="1">
            <a:gsLst>
              <a:gs pos="0">
                <a:srgbClr val="333333"/>
              </a:gs>
              <a:gs pos="100000">
                <a:schemeClr val="tx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latin typeface="Calibri" charset="0"/>
              <a:cs typeface="ＭＳ Ｐゴシック" charset="0"/>
            </a:endParaRPr>
          </a:p>
        </p:txBody>
      </p:sp>
      <p:sp>
        <p:nvSpPr>
          <p:cNvPr id="101384" name="Text Box 8"/>
          <p:cNvSpPr txBox="1">
            <a:spLocks noChangeArrowheads="1"/>
          </p:cNvSpPr>
          <p:nvPr/>
        </p:nvSpPr>
        <p:spPr bwMode="auto">
          <a:xfrm>
            <a:off x="990600" y="0"/>
            <a:ext cx="7315200" cy="4572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r>
              <a:rPr lang="en-US" b="1">
                <a:solidFill>
                  <a:srgbClr val="969696"/>
                </a:solidFill>
                <a:cs typeface="ＭＳ Ｐゴシック" charset="0"/>
              </a:rPr>
              <a:t>Upper mantle discontinuity topography</a:t>
            </a:r>
          </a:p>
        </p:txBody>
      </p:sp>
      <p:sp>
        <p:nvSpPr>
          <p:cNvPr id="524296" name="Rectangle 7"/>
          <p:cNvSpPr>
            <a:spLocks noChangeArrowheads="1"/>
          </p:cNvSpPr>
          <p:nvPr/>
        </p:nvSpPr>
        <p:spPr bwMode="auto">
          <a:xfrm>
            <a:off x="1588" y="6488113"/>
            <a:ext cx="1250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rgbClr val="FFFFFF"/>
                </a:solidFill>
                <a:latin typeface="Calibri" charset="0"/>
                <a:cs typeface="DejaVu Sans" charset="0"/>
              </a:rPr>
              <a:t>Ed Garnero</a:t>
            </a:r>
            <a:endParaRPr lang="fr-FR" sz="1800" b="1">
              <a:solidFill>
                <a:srgbClr val="FFFFFF"/>
              </a:solidFill>
              <a:latin typeface="Calibri" charset="0"/>
              <a:cs typeface="DejaVu Sans" charset="0"/>
            </a:endParaRPr>
          </a:p>
        </p:txBody>
      </p:sp>
    </p:spTree>
    <p:extLst>
      <p:ext uri="{BB962C8B-B14F-4D97-AF65-F5344CB8AC3E}">
        <p14:creationId xmlns:p14="http://schemas.microsoft.com/office/powerpoint/2010/main" val="173475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7" y="1558804"/>
            <a:ext cx="5414963" cy="489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6342" name="Text Box 4"/>
          <p:cNvSpPr txBox="1">
            <a:spLocks noChangeArrowheads="1"/>
          </p:cNvSpPr>
          <p:nvPr/>
        </p:nvSpPr>
        <p:spPr bwMode="auto">
          <a:xfrm>
            <a:off x="6324600" y="6551491"/>
            <a:ext cx="2624138" cy="16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tabLst>
                <a:tab pos="655638" algn="l"/>
                <a:tab pos="1312863" algn="l"/>
                <a:tab pos="1968500" algn="l"/>
                <a:tab pos="2625725" algn="l"/>
                <a:tab pos="3282950" algn="l"/>
              </a:tabLst>
              <a:defRPr>
                <a:solidFill>
                  <a:schemeClr val="tx1"/>
                </a:solidFill>
                <a:latin typeface="Arial" charset="0"/>
                <a:ea typeface="ＭＳ Ｐゴシック" charset="0"/>
              </a:defRPr>
            </a:lvl1pPr>
            <a:lvl2pPr marL="37931725" indent="-37474525">
              <a:tabLst>
                <a:tab pos="655638" algn="l"/>
                <a:tab pos="1312863" algn="l"/>
                <a:tab pos="1968500" algn="l"/>
                <a:tab pos="2625725" algn="l"/>
                <a:tab pos="3282950" algn="l"/>
              </a:tabLst>
              <a:defRPr>
                <a:solidFill>
                  <a:schemeClr val="tx1"/>
                </a:solidFill>
                <a:latin typeface="Arial" charset="0"/>
                <a:ea typeface="ＭＳ Ｐゴシック" charset="0"/>
              </a:defRPr>
            </a:lvl2pPr>
            <a:lvl3pPr>
              <a:tabLst>
                <a:tab pos="655638" algn="l"/>
                <a:tab pos="1312863" algn="l"/>
                <a:tab pos="1968500" algn="l"/>
                <a:tab pos="2625725" algn="l"/>
                <a:tab pos="3282950" algn="l"/>
              </a:tabLst>
              <a:defRPr>
                <a:solidFill>
                  <a:schemeClr val="tx1"/>
                </a:solidFill>
                <a:latin typeface="Arial" charset="0"/>
                <a:ea typeface="ＭＳ Ｐゴシック" charset="0"/>
              </a:defRPr>
            </a:lvl3pPr>
            <a:lvl4pPr>
              <a:tabLst>
                <a:tab pos="655638" algn="l"/>
                <a:tab pos="1312863" algn="l"/>
                <a:tab pos="1968500" algn="l"/>
                <a:tab pos="2625725" algn="l"/>
                <a:tab pos="3282950" algn="l"/>
              </a:tabLst>
              <a:defRPr>
                <a:solidFill>
                  <a:schemeClr val="tx1"/>
                </a:solidFill>
                <a:latin typeface="Arial" charset="0"/>
                <a:ea typeface="ＭＳ Ｐゴシック" charset="0"/>
              </a:defRPr>
            </a:lvl4pPr>
            <a:lvl5pPr>
              <a:tabLst>
                <a:tab pos="655638" algn="l"/>
                <a:tab pos="1312863" algn="l"/>
                <a:tab pos="1968500" algn="l"/>
                <a:tab pos="2625725" algn="l"/>
                <a:tab pos="3282950" algn="l"/>
              </a:tabLst>
              <a:defRPr>
                <a:solidFill>
                  <a:schemeClr val="tx1"/>
                </a:solidFill>
                <a:latin typeface="Arial" charset="0"/>
                <a:ea typeface="ＭＳ Ｐゴシック" charset="0"/>
              </a:defRPr>
            </a:lvl5pPr>
            <a:lvl6pPr marL="457200" fontAlgn="base">
              <a:spcBef>
                <a:spcPct val="0"/>
              </a:spcBef>
              <a:spcAft>
                <a:spcPct val="0"/>
              </a:spcAft>
              <a:tabLst>
                <a:tab pos="655638" algn="l"/>
                <a:tab pos="1312863" algn="l"/>
                <a:tab pos="1968500" algn="l"/>
                <a:tab pos="2625725" algn="l"/>
                <a:tab pos="3282950" algn="l"/>
              </a:tabLst>
              <a:defRPr>
                <a:solidFill>
                  <a:schemeClr val="tx1"/>
                </a:solidFill>
                <a:latin typeface="Arial" charset="0"/>
                <a:ea typeface="ＭＳ Ｐゴシック" charset="0"/>
              </a:defRPr>
            </a:lvl6pPr>
            <a:lvl7pPr marL="914400" fontAlgn="base">
              <a:spcBef>
                <a:spcPct val="0"/>
              </a:spcBef>
              <a:spcAft>
                <a:spcPct val="0"/>
              </a:spcAft>
              <a:tabLst>
                <a:tab pos="655638" algn="l"/>
                <a:tab pos="1312863" algn="l"/>
                <a:tab pos="1968500" algn="l"/>
                <a:tab pos="2625725" algn="l"/>
                <a:tab pos="3282950" algn="l"/>
              </a:tabLst>
              <a:defRPr>
                <a:solidFill>
                  <a:schemeClr val="tx1"/>
                </a:solidFill>
                <a:latin typeface="Arial" charset="0"/>
                <a:ea typeface="ＭＳ Ｐゴシック" charset="0"/>
              </a:defRPr>
            </a:lvl7pPr>
            <a:lvl8pPr marL="1371600" fontAlgn="base">
              <a:spcBef>
                <a:spcPct val="0"/>
              </a:spcBef>
              <a:spcAft>
                <a:spcPct val="0"/>
              </a:spcAft>
              <a:tabLst>
                <a:tab pos="655638" algn="l"/>
                <a:tab pos="1312863" algn="l"/>
                <a:tab pos="1968500" algn="l"/>
                <a:tab pos="2625725" algn="l"/>
                <a:tab pos="3282950" algn="l"/>
              </a:tabLst>
              <a:defRPr>
                <a:solidFill>
                  <a:schemeClr val="tx1"/>
                </a:solidFill>
                <a:latin typeface="Arial" charset="0"/>
                <a:ea typeface="ＭＳ Ｐゴシック" charset="0"/>
              </a:defRPr>
            </a:lvl8pPr>
            <a:lvl9pPr marL="1828800" fontAlgn="base">
              <a:spcBef>
                <a:spcPct val="0"/>
              </a:spcBef>
              <a:spcAft>
                <a:spcPct val="0"/>
              </a:spcAft>
              <a:tabLst>
                <a:tab pos="655638" algn="l"/>
                <a:tab pos="1312863" algn="l"/>
                <a:tab pos="1968500" algn="l"/>
                <a:tab pos="2625725" algn="l"/>
                <a:tab pos="3282950" algn="l"/>
              </a:tabLst>
              <a:defRPr>
                <a:solidFill>
                  <a:schemeClr val="tx1"/>
                </a:solidFill>
                <a:latin typeface="Arial" charset="0"/>
                <a:ea typeface="ＭＳ Ｐゴシック" charset="0"/>
              </a:defRPr>
            </a:lvl9pPr>
          </a:lstStyle>
          <a:p>
            <a:pPr>
              <a:lnSpc>
                <a:spcPct val="97000"/>
              </a:lnSpc>
              <a:buClr>
                <a:srgbClr val="000000"/>
              </a:buClr>
              <a:buSzPct val="45000"/>
            </a:pPr>
            <a:r>
              <a:rPr lang="en-GB" sz="1100" b="1" dirty="0">
                <a:solidFill>
                  <a:srgbClr val="333399"/>
                </a:solidFill>
                <a:cs typeface="ＭＳ Ｐゴシック" charset="0"/>
              </a:rPr>
              <a:t>Sun D et al. PNAS 2007;104:9151-9155</a:t>
            </a:r>
          </a:p>
        </p:txBody>
      </p:sp>
      <p:sp>
        <p:nvSpPr>
          <p:cNvPr id="526344" name="Text Box 8"/>
          <p:cNvSpPr txBox="1">
            <a:spLocks noChangeArrowheads="1"/>
          </p:cNvSpPr>
          <p:nvPr/>
        </p:nvSpPr>
        <p:spPr bwMode="auto">
          <a:xfrm>
            <a:off x="228600" y="731716"/>
            <a:ext cx="8382000" cy="80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7000"/>
              </a:lnSpc>
              <a:buClr>
                <a:srgbClr val="000000"/>
              </a:buClr>
              <a:buSzPct val="45000"/>
            </a:pPr>
            <a:r>
              <a:rPr lang="en-GB" b="1" dirty="0">
                <a:solidFill>
                  <a:srgbClr val="333399"/>
                </a:solidFill>
                <a:cs typeface="ＭＳ Ｐゴシック" charset="0"/>
              </a:rPr>
              <a:t>Waveform </a:t>
            </a:r>
            <a:r>
              <a:rPr lang="en-GB" b="1" dirty="0" err="1">
                <a:solidFill>
                  <a:srgbClr val="333399"/>
                </a:solidFill>
                <a:cs typeface="ＭＳ Ｐゴシック" charset="0"/>
              </a:rPr>
              <a:t>modeling</a:t>
            </a:r>
            <a:r>
              <a:rPr lang="en-GB" b="1" dirty="0">
                <a:solidFill>
                  <a:srgbClr val="333399"/>
                </a:solidFill>
                <a:cs typeface="ＭＳ Ｐゴシック" charset="0"/>
              </a:rPr>
              <a:t> of a D” triplication from the</a:t>
            </a:r>
          </a:p>
          <a:p>
            <a:pPr>
              <a:lnSpc>
                <a:spcPct val="97000"/>
              </a:lnSpc>
              <a:buClr>
                <a:srgbClr val="000000"/>
              </a:buClr>
              <a:buSzPct val="45000"/>
            </a:pPr>
            <a:r>
              <a:rPr lang="en-GB" b="1" dirty="0">
                <a:solidFill>
                  <a:srgbClr val="333399"/>
                </a:solidFill>
                <a:cs typeface="ＭＳ Ｐゴシック" charset="0"/>
              </a:rPr>
              <a:t>Ethiopia/Kenya array from a deep Sandwich Island event</a:t>
            </a:r>
            <a:endParaRPr lang="en-US" dirty="0">
              <a:solidFill>
                <a:srgbClr val="000000"/>
              </a:solidFill>
            </a:endParaRPr>
          </a:p>
        </p:txBody>
      </p:sp>
      <p:sp>
        <p:nvSpPr>
          <p:cNvPr id="2" name="TextBox 1"/>
          <p:cNvSpPr txBox="1"/>
          <p:nvPr/>
        </p:nvSpPr>
        <p:spPr>
          <a:xfrm>
            <a:off x="228600" y="1646116"/>
            <a:ext cx="3430647" cy="4524315"/>
          </a:xfrm>
          <a:prstGeom prst="rect">
            <a:avLst/>
          </a:prstGeom>
          <a:noFill/>
        </p:spPr>
        <p:txBody>
          <a:bodyPr wrap="none" rtlCol="0">
            <a:spAutoFit/>
          </a:bodyPr>
          <a:lstStyle/>
          <a:p>
            <a:r>
              <a:rPr lang="en-US" dirty="0">
                <a:solidFill>
                  <a:srgbClr val="333399"/>
                </a:solidFill>
              </a:rPr>
              <a:t>HBMS = High bulk</a:t>
            </a:r>
          </a:p>
          <a:p>
            <a:r>
              <a:rPr lang="en-US" dirty="0">
                <a:solidFill>
                  <a:srgbClr val="333399"/>
                </a:solidFill>
              </a:rPr>
              <a:t>modulus structure,</a:t>
            </a:r>
          </a:p>
          <a:p>
            <a:r>
              <a:rPr lang="en-US" dirty="0">
                <a:solidFill>
                  <a:srgbClr val="333399"/>
                </a:solidFill>
              </a:rPr>
              <a:t>implies a lower shear</a:t>
            </a:r>
          </a:p>
          <a:p>
            <a:r>
              <a:rPr lang="en-US" dirty="0">
                <a:solidFill>
                  <a:srgbClr val="333399"/>
                </a:solidFill>
              </a:rPr>
              <a:t>velocity, higher</a:t>
            </a:r>
          </a:p>
          <a:p>
            <a:r>
              <a:rPr lang="en-US" dirty="0">
                <a:solidFill>
                  <a:srgbClr val="333399"/>
                </a:solidFill>
              </a:rPr>
              <a:t>temperature, higher</a:t>
            </a:r>
          </a:p>
          <a:p>
            <a:r>
              <a:rPr lang="en-US" dirty="0">
                <a:solidFill>
                  <a:srgbClr val="333399"/>
                </a:solidFill>
              </a:rPr>
              <a:t>density chemical</a:t>
            </a:r>
          </a:p>
          <a:p>
            <a:r>
              <a:rPr lang="en-US" dirty="0">
                <a:solidFill>
                  <a:srgbClr val="333399"/>
                </a:solidFill>
              </a:rPr>
              <a:t>layer at the core-mantle</a:t>
            </a:r>
          </a:p>
          <a:p>
            <a:r>
              <a:rPr lang="en-US" dirty="0">
                <a:solidFill>
                  <a:srgbClr val="333399"/>
                </a:solidFill>
              </a:rPr>
              <a:t>boundary... </a:t>
            </a:r>
          </a:p>
          <a:p>
            <a:endParaRPr lang="en-US" dirty="0">
              <a:solidFill>
                <a:srgbClr val="333399"/>
              </a:solidFill>
            </a:endParaRPr>
          </a:p>
          <a:p>
            <a:r>
              <a:rPr lang="en-US" dirty="0">
                <a:solidFill>
                  <a:srgbClr val="333399"/>
                </a:solidFill>
              </a:rPr>
              <a:t>The inferred “fast lens”</a:t>
            </a:r>
          </a:p>
          <a:p>
            <a:r>
              <a:rPr lang="en-US" dirty="0">
                <a:solidFill>
                  <a:srgbClr val="333399"/>
                </a:solidFill>
              </a:rPr>
              <a:t>Would be 90 km above</a:t>
            </a:r>
          </a:p>
          <a:p>
            <a:r>
              <a:rPr lang="en-US" dirty="0">
                <a:solidFill>
                  <a:srgbClr val="333399"/>
                </a:solidFill>
              </a:rPr>
              <a:t>the CMB.</a:t>
            </a:r>
          </a:p>
        </p:txBody>
      </p:sp>
      <p:sp>
        <p:nvSpPr>
          <p:cNvPr id="3" name="Rectangle 2">
            <a:extLst>
              <a:ext uri="{FF2B5EF4-FFF2-40B4-BE49-F238E27FC236}">
                <a16:creationId xmlns:a16="http://schemas.microsoft.com/office/drawing/2014/main" id="{444C192D-1146-284E-997E-ED72AD71B21A}"/>
              </a:ext>
            </a:extLst>
          </p:cNvPr>
          <p:cNvSpPr/>
          <p:nvPr/>
        </p:nvSpPr>
        <p:spPr>
          <a:xfrm>
            <a:off x="2231199" y="120276"/>
            <a:ext cx="4681603" cy="646331"/>
          </a:xfrm>
          <a:prstGeom prst="rect">
            <a:avLst/>
          </a:prstGeom>
        </p:spPr>
        <p:txBody>
          <a:bodyPr wrap="none">
            <a:spAutoFit/>
          </a:bodyPr>
          <a:lstStyle/>
          <a:p>
            <a:r>
              <a:rPr lang="en-GB" sz="3600" b="1" dirty="0">
                <a:solidFill>
                  <a:srgbClr val="333399"/>
                </a:solidFill>
                <a:cs typeface="ＭＳ Ｐゴシック" charset="0"/>
              </a:rPr>
              <a:t>Waveform </a:t>
            </a:r>
            <a:r>
              <a:rPr lang="en-GB" sz="3600" b="1" dirty="0" err="1">
                <a:solidFill>
                  <a:srgbClr val="333399"/>
                </a:solidFill>
                <a:cs typeface="ＭＳ Ｐゴシック" charset="0"/>
              </a:rPr>
              <a:t>Modeling</a:t>
            </a:r>
            <a:r>
              <a:rPr lang="en-GB" sz="3600" b="1" dirty="0">
                <a:solidFill>
                  <a:srgbClr val="333399"/>
                </a:solidFill>
                <a:cs typeface="ＭＳ Ｐゴシック" charset="0"/>
              </a:rPr>
              <a:t> </a:t>
            </a:r>
            <a:endParaRPr lang="en-US" sz="3600" dirty="0"/>
          </a:p>
        </p:txBody>
      </p:sp>
    </p:spTree>
    <p:extLst>
      <p:ext uri="{BB962C8B-B14F-4D97-AF65-F5344CB8AC3E}">
        <p14:creationId xmlns:p14="http://schemas.microsoft.com/office/powerpoint/2010/main" val="2045103094"/>
      </p:ext>
    </p:extLst>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100" b="0" i="1" u="none" strike="noStrike" cap="none" normalizeH="0" baseline="0">
            <a:ln>
              <a:noFill/>
            </a:ln>
            <a:solidFill>
              <a:srgbClr val="FF33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100" b="0" i="1" u="none" strike="noStrike" cap="none" normalizeH="0" baseline="0">
            <a:ln>
              <a:noFill/>
            </a:ln>
            <a:solidFill>
              <a:srgbClr val="FF33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8733</TotalTime>
  <Words>600</Words>
  <Application>Microsoft Macintosh PowerPoint</Application>
  <PresentationFormat>On-screen Show (4:3)</PresentationFormat>
  <Paragraphs>102</Paragraphs>
  <Slides>11</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Arial Black</vt:lpstr>
      <vt:lpstr>Calibri</vt:lpstr>
      <vt:lpstr>Symbol</vt:lpstr>
      <vt:lpstr>Times New Roman</vt:lpstr>
      <vt:lpstr>Verdana</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Lowry</dc:creator>
  <cp:lastModifiedBy>Tony Lowry</cp:lastModifiedBy>
  <cp:revision>203</cp:revision>
  <dcterms:created xsi:type="dcterms:W3CDTF">2005-10-08T14:26:58Z</dcterms:created>
  <dcterms:modified xsi:type="dcterms:W3CDTF">2020-10-14T16:50:22Z</dcterms:modified>
</cp:coreProperties>
</file>