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83" r:id="rId2"/>
    <p:sldId id="353" r:id="rId3"/>
    <p:sldId id="351" r:id="rId4"/>
    <p:sldId id="352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55" r:id="rId13"/>
    <p:sldId id="349" r:id="rId14"/>
    <p:sldId id="35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E7"/>
    <a:srgbClr val="0CE321"/>
    <a:srgbClr val="FCFCEA"/>
    <a:srgbClr val="E8FAFC"/>
    <a:srgbClr val="E1F8FB"/>
    <a:srgbClr val="FF3300"/>
    <a:srgbClr val="D6F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40" autoAdjust="0"/>
    <p:restoredTop sz="94660" autoAdjust="0"/>
  </p:normalViewPr>
  <p:slideViewPr>
    <p:cSldViewPr>
      <p:cViewPr>
        <p:scale>
          <a:sx n="220" d="100"/>
          <a:sy n="220" d="100"/>
        </p:scale>
        <p:origin x="464" y="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EBFFE4-8ED9-9E4D-9237-0C2D7CFDE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21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8F3C-64EB-2D4B-9F5E-58F1250EE38B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FF621C-8E3C-EF4A-91EF-5D30FBDE6115}" type="slidenum">
              <a:rPr lang="en-US"/>
              <a:pPr/>
              <a:t>10</a:t>
            </a:fld>
            <a:endParaRPr lang="en-US"/>
          </a:p>
        </p:txBody>
      </p:sp>
      <p:sp>
        <p:nvSpPr>
          <p:cNvPr id="297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0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680211-FC8B-A640-9DE3-251D5B32E72B}" type="slidenum">
              <a:rPr lang="en-US"/>
              <a:pPr/>
              <a:t>11</a:t>
            </a:fld>
            <a:endParaRPr lang="en-US"/>
          </a:p>
        </p:txBody>
      </p:sp>
      <p:sp>
        <p:nvSpPr>
          <p:cNvPr id="3000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80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4E4DC-8AB8-9945-9A1C-156CCB9D5839}" type="slidenum">
              <a:rPr lang="en-US"/>
              <a:pPr/>
              <a:t>12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41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4AE13-0868-1043-8832-3203C93E031A}" type="slidenum">
              <a:rPr lang="en-US"/>
              <a:pPr/>
              <a:t>13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37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A4AE13-0868-1043-8832-3203C93E031A}" type="slidenum">
              <a:rPr lang="en-US"/>
              <a:pPr/>
              <a:t>14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79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8F3C-64EB-2D4B-9F5E-58F1250EE38B}" type="slidenum">
              <a:rPr lang="en-US"/>
              <a:pPr/>
              <a:t>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94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9631E-9948-3345-ABEA-2A8F1F7BC735}" type="slidenum">
              <a:rPr lang="en-US"/>
              <a:pPr/>
              <a:t>3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1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7C05D9-5207-1B4D-A7B1-3A184518F2DB}" type="slidenum">
              <a:rPr lang="en-US"/>
              <a:pPr/>
              <a:t>4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2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B1C66-FCDB-4A44-9EB2-1A2AEC9B401A}" type="slidenum">
              <a:rPr lang="en-US"/>
              <a:pPr/>
              <a:t>5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3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AE9D5-AED1-6640-93DB-806B12F3EAE6}" type="slidenum">
              <a:rPr lang="en-US"/>
              <a:pPr/>
              <a:t>6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2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6317A-FFB8-814A-8793-BC18FD6FFD05}" type="slidenum">
              <a:rPr lang="en-US"/>
              <a:pPr/>
              <a:t>7</a:t>
            </a:fld>
            <a:endParaRPr lang="en-US"/>
          </a:p>
        </p:txBody>
      </p:sp>
      <p:sp>
        <p:nvSpPr>
          <p:cNvPr id="263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BF37A-7019-DC4E-80B5-76C14E5C98FC}" type="slidenum">
              <a:rPr lang="en-US"/>
              <a:pPr/>
              <a:t>8</a:t>
            </a:fld>
            <a:endParaRPr lang="en-US"/>
          </a:p>
        </p:txBody>
      </p:sp>
      <p:sp>
        <p:nvSpPr>
          <p:cNvPr id="293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91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D0FE4-87E8-D24F-A282-4CBB6923980A}" type="slidenum">
              <a:rPr lang="en-US"/>
              <a:pPr/>
              <a:t>9</a:t>
            </a:fld>
            <a:endParaRPr lang="en-US"/>
          </a:p>
        </p:txBody>
      </p:sp>
      <p:sp>
        <p:nvSpPr>
          <p:cNvPr id="295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7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CCBB3-33A2-284E-9259-8C01078CF7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2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BE45F-671C-3A4E-BF9D-771D58660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30DC3-DAAB-0740-BD10-C5A1499017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4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72203-C79A-264B-9885-398CD6B69A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C3223-A961-1540-BEFB-788266316E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6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5D22-A4D2-1A4D-8AB2-8616B1D2F3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77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6541F-17F8-5044-812B-3D3B8C044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1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358A3-305C-B140-B107-394FA550E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3CBC5-57D9-D34F-B112-07E9561DFE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4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4237B-8C57-5C40-ABA7-252E39B9D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1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3A2CD-EEB7-1048-8A63-593001EDF6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90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A21CE1-CADD-4446-B3C5-0DF05235A1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oleObject" Target="../embeddings/oleObject4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emf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37.emf"/><Relationship Id="rId10" Type="http://schemas.openxmlformats.org/officeDocument/2006/relationships/image" Target="../media/image39.emf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png"/><Relationship Id="rId5" Type="http://schemas.openxmlformats.org/officeDocument/2006/relationships/image" Target="../media/image43.emf"/><Relationship Id="rId10" Type="http://schemas.openxmlformats.org/officeDocument/2006/relationships/image" Target="../media/image40.emf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7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e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1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0.emf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4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34.e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0.emf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emf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29.emf"/><Relationship Id="rId19" Type="http://schemas.openxmlformats.org/officeDocument/2006/relationships/image" Target="../media/image33.e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103313" y="76200"/>
            <a:ext cx="6940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Introduction to Seismology</a:t>
            </a:r>
            <a:endParaRPr lang="en-US" sz="3600" i="1" u="sng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7205663" y="76200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 Sep 2020</a:t>
            </a: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6991350" y="6443663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solidFill>
                  <a:schemeClr val="accent2"/>
                </a:solidFill>
              </a:rPr>
              <a:t>© A.R. Lowry 2020</a:t>
            </a:r>
            <a:endParaRPr lang="en-US" sz="1800" dirty="0">
              <a:solidFill>
                <a:schemeClr val="accent2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60325" y="6324600"/>
            <a:ext cx="64404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Read for Wed 14 Sep: </a:t>
            </a:r>
            <a:r>
              <a:rPr lang="en-US" i="1" dirty="0">
                <a:solidFill>
                  <a:schemeClr val="accent2"/>
                </a:solidFill>
              </a:rPr>
              <a:t>S&amp;W</a:t>
            </a:r>
            <a:r>
              <a:rPr lang="en-US" dirty="0">
                <a:solidFill>
                  <a:schemeClr val="accent2"/>
                </a:solidFill>
              </a:rPr>
              <a:t> 29-52 (§2.1-2.3)</a:t>
            </a: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AD2CA051-9CD2-1A42-A249-2C3DC2BBB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51" y="2010013"/>
            <a:ext cx="853310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Last time: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verview of Basic Principles of Waves</a:t>
            </a:r>
            <a:endParaRPr lang="en-US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Huygen’s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Principle</a:t>
            </a:r>
            <a:r>
              <a:rPr lang="en-US" dirty="0">
                <a:solidFill>
                  <a:schemeClr val="accent2"/>
                </a:solidFill>
              </a:rPr>
              <a:t>: Every point on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wavefront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can</a:t>
            </a:r>
          </a:p>
          <a:p>
            <a:r>
              <a:rPr lang="en-US" dirty="0">
                <a:solidFill>
                  <a:schemeClr val="accent2"/>
                </a:solidFill>
              </a:rPr>
              <a:t>   be considered a source for the next generation of</a:t>
            </a:r>
          </a:p>
          <a:p>
            <a:r>
              <a:rPr lang="en-US" dirty="0">
                <a:solidFill>
                  <a:schemeClr val="accent2"/>
                </a:solidFill>
              </a:rPr>
              <a:t>   wavelets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Diffractions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are predicted by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Huygen’s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Principle</a:t>
            </a:r>
            <a:endParaRPr lang="en-US" dirty="0">
              <a:solidFill>
                <a:srgbClr val="FF0000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But most modeling uses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 Theory</a:t>
            </a:r>
            <a:r>
              <a:rPr lang="en-US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(i.e., the normal to</a:t>
            </a:r>
          </a:p>
          <a:p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  the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wavefront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2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propagation direction, which defines</a:t>
            </a:r>
          </a:p>
          <a:p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   travel path (distance) and relates to time by way of velocity)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168275" y="228600"/>
            <a:ext cx="8897287" cy="652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Multiplying Vectors: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dot product</a:t>
            </a:r>
            <a:r>
              <a:rPr lang="en-US" dirty="0">
                <a:solidFill>
                  <a:schemeClr val="accent2"/>
                </a:solidFill>
              </a:rPr>
              <a:t> represents the length of one vector multiplied</a:t>
            </a:r>
          </a:p>
          <a:p>
            <a:r>
              <a:rPr lang="en-US" dirty="0">
                <a:solidFill>
                  <a:schemeClr val="accent2"/>
                </a:solidFill>
              </a:rPr>
              <a:t>   by length of its projection onto another (i.e., a measure of 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                                                                         how parallel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                                                                         they are).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Hence, the dot product is a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scalar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value. </a:t>
            </a:r>
          </a:p>
          <a:p>
            <a:r>
              <a:rPr lang="en-US" dirty="0">
                <a:solidFill>
                  <a:schemeClr val="accent2"/>
                </a:solidFill>
              </a:rPr>
              <a:t>We could also write this as: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2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The latter, in which the repeated index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implies</a:t>
            </a:r>
            <a:r>
              <a:rPr lang="en-US" dirty="0">
                <a:solidFill>
                  <a:schemeClr val="accent2"/>
                </a:solidFill>
              </a:rPr>
              <a:t> the summation,</a:t>
            </a:r>
          </a:p>
          <a:p>
            <a:r>
              <a:rPr lang="en-US" dirty="0">
                <a:solidFill>
                  <a:schemeClr val="accent2"/>
                </a:solidFill>
              </a:rPr>
              <a:t>   is called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Indicial Notation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(or </a:t>
            </a:r>
            <a:r>
              <a:rPr lang="en-US" i="1" dirty="0">
                <a:solidFill>
                  <a:schemeClr val="accent2"/>
                </a:solidFill>
              </a:rPr>
              <a:t>Einstein summation</a:t>
            </a:r>
          </a:p>
          <a:p>
            <a:r>
              <a:rPr lang="en-US" i="1" dirty="0">
                <a:solidFill>
                  <a:schemeClr val="accent2"/>
                </a:solidFill>
              </a:rPr>
              <a:t>   notation</a:t>
            </a:r>
            <a:r>
              <a:rPr lang="en-US" dirty="0">
                <a:solidFill>
                  <a:schemeClr val="accent2"/>
                </a:solidFill>
              </a:rPr>
              <a:t>) &amp; shows up a lot in seismology!</a:t>
            </a:r>
          </a:p>
        </p:txBody>
      </p:sp>
      <p:graphicFrame>
        <p:nvGraphicFramePr>
          <p:cNvPr id="296964" name="Object 4"/>
          <p:cNvGraphicFramePr>
            <a:graphicFrameLocks noChangeAspect="1"/>
          </p:cNvGraphicFramePr>
          <p:nvPr/>
        </p:nvGraphicFramePr>
        <p:xfrm>
          <a:off x="4583113" y="1606550"/>
          <a:ext cx="833437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Equation" r:id="rId4" imgW="457200" imgH="622300" progId="Equation.3">
                  <p:embed/>
                </p:oleObj>
              </mc:Choice>
              <mc:Fallback>
                <p:oleObj name="Equation" r:id="rId4" imgW="457200" imgH="622300" progId="Equation.3">
                  <p:embed/>
                  <p:pic>
                    <p:nvPicPr>
                      <p:cNvPr id="296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113" y="1606550"/>
                        <a:ext cx="833437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3657600" y="1903413"/>
            <a:ext cx="343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Given            and          ,</a:t>
            </a:r>
          </a:p>
        </p:txBody>
      </p:sp>
      <p:graphicFrame>
        <p:nvGraphicFramePr>
          <p:cNvPr id="296966" name="Object 6"/>
          <p:cNvGraphicFramePr>
            <a:graphicFrameLocks noChangeAspect="1"/>
          </p:cNvGraphicFramePr>
          <p:nvPr/>
        </p:nvGraphicFramePr>
        <p:xfrm>
          <a:off x="6096000" y="1608138"/>
          <a:ext cx="835025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3" name="Equation" r:id="rId6" imgW="457200" imgH="622300" progId="Equation.3">
                  <p:embed/>
                </p:oleObj>
              </mc:Choice>
              <mc:Fallback>
                <p:oleObj name="Equation" r:id="rId6" imgW="457200" imgH="622300" progId="Equation.3">
                  <p:embed/>
                  <p:pic>
                    <p:nvPicPr>
                      <p:cNvPr id="296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608138"/>
                        <a:ext cx="835025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67" name="Picture 7" descr="do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200400" cy="179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6968" name="Object 8"/>
          <p:cNvGraphicFramePr>
            <a:graphicFrameLocks noChangeAspect="1"/>
          </p:cNvGraphicFramePr>
          <p:nvPr/>
        </p:nvGraphicFramePr>
        <p:xfrm>
          <a:off x="3733800" y="2806700"/>
          <a:ext cx="4800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Equation" r:id="rId9" imgW="2425700" imgH="622300" progId="Equation.3">
                  <p:embed/>
                </p:oleObj>
              </mc:Choice>
              <mc:Fallback>
                <p:oleObj name="Equation" r:id="rId9" imgW="2425700" imgH="622300" progId="Equation.3">
                  <p:embed/>
                  <p:pic>
                    <p:nvPicPr>
                      <p:cNvPr id="2969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806700"/>
                        <a:ext cx="48006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9" name="Object 9"/>
          <p:cNvGraphicFramePr>
            <a:graphicFrameLocks noChangeAspect="1"/>
          </p:cNvGraphicFramePr>
          <p:nvPr/>
        </p:nvGraphicFramePr>
        <p:xfrm>
          <a:off x="838200" y="3590925"/>
          <a:ext cx="2133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Equation" r:id="rId11" imgW="1028700" imgH="215900" progId="Equation.3">
                  <p:embed/>
                </p:oleObj>
              </mc:Choice>
              <mc:Fallback>
                <p:oleObj name="Equation" r:id="rId11" imgW="1028700" imgH="215900" progId="Equation.3">
                  <p:embed/>
                  <p:pic>
                    <p:nvPicPr>
                      <p:cNvPr id="2969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90925"/>
                        <a:ext cx="21336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70" name="Object 10"/>
          <p:cNvGraphicFramePr>
            <a:graphicFrameLocks noChangeAspect="1"/>
          </p:cNvGraphicFramePr>
          <p:nvPr/>
        </p:nvGraphicFramePr>
        <p:xfrm>
          <a:off x="3465513" y="4683125"/>
          <a:ext cx="22113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" name="Equation" r:id="rId13" imgW="1117600" imgH="444500" progId="Equation.3">
                  <p:embed/>
                </p:oleObj>
              </mc:Choice>
              <mc:Fallback>
                <p:oleObj name="Equation" r:id="rId13" imgW="1117600" imgH="444500" progId="Equation.3">
                  <p:embed/>
                  <p:pic>
                    <p:nvPicPr>
                      <p:cNvPr id="2969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4683125"/>
                        <a:ext cx="2211387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22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011" name="Group 3"/>
          <p:cNvGrpSpPr>
            <a:grpSpLocks/>
          </p:cNvGrpSpPr>
          <p:nvPr/>
        </p:nvGrpSpPr>
        <p:grpSpPr bwMode="auto">
          <a:xfrm>
            <a:off x="346075" y="1174750"/>
            <a:ext cx="8532813" cy="4508500"/>
            <a:chOff x="218" y="222"/>
            <a:chExt cx="5375" cy="2840"/>
          </a:xfrm>
        </p:grpSpPr>
        <p:sp>
          <p:nvSpPr>
            <p:cNvPr id="299012" name="Text Box 4"/>
            <p:cNvSpPr txBox="1">
              <a:spLocks noChangeArrowheads="1"/>
            </p:cNvSpPr>
            <p:nvPr/>
          </p:nvSpPr>
          <p:spPr bwMode="auto">
            <a:xfrm>
              <a:off x="218" y="222"/>
              <a:ext cx="5375" cy="2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The dot product is easily shown to have associative, 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   commutative and distributive properties…</a:t>
              </a:r>
            </a:p>
            <a:p>
              <a:endParaRPr lang="en-US" sz="1200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accent2"/>
                  </a:solidFill>
                </a:rPr>
                <a:t>It is also useful for calculating the angle between two vectors:</a:t>
              </a:r>
            </a:p>
            <a:p>
              <a:endParaRPr lang="en-US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accent2"/>
                  </a:solidFill>
                </a:rPr>
                <a:t>                                               </a:t>
              </a:r>
              <a:r>
                <a:rPr lang="en-US" dirty="0">
                  <a:solidFill>
                    <a:schemeClr val="accent2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dirty="0">
                <a:solidFill>
                  <a:schemeClr val="accent2"/>
                </a:solidFill>
              </a:endParaRPr>
            </a:p>
            <a:p>
              <a:endParaRPr lang="en-US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accent2"/>
                  </a:solidFill>
                </a:rPr>
                <a:t>We can also use it to calculate the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   projection of some vector </a:t>
              </a:r>
              <a:r>
                <a:rPr lang="en-US" b="1" dirty="0">
                  <a:latin typeface="Times New Roman" charset="0"/>
                </a:rPr>
                <a:t>b</a:t>
              </a:r>
              <a:r>
                <a:rPr lang="en-US" dirty="0">
                  <a:solidFill>
                    <a:schemeClr val="accent2"/>
                  </a:solidFill>
                </a:rPr>
                <a:t> onto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   the direction of another vector </a:t>
              </a:r>
              <a:r>
                <a:rPr lang="en-US" b="1" dirty="0">
                  <a:latin typeface="Times New Roman" charset="0"/>
                </a:rPr>
                <a:t>a</a:t>
              </a:r>
              <a:r>
                <a:rPr lang="en-US" dirty="0">
                  <a:solidFill>
                    <a:schemeClr val="accent2"/>
                  </a:solidFill>
                </a:rPr>
                <a:t>:</a:t>
              </a:r>
            </a:p>
          </p:txBody>
        </p:sp>
        <p:graphicFrame>
          <p:nvGraphicFramePr>
            <p:cNvPr id="29901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0290411"/>
                </p:ext>
              </p:extLst>
            </p:nvPr>
          </p:nvGraphicFramePr>
          <p:xfrm>
            <a:off x="3504" y="1104"/>
            <a:ext cx="1248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8" name="Equation" r:id="rId4" imgW="990600" imgH="469900" progId="Equation.3">
                    <p:embed/>
                  </p:oleObj>
                </mc:Choice>
                <mc:Fallback>
                  <p:oleObj name="Equation" r:id="rId4" imgW="990600" imgH="469900" progId="Equation.3">
                    <p:embed/>
                    <p:pic>
                      <p:nvPicPr>
                        <p:cNvPr id="29901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1104"/>
                          <a:ext cx="1248" cy="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99014" name="Picture 6" descr="proj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776"/>
              <a:ext cx="1793" cy="12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99015" name="Object 7"/>
            <p:cNvGraphicFramePr>
              <a:graphicFrameLocks noChangeAspect="1"/>
            </p:cNvGraphicFramePr>
            <p:nvPr/>
          </p:nvGraphicFramePr>
          <p:xfrm>
            <a:off x="1488" y="2496"/>
            <a:ext cx="936" cy="5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9" name="Equation" r:id="rId7" imgW="685800" imgH="406400" progId="Equation.3">
                    <p:embed/>
                  </p:oleObj>
                </mc:Choice>
                <mc:Fallback>
                  <p:oleObj name="Equation" r:id="rId7" imgW="685800" imgH="406400" progId="Equation.3">
                    <p:embed/>
                    <p:pic>
                      <p:nvPicPr>
                        <p:cNvPr id="29901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496"/>
                          <a:ext cx="936" cy="5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664581"/>
              </p:ext>
            </p:extLst>
          </p:nvPr>
        </p:nvGraphicFramePr>
        <p:xfrm>
          <a:off x="1524000" y="2802315"/>
          <a:ext cx="2133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9" imgW="1028700" imgH="215900" progId="Equation.3">
                  <p:embed/>
                </p:oleObj>
              </mc:Choice>
              <mc:Fallback>
                <p:oleObj name="Equation" r:id="rId9" imgW="1028700" imgH="215900" progId="Equation.3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02315"/>
                        <a:ext cx="21336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730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338138" y="152400"/>
            <a:ext cx="8550387" cy="664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Cross Product </a:t>
            </a:r>
            <a:r>
              <a:rPr lang="en-US" dirty="0">
                <a:solidFill>
                  <a:schemeClr val="accent2"/>
                </a:solidFill>
              </a:rPr>
              <a:t>of two vectors is defined as: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This produces a new vector that is orthogonal (perpendicular)</a:t>
            </a:r>
          </a:p>
          <a:p>
            <a:r>
              <a:rPr lang="en-US" dirty="0">
                <a:solidFill>
                  <a:schemeClr val="accent2"/>
                </a:solidFill>
              </a:rPr>
              <a:t>   to the plane spanned by </a:t>
            </a:r>
            <a:r>
              <a:rPr lang="en-US" b="1" dirty="0">
                <a:latin typeface="Times New Roman" charset="0"/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and </a:t>
            </a:r>
            <a:r>
              <a:rPr lang="en-US" b="1" dirty="0">
                <a:latin typeface="Times New Roman" charset="0"/>
              </a:rPr>
              <a:t>b</a:t>
            </a:r>
            <a:r>
              <a:rPr lang="en-US" dirty="0">
                <a:solidFill>
                  <a:schemeClr val="accent2"/>
                </a:solidFill>
              </a:rPr>
              <a:t> (with length = area of the</a:t>
            </a:r>
          </a:p>
          <a:p>
            <a:r>
              <a:rPr lang="en-US" dirty="0">
                <a:solidFill>
                  <a:schemeClr val="accent2"/>
                </a:solidFill>
              </a:rPr>
              <a:t>   parallelogram described by </a:t>
            </a:r>
            <a:r>
              <a:rPr lang="en-US" b="1" dirty="0">
                <a:latin typeface="Times New Roman" charset="0"/>
              </a:rPr>
              <a:t>a</a:t>
            </a:r>
            <a:r>
              <a:rPr lang="en-US" dirty="0">
                <a:solidFill>
                  <a:schemeClr val="accent2"/>
                </a:solidFill>
              </a:rPr>
              <a:t> and </a:t>
            </a:r>
            <a:r>
              <a:rPr lang="en-US" b="1" dirty="0">
                <a:latin typeface="Times New Roman" charset="0"/>
              </a:rPr>
              <a:t>b</a:t>
            </a:r>
            <a:r>
              <a:rPr lang="en-US" dirty="0">
                <a:solidFill>
                  <a:schemeClr val="accent2"/>
                </a:solidFill>
              </a:rPr>
              <a:t>).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We can also express this as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determinant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of the matrix: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                        (Here, the straight lines surrounding the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                       matrix denote the determinant).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                           The determinant of a 3x3 matrix can be </a:t>
            </a:r>
          </a:p>
          <a:p>
            <a:r>
              <a:rPr lang="en-US" dirty="0">
                <a:solidFill>
                  <a:schemeClr val="accent2"/>
                </a:solidFill>
              </a:rPr>
              <a:t>   derived from</a:t>
            </a:r>
          </a:p>
          <a:p>
            <a:r>
              <a:rPr lang="en-US" dirty="0">
                <a:solidFill>
                  <a:schemeClr val="accent2"/>
                </a:solidFill>
              </a:rPr>
              <a:t>   2x2 matrix</a:t>
            </a:r>
          </a:p>
          <a:p>
            <a:r>
              <a:rPr lang="en-US" dirty="0">
                <a:solidFill>
                  <a:schemeClr val="accent2"/>
                </a:solidFill>
              </a:rPr>
              <a:t>   determinants as</a:t>
            </a:r>
          </a:p>
          <a:p>
            <a:r>
              <a:rPr lang="en-US" dirty="0">
                <a:solidFill>
                  <a:schemeClr val="accent2"/>
                </a:solidFill>
              </a:rPr>
              <a:t>   shown at left:</a:t>
            </a:r>
          </a:p>
        </p:txBody>
      </p:sp>
      <p:graphicFrame>
        <p:nvGraphicFramePr>
          <p:cNvPr id="301061" name="Object 5"/>
          <p:cNvGraphicFramePr>
            <a:graphicFrameLocks noChangeAspect="1"/>
          </p:cNvGraphicFramePr>
          <p:nvPr/>
        </p:nvGraphicFramePr>
        <p:xfrm>
          <a:off x="2387600" y="685800"/>
          <a:ext cx="358140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4" imgW="1816100" imgH="622300" progId="Equation.3">
                  <p:embed/>
                </p:oleObj>
              </mc:Choice>
              <mc:Fallback>
                <p:oleObj name="Equation" r:id="rId4" imgW="1816100" imgH="622300" progId="Equation.3">
                  <p:embed/>
                  <p:pic>
                    <p:nvPicPr>
                      <p:cNvPr id="3010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685800"/>
                        <a:ext cx="3581400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2" name="Object 6"/>
          <p:cNvGraphicFramePr>
            <a:graphicFrameLocks noChangeAspect="1"/>
          </p:cNvGraphicFramePr>
          <p:nvPr/>
        </p:nvGraphicFramePr>
        <p:xfrm>
          <a:off x="635000" y="3660775"/>
          <a:ext cx="22796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6" imgW="1206500" imgH="723900" progId="Equation.3">
                  <p:embed/>
                </p:oleObj>
              </mc:Choice>
              <mc:Fallback>
                <p:oleObj name="Equation" r:id="rId6" imgW="1206500" imgH="723900" progId="Equation.3">
                  <p:embed/>
                  <p:pic>
                    <p:nvPicPr>
                      <p:cNvPr id="3010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3660775"/>
                        <a:ext cx="22796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1063" name="Picture 7" descr="det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5321300"/>
            <a:ext cx="5867400" cy="130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4685" y="6400800"/>
            <a:ext cx="133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i="1" dirty="0">
                <a:latin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/>
                <a:cs typeface="Times New Roman"/>
              </a:rPr>
              <a:t>2</a:t>
            </a:r>
            <a:r>
              <a:rPr lang="en-US" sz="1800" i="1" dirty="0">
                <a:latin typeface="Times New Roman"/>
                <a:cs typeface="Times New Roman"/>
              </a:rPr>
              <a:t>b</a:t>
            </a:r>
            <a:r>
              <a:rPr lang="en-US" sz="1800" baseline="-25000" dirty="0">
                <a:latin typeface="Times New Roman"/>
                <a:cs typeface="Times New Roman"/>
              </a:rPr>
              <a:t>3</a:t>
            </a:r>
            <a:r>
              <a:rPr lang="en-US" sz="1800" dirty="0">
                <a:latin typeface="Times New Roman"/>
                <a:cs typeface="Times New Roman"/>
              </a:rPr>
              <a:t> – </a:t>
            </a:r>
            <a:r>
              <a:rPr lang="en-US" sz="1800" i="1" dirty="0">
                <a:latin typeface="Times New Roman"/>
                <a:cs typeface="Times New Roman"/>
              </a:rPr>
              <a:t>b</a:t>
            </a:r>
            <a:r>
              <a:rPr lang="en-US" sz="1800" baseline="-25000" dirty="0">
                <a:latin typeface="Times New Roman"/>
                <a:cs typeface="Times New Roman"/>
              </a:rPr>
              <a:t>2</a:t>
            </a:r>
            <a:r>
              <a:rPr lang="en-US" sz="1800" i="1" dirty="0">
                <a:latin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/>
                <a:cs typeface="Times New Roman"/>
              </a:rPr>
              <a:t>3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3620" y="6400800"/>
            <a:ext cx="133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i="1" dirty="0">
                <a:latin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/>
                <a:cs typeface="Times New Roman"/>
              </a:rPr>
              <a:t>1</a:t>
            </a:r>
            <a:r>
              <a:rPr lang="en-US" sz="1800" i="1" dirty="0">
                <a:latin typeface="Times New Roman"/>
                <a:cs typeface="Times New Roman"/>
              </a:rPr>
              <a:t>b</a:t>
            </a:r>
            <a:r>
              <a:rPr lang="en-US" sz="1800" baseline="-25000" dirty="0">
                <a:latin typeface="Times New Roman"/>
                <a:cs typeface="Times New Roman"/>
              </a:rPr>
              <a:t>3</a:t>
            </a:r>
            <a:r>
              <a:rPr lang="en-US" sz="1800" dirty="0">
                <a:latin typeface="Times New Roman"/>
                <a:cs typeface="Times New Roman"/>
              </a:rPr>
              <a:t> – </a:t>
            </a:r>
            <a:r>
              <a:rPr lang="en-US" sz="1800" i="1" dirty="0">
                <a:latin typeface="Times New Roman"/>
                <a:cs typeface="Times New Roman"/>
              </a:rPr>
              <a:t>b</a:t>
            </a:r>
            <a:r>
              <a:rPr lang="en-US" sz="1800" baseline="-25000" dirty="0">
                <a:latin typeface="Times New Roman"/>
                <a:cs typeface="Times New Roman"/>
              </a:rPr>
              <a:t>1</a:t>
            </a:r>
            <a:r>
              <a:rPr lang="en-US" sz="1800" i="1" dirty="0">
                <a:latin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/>
                <a:cs typeface="Times New Roman"/>
              </a:rPr>
              <a:t>3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44695" y="6400800"/>
            <a:ext cx="133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imes New Roman"/>
                <a:cs typeface="Times New Roman"/>
              </a:rPr>
              <a:t>(</a:t>
            </a:r>
            <a:r>
              <a:rPr lang="en-US" sz="1800" i="1" dirty="0">
                <a:latin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/>
                <a:cs typeface="Times New Roman"/>
              </a:rPr>
              <a:t>1</a:t>
            </a:r>
            <a:r>
              <a:rPr lang="en-US" sz="1800" i="1" dirty="0">
                <a:latin typeface="Times New Roman"/>
                <a:cs typeface="Times New Roman"/>
              </a:rPr>
              <a:t>b</a:t>
            </a:r>
            <a:r>
              <a:rPr lang="en-US" sz="1800" baseline="-25000" dirty="0">
                <a:latin typeface="Times New Roman"/>
                <a:cs typeface="Times New Roman"/>
              </a:rPr>
              <a:t>2</a:t>
            </a:r>
            <a:r>
              <a:rPr lang="en-US" sz="1800" dirty="0">
                <a:latin typeface="Times New Roman"/>
                <a:cs typeface="Times New Roman"/>
              </a:rPr>
              <a:t> – </a:t>
            </a:r>
            <a:r>
              <a:rPr lang="en-US" sz="1800" i="1" dirty="0">
                <a:latin typeface="Times New Roman"/>
                <a:cs typeface="Times New Roman"/>
              </a:rPr>
              <a:t>b</a:t>
            </a:r>
            <a:r>
              <a:rPr lang="en-US" sz="1800" baseline="-25000" dirty="0">
                <a:latin typeface="Times New Roman"/>
                <a:cs typeface="Times New Roman"/>
              </a:rPr>
              <a:t>1</a:t>
            </a:r>
            <a:r>
              <a:rPr lang="en-US" sz="1800" i="1" dirty="0">
                <a:latin typeface="Times New Roman"/>
                <a:cs typeface="Times New Roman"/>
              </a:rPr>
              <a:t>a</a:t>
            </a:r>
            <a:r>
              <a:rPr lang="en-US" sz="1800" baseline="-25000" dirty="0">
                <a:latin typeface="Times New Roman"/>
                <a:cs typeface="Times New Roman"/>
              </a:rPr>
              <a:t>2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325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107" name="Group 3"/>
          <p:cNvGrpSpPr>
            <a:grpSpLocks/>
          </p:cNvGrpSpPr>
          <p:nvPr/>
        </p:nvGrpSpPr>
        <p:grpSpPr bwMode="auto">
          <a:xfrm>
            <a:off x="590550" y="317500"/>
            <a:ext cx="7961313" cy="6224588"/>
            <a:chOff x="372" y="278"/>
            <a:chExt cx="5015" cy="3921"/>
          </a:xfrm>
        </p:grpSpPr>
        <p:sp>
          <p:nvSpPr>
            <p:cNvPr id="303108" name="Text Box 4"/>
            <p:cNvSpPr txBox="1">
              <a:spLocks noChangeArrowheads="1"/>
            </p:cNvSpPr>
            <p:nvPr/>
          </p:nvSpPr>
          <p:spPr bwMode="auto">
            <a:xfrm>
              <a:off x="372" y="278"/>
              <a:ext cx="5015" cy="3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The cross product </a:t>
              </a:r>
              <a:r>
                <a:rPr lang="en-US" b="1">
                  <a:latin typeface="Times New Roman" charset="0"/>
                </a:rPr>
                <a:t>c</a:t>
              </a:r>
              <a:r>
                <a:rPr lang="en-US"/>
                <a:t> </a:t>
              </a:r>
              <a:r>
                <a:rPr lang="en-US">
                  <a:latin typeface="Times New Roman" charset="0"/>
                </a:rPr>
                <a:t>= </a:t>
              </a:r>
              <a:r>
                <a:rPr lang="en-US" b="1">
                  <a:latin typeface="Times New Roman" charset="0"/>
                </a:rPr>
                <a:t>a</a:t>
              </a:r>
              <a:r>
                <a:rPr lang="en-US">
                  <a:latin typeface="Symbol" charset="0"/>
                  <a:sym typeface="Symbol" charset="0"/>
                </a:rPr>
                <a:t></a:t>
              </a:r>
              <a:r>
                <a:rPr lang="en-US" b="1">
                  <a:latin typeface="Times New Roman" charset="0"/>
                </a:rPr>
                <a:t>b</a:t>
              </a:r>
              <a:r>
                <a:rPr lang="en-US">
                  <a:solidFill>
                    <a:schemeClr val="accent2"/>
                  </a:solidFill>
                  <a:latin typeface="Times New Roman" charset="0"/>
                </a:rPr>
                <a:t> </a:t>
              </a:r>
              <a:r>
                <a:rPr lang="en-US">
                  <a:solidFill>
                    <a:schemeClr val="accent2"/>
                  </a:solidFill>
                  <a:sym typeface="Symbol" charset="0"/>
                </a:rPr>
                <a:t> obeys the right-hand rule:</a:t>
              </a:r>
            </a:p>
            <a:p>
              <a:endParaRPr lang="en-US">
                <a:solidFill>
                  <a:schemeClr val="accent2"/>
                </a:solidFill>
                <a:sym typeface="Symbol" charset="0"/>
              </a:endParaRPr>
            </a:p>
            <a:p>
              <a:endParaRPr lang="en-US">
                <a:solidFill>
                  <a:schemeClr val="accent2"/>
                </a:solidFill>
                <a:sym typeface="Symbol" charset="0"/>
              </a:endParaRPr>
            </a:p>
            <a:p>
              <a:endParaRPr lang="en-US">
                <a:solidFill>
                  <a:schemeClr val="accent2"/>
                </a:solidFill>
                <a:sym typeface="Symbol" charset="0"/>
              </a:endParaRPr>
            </a:p>
            <a:p>
              <a:endParaRPr lang="en-US">
                <a:solidFill>
                  <a:schemeClr val="accent2"/>
                </a:solidFill>
                <a:sym typeface="Symbol" charset="0"/>
              </a:endParaRPr>
            </a:p>
            <a:p>
              <a:endParaRPr lang="en-US">
                <a:solidFill>
                  <a:schemeClr val="accent2"/>
                </a:solidFill>
                <a:sym typeface="Symbol" charset="0"/>
              </a:endParaRPr>
            </a:p>
            <a:p>
              <a:endParaRPr lang="en-US">
                <a:solidFill>
                  <a:schemeClr val="accent2"/>
                </a:solidFill>
                <a:sym typeface="Symbol" charset="0"/>
              </a:endParaRPr>
            </a:p>
            <a:p>
              <a:endParaRPr lang="en-US">
                <a:solidFill>
                  <a:schemeClr val="accent2"/>
                </a:solidFill>
                <a:sym typeface="Symbol" charset="0"/>
              </a:endParaRPr>
            </a:p>
            <a:p>
              <a:endParaRPr lang="en-US">
                <a:solidFill>
                  <a:schemeClr val="accent2"/>
                </a:solidFill>
                <a:sym typeface="Symbol" charset="0"/>
              </a:endParaRPr>
            </a:p>
            <a:p>
              <a:endParaRPr lang="en-US">
                <a:solidFill>
                  <a:schemeClr val="accent2"/>
                </a:solidFill>
                <a:sym typeface="Symbol" charset="0"/>
              </a:endParaRPr>
            </a:p>
            <a:p>
              <a:r>
                <a:rPr lang="en-US">
                  <a:solidFill>
                    <a:schemeClr val="accent2"/>
                  </a:solidFill>
                  <a:sym typeface="Symbol" charset="0"/>
                </a:rPr>
                <a:t>And the length of </a:t>
              </a:r>
              <a:r>
                <a:rPr lang="en-US" b="1">
                  <a:latin typeface="Times New Roman" charset="0"/>
                </a:rPr>
                <a:t>c</a:t>
              </a:r>
              <a:r>
                <a:rPr lang="en-US">
                  <a:solidFill>
                    <a:schemeClr val="accent2"/>
                  </a:solidFill>
                  <a:sym typeface="Symbol" charset="0"/>
                </a:rPr>
                <a:t> is defined by </a:t>
              </a:r>
              <a:r>
                <a:rPr lang="en-US">
                  <a:latin typeface="Times New Roman" charset="0"/>
                </a:rPr>
                <a:t>||</a:t>
              </a:r>
              <a:r>
                <a:rPr lang="en-US" b="1">
                  <a:latin typeface="Times New Roman" charset="0"/>
                </a:rPr>
                <a:t>c</a:t>
              </a:r>
              <a:r>
                <a:rPr lang="en-US">
                  <a:latin typeface="Times New Roman" charset="0"/>
                </a:rPr>
                <a:t>||</a:t>
              </a:r>
              <a:r>
                <a:rPr lang="en-US"/>
                <a:t> </a:t>
              </a:r>
              <a:r>
                <a:rPr lang="en-US">
                  <a:latin typeface="Times New Roman" charset="0"/>
                </a:rPr>
                <a:t>= ||</a:t>
              </a:r>
              <a:r>
                <a:rPr lang="en-US" b="1">
                  <a:latin typeface="Times New Roman" charset="0"/>
                </a:rPr>
                <a:t>a</a:t>
              </a:r>
              <a:r>
                <a:rPr lang="en-US">
                  <a:latin typeface="Symbol" charset="0"/>
                  <a:sym typeface="Symbol" charset="0"/>
                </a:rPr>
                <a:t></a:t>
              </a:r>
              <a:r>
                <a:rPr lang="en-US" b="1">
                  <a:latin typeface="Times New Roman" charset="0"/>
                </a:rPr>
                <a:t>b</a:t>
              </a:r>
              <a:r>
                <a:rPr lang="en-US">
                  <a:latin typeface="Times New Roman" charset="0"/>
                </a:rPr>
                <a:t>|| = ||</a:t>
              </a:r>
              <a:r>
                <a:rPr lang="en-US" b="1">
                  <a:latin typeface="Times New Roman" charset="0"/>
                </a:rPr>
                <a:t>a</a:t>
              </a:r>
              <a:r>
                <a:rPr lang="en-US">
                  <a:latin typeface="Times New Roman" charset="0"/>
                </a:rPr>
                <a:t>||</a:t>
              </a:r>
              <a:r>
                <a:rPr lang="en-US" sz="600">
                  <a:latin typeface="Times New Roman" charset="0"/>
                </a:rPr>
                <a:t> </a:t>
              </a:r>
              <a:r>
                <a:rPr lang="en-US">
                  <a:latin typeface="Times New Roman" charset="0"/>
                </a:rPr>
                <a:t>||</a:t>
              </a:r>
              <a:r>
                <a:rPr lang="en-US" b="1">
                  <a:latin typeface="Times New Roman" charset="0"/>
                </a:rPr>
                <a:t>b</a:t>
              </a:r>
              <a:r>
                <a:rPr lang="en-US">
                  <a:latin typeface="Times New Roman" charset="0"/>
                </a:rPr>
                <a:t>||</a:t>
              </a:r>
              <a:r>
                <a:rPr lang="en-US" sz="600">
                  <a:latin typeface="Times New Roman" charset="0"/>
                </a:rPr>
                <a:t> </a:t>
              </a:r>
              <a:r>
                <a:rPr lang="en-US">
                  <a:latin typeface="Times New Roman" charset="0"/>
                </a:rPr>
                <a:t>sin</a:t>
              </a:r>
              <a:r>
                <a:rPr lang="en-US" i="1">
                  <a:latin typeface="Symbol" charset="0"/>
                  <a:sym typeface="Symbol" charset="0"/>
                </a:rPr>
                <a:t></a:t>
              </a:r>
              <a:r>
                <a:rPr lang="en-US">
                  <a:solidFill>
                    <a:schemeClr val="accent2"/>
                  </a:solidFill>
                </a:rPr>
                <a:t>.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Hence, the cross-product can be thought of as a measure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of how orthogonal two vectors are.</a:t>
              </a:r>
              <a:r>
                <a:rPr lang="en-US">
                  <a:solidFill>
                    <a:schemeClr val="accent2"/>
                  </a:solidFill>
                  <a:latin typeface="Times New Roman" charset="0"/>
                </a:rPr>
                <a:t> </a:t>
              </a:r>
              <a:endParaRPr lang="en-US">
                <a:solidFill>
                  <a:schemeClr val="accent2"/>
                </a:solidFill>
              </a:endParaRPr>
            </a:p>
            <a:p>
              <a:endParaRPr lang="en-US" sz="1200">
                <a:solidFill>
                  <a:schemeClr val="accent2"/>
                </a:solidFill>
              </a:endParaRPr>
            </a:p>
            <a:p>
              <a:r>
                <a:rPr lang="en-US">
                  <a:solidFill>
                    <a:schemeClr val="accent2"/>
                  </a:solidFill>
                </a:rPr>
                <a:t>The length </a:t>
              </a:r>
              <a:r>
                <a:rPr lang="en-US">
                  <a:latin typeface="Times New Roman" charset="0"/>
                </a:rPr>
                <a:t>||</a:t>
              </a:r>
              <a:r>
                <a:rPr lang="en-US" b="1">
                  <a:latin typeface="Times New Roman" charset="0"/>
                </a:rPr>
                <a:t>a</a:t>
              </a:r>
              <a:r>
                <a:rPr lang="en-US">
                  <a:latin typeface="Symbol" charset="0"/>
                  <a:sym typeface="Symbol" charset="0"/>
                </a:rPr>
                <a:t></a:t>
              </a:r>
              <a:r>
                <a:rPr lang="en-US" b="1">
                  <a:latin typeface="Times New Roman" charset="0"/>
                </a:rPr>
                <a:t>b</a:t>
              </a:r>
              <a:r>
                <a:rPr lang="en-US">
                  <a:latin typeface="Times New Roman" charset="0"/>
                </a:rPr>
                <a:t>||</a:t>
              </a:r>
              <a:r>
                <a:rPr lang="en-US">
                  <a:solidFill>
                    <a:schemeClr val="accent2"/>
                  </a:solidFill>
                </a:rPr>
                <a:t> also equals the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area of a parallelogram defined</a:t>
              </a:r>
            </a:p>
            <a:p>
              <a:r>
                <a:rPr lang="en-US">
                  <a:solidFill>
                    <a:schemeClr val="accent2"/>
                  </a:solidFill>
                </a:rPr>
                <a:t>by </a:t>
              </a:r>
              <a:r>
                <a:rPr lang="en-US" b="1">
                  <a:latin typeface="Times New Roman" charset="0"/>
                </a:rPr>
                <a:t>a</a:t>
              </a:r>
              <a:r>
                <a:rPr lang="en-US">
                  <a:solidFill>
                    <a:schemeClr val="accent2"/>
                  </a:solidFill>
                </a:rPr>
                <a:t> and </a:t>
              </a:r>
              <a:r>
                <a:rPr lang="en-US" b="1">
                  <a:latin typeface="Times New Roman" charset="0"/>
                </a:rPr>
                <a:t>b</a:t>
              </a:r>
              <a:r>
                <a:rPr lang="en-US">
                  <a:solidFill>
                    <a:schemeClr val="accent2"/>
                  </a:solidFill>
                </a:rPr>
                <a:t>:</a:t>
              </a:r>
            </a:p>
          </p:txBody>
        </p:sp>
        <p:pic>
          <p:nvPicPr>
            <p:cNvPr id="303109" name="Picture 5" descr="rh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720"/>
              <a:ext cx="3936" cy="172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3110" name="Picture 6" descr="pare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216"/>
              <a:ext cx="1824" cy="98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3111" name="Rectangle 7"/>
            <p:cNvSpPr>
              <a:spLocks noChangeArrowheads="1"/>
            </p:cNvSpPr>
            <p:nvPr/>
          </p:nvSpPr>
          <p:spPr bwMode="auto">
            <a:xfrm>
              <a:off x="4176" y="3552"/>
              <a:ext cx="3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charset="0"/>
                </a:rPr>
                <a:t>||</a:t>
              </a:r>
              <a:r>
                <a:rPr lang="en-US" b="1">
                  <a:latin typeface="Times New Roman" charset="0"/>
                </a:rPr>
                <a:t>c</a:t>
              </a:r>
              <a:r>
                <a:rPr lang="en-US">
                  <a:latin typeface="Times New Roman" charset="0"/>
                </a:rPr>
                <a:t>||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586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9" name="Picture 5" descr="r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19175"/>
            <a:ext cx="6248400" cy="27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54827" y="4267200"/>
            <a:ext cx="70343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 cross-product is:</a:t>
            </a:r>
          </a:p>
          <a:p>
            <a:r>
              <a:rPr lang="en-US" dirty="0">
                <a:solidFill>
                  <a:schemeClr val="accent2"/>
                </a:solidFill>
              </a:rPr>
              <a:t>    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Anti-commutative</a:t>
            </a:r>
            <a:r>
              <a:rPr lang="en-US" dirty="0">
                <a:solidFill>
                  <a:schemeClr val="accent2"/>
                </a:solidFill>
              </a:rPr>
              <a:t>:       </a:t>
            </a:r>
            <a:r>
              <a:rPr lang="en-US" b="1" dirty="0" err="1">
                <a:latin typeface="Times New Roman" charset="0"/>
              </a:rPr>
              <a:t>a</a:t>
            </a:r>
            <a:r>
              <a:rPr lang="en-US" dirty="0" err="1">
                <a:sym typeface="Symbol" charset="0"/>
              </a:rPr>
              <a:t></a:t>
            </a:r>
            <a:r>
              <a:rPr lang="en-US" b="1" dirty="0" err="1">
                <a:latin typeface="Times New Roman" charset="0"/>
              </a:rPr>
              <a:t>b</a:t>
            </a:r>
            <a:r>
              <a:rPr lang="en-US" dirty="0">
                <a:latin typeface="Times New Roman" charset="0"/>
              </a:rPr>
              <a:t> = –</a:t>
            </a:r>
            <a:r>
              <a:rPr lang="en-US" b="1" dirty="0" err="1">
                <a:latin typeface="Times New Roman" charset="0"/>
              </a:rPr>
              <a:t>b</a:t>
            </a:r>
            <a:r>
              <a:rPr lang="en-US" dirty="0" err="1">
                <a:sym typeface="Symbol" charset="0"/>
              </a:rPr>
              <a:t></a:t>
            </a:r>
            <a:r>
              <a:rPr lang="en-US" b="1" dirty="0" err="1">
                <a:latin typeface="Times New Roman" charset="0"/>
              </a:rPr>
              <a:t>a</a:t>
            </a:r>
            <a:endParaRPr lang="en-US" b="1" dirty="0">
              <a:solidFill>
                <a:schemeClr val="accent2"/>
              </a:solidFill>
              <a:latin typeface="Times New Roman" charset="0"/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Distributive</a:t>
            </a:r>
            <a:r>
              <a:rPr lang="en-US" dirty="0">
                <a:solidFill>
                  <a:schemeClr val="accent2"/>
                </a:solidFill>
              </a:rPr>
              <a:t>:                   </a:t>
            </a:r>
            <a:r>
              <a:rPr lang="en-US" b="1" dirty="0">
                <a:latin typeface="Times New Roman" charset="0"/>
              </a:rPr>
              <a:t>a</a:t>
            </a:r>
            <a:r>
              <a:rPr lang="en-US" dirty="0">
                <a:sym typeface="Symbol" charset="0"/>
              </a:rPr>
              <a:t>(</a:t>
            </a:r>
            <a:r>
              <a:rPr lang="en-US" b="1" dirty="0">
                <a:latin typeface="Times New Roman" charset="0"/>
              </a:rPr>
              <a:t>b </a:t>
            </a:r>
            <a:r>
              <a:rPr lang="en-US" dirty="0">
                <a:latin typeface="Times New Roman" charset="0"/>
              </a:rPr>
              <a:t>+ </a:t>
            </a:r>
            <a:r>
              <a:rPr lang="en-US" b="1" dirty="0">
                <a:latin typeface="Times New Roman" charset="0"/>
              </a:rPr>
              <a:t>c)</a:t>
            </a:r>
            <a:r>
              <a:rPr lang="en-US" dirty="0">
                <a:latin typeface="Times New Roman" charset="0"/>
              </a:rPr>
              <a:t> = </a:t>
            </a:r>
            <a:r>
              <a:rPr lang="en-US" b="1" dirty="0" err="1">
                <a:latin typeface="Times New Roman" charset="0"/>
              </a:rPr>
              <a:t>a</a:t>
            </a:r>
            <a:r>
              <a:rPr lang="en-US" dirty="0" err="1">
                <a:sym typeface="Symbol" charset="0"/>
              </a:rPr>
              <a:t></a:t>
            </a:r>
            <a:r>
              <a:rPr lang="en-US" b="1" dirty="0" err="1">
                <a:latin typeface="Times New Roman" charset="0"/>
              </a:rPr>
              <a:t>b</a:t>
            </a:r>
            <a:r>
              <a:rPr lang="en-US" b="1" dirty="0">
                <a:latin typeface="Times New Roman" charset="0"/>
              </a:rPr>
              <a:t> </a:t>
            </a:r>
            <a:r>
              <a:rPr lang="en-US" dirty="0">
                <a:latin typeface="Times New Roman" charset="0"/>
              </a:rPr>
              <a:t>+ </a:t>
            </a:r>
            <a:r>
              <a:rPr lang="en-US" b="1" dirty="0" err="1">
                <a:latin typeface="Times New Roman" charset="0"/>
              </a:rPr>
              <a:t>a</a:t>
            </a:r>
            <a:r>
              <a:rPr lang="en-US" dirty="0" err="1">
                <a:sym typeface="Symbol" charset="0"/>
              </a:rPr>
              <a:t></a:t>
            </a:r>
            <a:r>
              <a:rPr lang="en-US" b="1" dirty="0" err="1">
                <a:latin typeface="Times New Roman" charset="0"/>
              </a:rPr>
              <a:t>c</a:t>
            </a:r>
            <a:endParaRPr lang="en-US" b="1" dirty="0">
              <a:latin typeface="Times New Roman" charset="0"/>
            </a:endParaRPr>
          </a:p>
          <a:p>
            <a:r>
              <a:rPr lang="en-US" dirty="0">
                <a:solidFill>
                  <a:schemeClr val="accent2"/>
                </a:solidFill>
              </a:rPr>
              <a:t>    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Associative</a:t>
            </a:r>
            <a:r>
              <a:rPr lang="en-US" dirty="0">
                <a:solidFill>
                  <a:schemeClr val="accent2"/>
                </a:solidFill>
              </a:rPr>
              <a:t>:                   </a:t>
            </a:r>
            <a:r>
              <a:rPr lang="en-US" dirty="0">
                <a:latin typeface="Times New Roman" charset="0"/>
              </a:rPr>
              <a:t>(</a:t>
            </a:r>
            <a:r>
              <a:rPr lang="en-US" b="1" dirty="0" err="1">
                <a:latin typeface="Times New Roman" charset="0"/>
              </a:rPr>
              <a:t>a</a:t>
            </a:r>
            <a:r>
              <a:rPr lang="en-US" dirty="0" err="1">
                <a:sym typeface="Symbol" charset="0"/>
              </a:rPr>
              <a:t></a:t>
            </a:r>
            <a:r>
              <a:rPr lang="en-US" b="1" dirty="0" err="1">
                <a:latin typeface="Times New Roman" charset="0"/>
              </a:rPr>
              <a:t>b</a:t>
            </a:r>
            <a:r>
              <a:rPr lang="en-US" dirty="0">
                <a:latin typeface="Times New Roman" charset="0"/>
              </a:rPr>
              <a:t>)</a:t>
            </a:r>
            <a:r>
              <a:rPr lang="en-US" dirty="0">
                <a:sym typeface="Symbol" charset="0"/>
              </a:rPr>
              <a:t></a:t>
            </a:r>
            <a:r>
              <a:rPr lang="en-US" b="1" dirty="0">
                <a:latin typeface="Times New Roman" charset="0"/>
              </a:rPr>
              <a:t>c</a:t>
            </a:r>
            <a:r>
              <a:rPr lang="en-US" dirty="0">
                <a:latin typeface="Times New Roman" charset="0"/>
              </a:rPr>
              <a:t> = </a:t>
            </a:r>
            <a:r>
              <a:rPr lang="en-US" b="1" dirty="0">
                <a:latin typeface="Times New Roman" charset="0"/>
              </a:rPr>
              <a:t>a</a:t>
            </a:r>
            <a:r>
              <a:rPr lang="en-US" dirty="0">
                <a:sym typeface="Symbol" charset="0"/>
              </a:rPr>
              <a:t></a:t>
            </a:r>
            <a:r>
              <a:rPr lang="en-US" dirty="0">
                <a:latin typeface="Times New Roman" charset="0"/>
              </a:rPr>
              <a:t>(</a:t>
            </a:r>
            <a:r>
              <a:rPr lang="en-US" b="1" dirty="0" err="1">
                <a:latin typeface="Times New Roman" charset="0"/>
              </a:rPr>
              <a:t>b</a:t>
            </a:r>
            <a:r>
              <a:rPr lang="en-US" dirty="0" err="1">
                <a:sym typeface="Symbol" charset="0"/>
              </a:rPr>
              <a:t></a:t>
            </a:r>
            <a:r>
              <a:rPr lang="en-US" b="1" dirty="0" err="1">
                <a:latin typeface="Times New Roman" charset="0"/>
              </a:rPr>
              <a:t>c</a:t>
            </a:r>
            <a:r>
              <a:rPr lang="en-US" dirty="0">
                <a:latin typeface="Times New 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153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103313" y="76200"/>
            <a:ext cx="6940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chemeClr val="accent2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chemeClr val="accent2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chemeClr val="accent2"/>
              </a:solidFill>
              <a:latin typeface="Arial Black" charset="0"/>
            </a:endParaRP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AD2CA051-9CD2-1A42-A249-2C3DC2BBB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51" y="1477919"/>
            <a:ext cx="865929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Last time cont’d:</a:t>
            </a:r>
            <a:endParaRPr lang="en-US" sz="3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Reflections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are wave energy that </a:t>
            </a:r>
            <a:r>
              <a:rPr lang="ja-JP" altLang="en-US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bounces off</a:t>
            </a:r>
            <a:r>
              <a:rPr lang="ja-JP" altLang="en-US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 a surface </a:t>
            </a:r>
          </a:p>
          <a:p>
            <a:r>
              <a:rPr lang="en-US" dirty="0">
                <a:solidFill>
                  <a:schemeClr val="accent2"/>
                </a:solidFill>
              </a:rPr>
              <a:t>     dividing media with different velocity properties, remaining</a:t>
            </a:r>
          </a:p>
          <a:p>
            <a:r>
              <a:rPr lang="en-US" dirty="0">
                <a:solidFill>
                  <a:schemeClr val="accent2"/>
                </a:solidFill>
              </a:rPr>
              <a:t>     in the original medium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Refractions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are energy transmitted through the boundary</a:t>
            </a:r>
          </a:p>
          <a:p>
            <a:r>
              <a:rPr lang="en-US" dirty="0">
                <a:solidFill>
                  <a:schemeClr val="accent2"/>
                </a:solidFill>
              </a:rPr>
              <a:t>     into the second medium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Conversions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from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to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S</a:t>
            </a:r>
            <a:r>
              <a:rPr lang="en-US" dirty="0">
                <a:solidFill>
                  <a:schemeClr val="accent2"/>
                </a:solidFill>
              </a:rPr>
              <a:t> particle motion (or vice versa)</a:t>
            </a:r>
          </a:p>
          <a:p>
            <a:r>
              <a:rPr lang="en-US" dirty="0">
                <a:solidFill>
                  <a:schemeClr val="accent2"/>
                </a:solidFill>
              </a:rPr>
              <a:t>     almost always occur at these boundaries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• All of these must obey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Snell’s Law…</a:t>
            </a:r>
          </a:p>
        </p:txBody>
      </p:sp>
      <p:graphicFrame>
        <p:nvGraphicFramePr>
          <p:cNvPr id="7" name="Object 17">
            <a:extLst>
              <a:ext uri="{FF2B5EF4-FFF2-40B4-BE49-F238E27FC236}">
                <a16:creationId xmlns:a16="http://schemas.microsoft.com/office/drawing/2014/main" id="{95D69FC3-8100-DE4D-9477-A897DC580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179456"/>
              </p:ext>
            </p:extLst>
          </p:nvPr>
        </p:nvGraphicFramePr>
        <p:xfrm>
          <a:off x="5765642" y="5287940"/>
          <a:ext cx="201612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Equation" r:id="rId4" imgW="800100" imgH="381000" progId="Equation.3">
                  <p:embed/>
                </p:oleObj>
              </mc:Choice>
              <mc:Fallback>
                <p:oleObj name="Equation" r:id="rId4" imgW="800100" imgH="381000" progId="Equation.3">
                  <p:embed/>
                  <p:pic>
                    <p:nvPicPr>
                      <p:cNvPr id="2478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642" y="5287940"/>
                        <a:ext cx="2016125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1">
            <a:extLst>
              <a:ext uri="{FF2B5EF4-FFF2-40B4-BE49-F238E27FC236}">
                <a16:creationId xmlns:a16="http://schemas.microsoft.com/office/drawing/2014/main" id="{4D327FA5-2FAE-534A-A194-F6C1AB087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430918"/>
              </p:ext>
            </p:extLst>
          </p:nvPr>
        </p:nvGraphicFramePr>
        <p:xfrm>
          <a:off x="1676400" y="5287919"/>
          <a:ext cx="1600200" cy="96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Equation" r:id="rId6" imgW="635000" imgH="381000" progId="Equation.3">
                  <p:embed/>
                </p:oleObj>
              </mc:Choice>
              <mc:Fallback>
                <p:oleObj name="Equation" r:id="rId6" imgW="635000" imgH="381000" progId="Equation.3">
                  <p:embed/>
                  <p:pic>
                    <p:nvPicPr>
                      <p:cNvPr id="23758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87919"/>
                        <a:ext cx="1600200" cy="960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779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244475" y="277813"/>
            <a:ext cx="8730325" cy="618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Ray representation of seismic wave propagation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endParaRPr lang="en-US" dirty="0"/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If seismic waves are (relatively) easily represented by </a:t>
            </a:r>
            <a:r>
              <a:rPr lang="en-US" i="1" dirty="0">
                <a:solidFill>
                  <a:srgbClr val="FF0000"/>
                </a:solidFill>
                <a:latin typeface="Arial Black"/>
                <a:cs typeface="Arial Black"/>
              </a:rPr>
              <a:t>rays</a:t>
            </a:r>
          </a:p>
          <a:p>
            <a:r>
              <a:rPr lang="en-US" dirty="0">
                <a:solidFill>
                  <a:schemeClr val="accent2"/>
                </a:solidFill>
              </a:rPr>
              <a:t>   (= the direction of propagation and the normal to the 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 err="1">
                <a:solidFill>
                  <a:srgbClr val="FF0000"/>
                </a:solidFill>
                <a:latin typeface="Arial Black"/>
                <a:cs typeface="Arial Black"/>
              </a:rPr>
              <a:t>wavefront</a:t>
            </a:r>
            <a:r>
              <a:rPr lang="en-US" dirty="0">
                <a:solidFill>
                  <a:schemeClr val="accent2"/>
                </a:solidFill>
              </a:rPr>
              <a:t>; parallel (P) or orthogonal (S) to particle motion)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But the directions are changing (by Snell’s Law) as the wave</a:t>
            </a:r>
          </a:p>
          <a:p>
            <a:r>
              <a:rPr lang="en-US" dirty="0">
                <a:solidFill>
                  <a:schemeClr val="accent2"/>
                </a:solidFill>
              </a:rPr>
              <a:t>   propagates through the medium</a:t>
            </a:r>
            <a:r>
              <a:rPr lang="mr-IN" dirty="0">
                <a:solidFill>
                  <a:schemeClr val="accent2"/>
                </a:solidFill>
              </a:rPr>
              <a:t>…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What are some important things we want to keep track of?</a:t>
            </a:r>
          </a:p>
        </p:txBody>
      </p:sp>
      <p:grpSp>
        <p:nvGrpSpPr>
          <p:cNvPr id="247812" name="Group 4"/>
          <p:cNvGrpSpPr>
            <a:grpSpLocks/>
          </p:cNvGrpSpPr>
          <p:nvPr/>
        </p:nvGrpSpPr>
        <p:grpSpPr bwMode="auto">
          <a:xfrm>
            <a:off x="1752600" y="2057400"/>
            <a:ext cx="5638800" cy="2667000"/>
            <a:chOff x="1104" y="2544"/>
            <a:chExt cx="3552" cy="1680"/>
          </a:xfrm>
        </p:grpSpPr>
        <p:sp>
          <p:nvSpPr>
            <p:cNvPr id="247813" name="Rectangle 5"/>
            <p:cNvSpPr>
              <a:spLocks noChangeArrowheads="1"/>
            </p:cNvSpPr>
            <p:nvPr/>
          </p:nvSpPr>
          <p:spPr bwMode="auto">
            <a:xfrm>
              <a:off x="1104" y="2544"/>
              <a:ext cx="1776" cy="1680"/>
            </a:xfrm>
            <a:prstGeom prst="rect">
              <a:avLst/>
            </a:prstGeom>
            <a:solidFill>
              <a:schemeClr val="accent2">
                <a:alpha val="67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14" name="Rectangle 6"/>
            <p:cNvSpPr>
              <a:spLocks noChangeArrowheads="1"/>
            </p:cNvSpPr>
            <p:nvPr/>
          </p:nvSpPr>
          <p:spPr bwMode="auto">
            <a:xfrm>
              <a:off x="2880" y="2544"/>
              <a:ext cx="1776" cy="1680"/>
            </a:xfrm>
            <a:prstGeom prst="rect">
              <a:avLst/>
            </a:prstGeom>
            <a:solidFill>
              <a:srgbClr val="FF3300">
                <a:alpha val="67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15" name="Line 7"/>
            <p:cNvSpPr>
              <a:spLocks noChangeShapeType="1"/>
            </p:cNvSpPr>
            <p:nvPr/>
          </p:nvSpPr>
          <p:spPr bwMode="auto">
            <a:xfrm flipV="1">
              <a:off x="1872" y="3264"/>
              <a:ext cx="100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16" name="Line 8"/>
            <p:cNvSpPr>
              <a:spLocks noChangeShapeType="1"/>
            </p:cNvSpPr>
            <p:nvPr/>
          </p:nvSpPr>
          <p:spPr bwMode="auto">
            <a:xfrm flipH="1" flipV="1">
              <a:off x="1872" y="2640"/>
              <a:ext cx="1008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17" name="Line 9"/>
            <p:cNvSpPr>
              <a:spLocks noChangeShapeType="1"/>
            </p:cNvSpPr>
            <p:nvPr/>
          </p:nvSpPr>
          <p:spPr bwMode="auto">
            <a:xfrm flipH="1" flipV="1">
              <a:off x="2112" y="2992"/>
              <a:ext cx="768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18" name="Text Box 10"/>
            <p:cNvSpPr txBox="1">
              <a:spLocks noChangeArrowheads="1"/>
            </p:cNvSpPr>
            <p:nvPr/>
          </p:nvSpPr>
          <p:spPr bwMode="auto">
            <a:xfrm rot="-1982756">
              <a:off x="2035" y="3552"/>
              <a:ext cx="7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>
                  <a:solidFill>
                    <a:schemeClr val="accent2"/>
                  </a:solidFill>
                </a:rPr>
                <a:t>incoming P</a:t>
              </a:r>
            </a:p>
          </p:txBody>
        </p:sp>
        <p:sp>
          <p:nvSpPr>
            <p:cNvPr id="247819" name="Text Box 11"/>
            <p:cNvSpPr txBox="1">
              <a:spLocks noChangeArrowheads="1"/>
            </p:cNvSpPr>
            <p:nvPr/>
          </p:nvSpPr>
          <p:spPr bwMode="auto">
            <a:xfrm rot="1904574">
              <a:off x="2112" y="2812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>
                  <a:solidFill>
                    <a:schemeClr val="accent2"/>
                  </a:solidFill>
                </a:rPr>
                <a:t>reflected P</a:t>
              </a:r>
            </a:p>
          </p:txBody>
        </p:sp>
        <p:sp>
          <p:nvSpPr>
            <p:cNvPr id="247820" name="Text Box 12"/>
            <p:cNvSpPr txBox="1">
              <a:spLocks noChangeArrowheads="1"/>
            </p:cNvSpPr>
            <p:nvPr/>
          </p:nvSpPr>
          <p:spPr bwMode="auto">
            <a:xfrm rot="1094043">
              <a:off x="2068" y="3088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>
                  <a:solidFill>
                    <a:schemeClr val="accent2"/>
                  </a:solidFill>
                </a:rPr>
                <a:t>reflected S</a:t>
              </a:r>
            </a:p>
          </p:txBody>
        </p:sp>
        <p:sp>
          <p:nvSpPr>
            <p:cNvPr id="247821" name="Line 13"/>
            <p:cNvSpPr>
              <a:spLocks noChangeShapeType="1"/>
            </p:cNvSpPr>
            <p:nvPr/>
          </p:nvSpPr>
          <p:spPr bwMode="auto">
            <a:xfrm flipV="1">
              <a:off x="2880" y="2928"/>
              <a:ext cx="1104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22" name="Line 14"/>
            <p:cNvSpPr>
              <a:spLocks noChangeShapeType="1"/>
            </p:cNvSpPr>
            <p:nvPr/>
          </p:nvSpPr>
          <p:spPr bwMode="auto">
            <a:xfrm flipV="1">
              <a:off x="2880" y="3158"/>
              <a:ext cx="770" cy="1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823" name="Text Box 15"/>
            <p:cNvSpPr txBox="1">
              <a:spLocks noChangeArrowheads="1"/>
            </p:cNvSpPr>
            <p:nvPr/>
          </p:nvSpPr>
          <p:spPr bwMode="auto">
            <a:xfrm rot="-1069859">
              <a:off x="3024" y="2908"/>
              <a:ext cx="7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>
                  <a:solidFill>
                    <a:schemeClr val="accent2"/>
                  </a:solidFill>
                </a:rPr>
                <a:t>refracted P</a:t>
              </a:r>
            </a:p>
          </p:txBody>
        </p:sp>
        <p:sp>
          <p:nvSpPr>
            <p:cNvPr id="247824" name="Text Box 16"/>
            <p:cNvSpPr txBox="1">
              <a:spLocks noChangeArrowheads="1"/>
            </p:cNvSpPr>
            <p:nvPr/>
          </p:nvSpPr>
          <p:spPr bwMode="auto">
            <a:xfrm rot="-504538">
              <a:off x="2880" y="3174"/>
              <a:ext cx="7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i="1">
                  <a:solidFill>
                    <a:schemeClr val="accent2"/>
                  </a:solidFill>
                </a:rPr>
                <a:t>refracted S</a:t>
              </a:r>
            </a:p>
          </p:txBody>
        </p:sp>
      </p:grpSp>
      <p:graphicFrame>
        <p:nvGraphicFramePr>
          <p:cNvPr id="24782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177586"/>
              </p:ext>
            </p:extLst>
          </p:nvPr>
        </p:nvGraphicFramePr>
        <p:xfrm>
          <a:off x="5334000" y="3733800"/>
          <a:ext cx="201612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4" imgW="800100" imgH="381000" progId="Equation.3">
                  <p:embed/>
                </p:oleObj>
              </mc:Choice>
              <mc:Fallback>
                <p:oleObj name="Equation" r:id="rId4" imgW="800100" imgH="381000" progId="Equation.3">
                  <p:embed/>
                  <p:pic>
                    <p:nvPicPr>
                      <p:cNvPr id="2478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733800"/>
                        <a:ext cx="2016125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01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1152525" y="211138"/>
            <a:ext cx="68389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Seismo-Math &amp; Notation</a:t>
            </a:r>
          </a:p>
          <a:p>
            <a:pPr algn="ctr"/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(</a:t>
            </a:r>
            <a:r>
              <a:rPr lang="ja-JP" altLang="en-US" sz="3600" i="1">
                <a:solidFill>
                  <a:schemeClr val="accent2"/>
                </a:solidFill>
                <a:latin typeface="Arial Black" charset="0"/>
              </a:rPr>
              <a:t>“</a:t>
            </a:r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Introduction</a:t>
            </a:r>
            <a:r>
              <a:rPr lang="ja-JP" altLang="en-US" sz="3600" i="1">
                <a:solidFill>
                  <a:schemeClr val="accent2"/>
                </a:solidFill>
                <a:latin typeface="Arial Black" charset="0"/>
              </a:rPr>
              <a:t>”</a:t>
            </a:r>
            <a:r>
              <a:rPr lang="en-US" sz="3600" i="1">
                <a:solidFill>
                  <a:schemeClr val="accent2"/>
                </a:solidFill>
                <a:latin typeface="Arial Black" charset="0"/>
              </a:rPr>
              <a:t> to Vectors)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441325" y="1497013"/>
            <a:ext cx="17014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Vectors:</a:t>
            </a:r>
          </a:p>
        </p:txBody>
      </p:sp>
      <p:grpSp>
        <p:nvGrpSpPr>
          <p:cNvPr id="256005" name="Group 5"/>
          <p:cNvGrpSpPr>
            <a:grpSpLocks/>
          </p:cNvGrpSpPr>
          <p:nvPr/>
        </p:nvGrpSpPr>
        <p:grpSpPr bwMode="auto">
          <a:xfrm>
            <a:off x="609600" y="2095500"/>
            <a:ext cx="1981200" cy="2286000"/>
            <a:chOff x="384" y="1488"/>
            <a:chExt cx="1248" cy="1440"/>
          </a:xfrm>
        </p:grpSpPr>
        <p:sp>
          <p:nvSpPr>
            <p:cNvPr id="256006" name="Line 6"/>
            <p:cNvSpPr>
              <a:spLocks noChangeShapeType="1"/>
            </p:cNvSpPr>
            <p:nvPr/>
          </p:nvSpPr>
          <p:spPr bwMode="auto">
            <a:xfrm flipH="1">
              <a:off x="384" y="2304"/>
              <a:ext cx="432" cy="6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7" name="Line 7"/>
            <p:cNvSpPr>
              <a:spLocks noChangeShapeType="1"/>
            </p:cNvSpPr>
            <p:nvPr/>
          </p:nvSpPr>
          <p:spPr bwMode="auto">
            <a:xfrm>
              <a:off x="816" y="2304"/>
              <a:ext cx="8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8" name="Line 8"/>
            <p:cNvSpPr>
              <a:spLocks noChangeShapeType="1"/>
            </p:cNvSpPr>
            <p:nvPr/>
          </p:nvSpPr>
          <p:spPr bwMode="auto">
            <a:xfrm flipV="1">
              <a:off x="816" y="1488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09" name="Group 9"/>
          <p:cNvGrpSpPr>
            <a:grpSpLocks/>
          </p:cNvGrpSpPr>
          <p:nvPr/>
        </p:nvGrpSpPr>
        <p:grpSpPr bwMode="auto">
          <a:xfrm>
            <a:off x="3657600" y="2095500"/>
            <a:ext cx="1981200" cy="2286000"/>
            <a:chOff x="384" y="1488"/>
            <a:chExt cx="1248" cy="1440"/>
          </a:xfrm>
        </p:grpSpPr>
        <p:sp>
          <p:nvSpPr>
            <p:cNvPr id="256010" name="Line 10"/>
            <p:cNvSpPr>
              <a:spLocks noChangeShapeType="1"/>
            </p:cNvSpPr>
            <p:nvPr/>
          </p:nvSpPr>
          <p:spPr bwMode="auto">
            <a:xfrm flipH="1">
              <a:off x="384" y="2304"/>
              <a:ext cx="432" cy="6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1" name="Line 11"/>
            <p:cNvSpPr>
              <a:spLocks noChangeShapeType="1"/>
            </p:cNvSpPr>
            <p:nvPr/>
          </p:nvSpPr>
          <p:spPr bwMode="auto">
            <a:xfrm>
              <a:off x="816" y="2304"/>
              <a:ext cx="8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2" name="Line 12"/>
            <p:cNvSpPr>
              <a:spLocks noChangeShapeType="1"/>
            </p:cNvSpPr>
            <p:nvPr/>
          </p:nvSpPr>
          <p:spPr bwMode="auto">
            <a:xfrm flipV="1">
              <a:off x="816" y="1488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13" name="Group 13"/>
          <p:cNvGrpSpPr>
            <a:grpSpLocks/>
          </p:cNvGrpSpPr>
          <p:nvPr/>
        </p:nvGrpSpPr>
        <p:grpSpPr bwMode="auto">
          <a:xfrm>
            <a:off x="6705600" y="2095500"/>
            <a:ext cx="1981200" cy="2286000"/>
            <a:chOff x="384" y="1488"/>
            <a:chExt cx="1248" cy="1440"/>
          </a:xfrm>
        </p:grpSpPr>
        <p:sp>
          <p:nvSpPr>
            <p:cNvPr id="256014" name="Line 14"/>
            <p:cNvSpPr>
              <a:spLocks noChangeShapeType="1"/>
            </p:cNvSpPr>
            <p:nvPr/>
          </p:nvSpPr>
          <p:spPr bwMode="auto">
            <a:xfrm flipH="1">
              <a:off x="384" y="2304"/>
              <a:ext cx="432" cy="6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5" name="Line 15"/>
            <p:cNvSpPr>
              <a:spLocks noChangeShapeType="1"/>
            </p:cNvSpPr>
            <p:nvPr/>
          </p:nvSpPr>
          <p:spPr bwMode="auto">
            <a:xfrm>
              <a:off x="816" y="2304"/>
              <a:ext cx="8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16" name="Line 16"/>
            <p:cNvSpPr>
              <a:spLocks noChangeShapeType="1"/>
            </p:cNvSpPr>
            <p:nvPr/>
          </p:nvSpPr>
          <p:spPr bwMode="auto">
            <a:xfrm flipV="1">
              <a:off x="816" y="1488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17" name="Text Box 17"/>
          <p:cNvSpPr txBox="1">
            <a:spLocks noChangeArrowheads="1"/>
          </p:cNvSpPr>
          <p:nvPr/>
        </p:nvSpPr>
        <p:spPr bwMode="auto">
          <a:xfrm>
            <a:off x="609600" y="41910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256018" name="Text Box 18"/>
          <p:cNvSpPr txBox="1">
            <a:spLocks noChangeArrowheads="1"/>
          </p:cNvSpPr>
          <p:nvPr/>
        </p:nvSpPr>
        <p:spPr bwMode="auto">
          <a:xfrm>
            <a:off x="2424113" y="332422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y</a:t>
            </a:r>
            <a:endParaRPr lang="en-US"/>
          </a:p>
        </p:txBody>
      </p:sp>
      <p:sp>
        <p:nvSpPr>
          <p:cNvPr id="256019" name="Text Box 19"/>
          <p:cNvSpPr txBox="1">
            <a:spLocks noChangeArrowheads="1"/>
          </p:cNvSpPr>
          <p:nvPr/>
        </p:nvSpPr>
        <p:spPr bwMode="auto">
          <a:xfrm>
            <a:off x="1295400" y="182880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256020" name="Text Box 20"/>
          <p:cNvSpPr txBox="1">
            <a:spLocks noChangeArrowheads="1"/>
          </p:cNvSpPr>
          <p:nvPr/>
        </p:nvSpPr>
        <p:spPr bwMode="auto">
          <a:xfrm>
            <a:off x="3671888" y="4219575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1</a:t>
            </a:r>
            <a:endParaRPr lang="en-US"/>
          </a:p>
        </p:txBody>
      </p:sp>
      <p:sp>
        <p:nvSpPr>
          <p:cNvPr id="256021" name="Text Box 21"/>
          <p:cNvSpPr txBox="1">
            <a:spLocks noChangeArrowheads="1"/>
          </p:cNvSpPr>
          <p:nvPr/>
        </p:nvSpPr>
        <p:spPr bwMode="auto">
          <a:xfrm>
            <a:off x="5486400" y="33528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2</a:t>
            </a:r>
            <a:endParaRPr lang="en-US"/>
          </a:p>
        </p:txBody>
      </p:sp>
      <p:sp>
        <p:nvSpPr>
          <p:cNvPr id="256022" name="Text Box 22"/>
          <p:cNvSpPr txBox="1">
            <a:spLocks noChangeArrowheads="1"/>
          </p:cNvSpPr>
          <p:nvPr/>
        </p:nvSpPr>
        <p:spPr bwMode="auto">
          <a:xfrm>
            <a:off x="4357688" y="1857375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3</a:t>
            </a:r>
            <a:endParaRPr lang="en-US"/>
          </a:p>
        </p:txBody>
      </p:sp>
      <p:graphicFrame>
        <p:nvGraphicFramePr>
          <p:cNvPr id="256023" name="Object 23"/>
          <p:cNvGraphicFramePr>
            <a:graphicFrameLocks noChangeAspect="1"/>
          </p:cNvGraphicFramePr>
          <p:nvPr/>
        </p:nvGraphicFramePr>
        <p:xfrm>
          <a:off x="6858000" y="4191000"/>
          <a:ext cx="234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4" imgW="101600" imgH="165100" progId="Equation.3">
                  <p:embed/>
                </p:oleObj>
              </mc:Choice>
              <mc:Fallback>
                <p:oleObj name="Equation" r:id="rId4" imgW="101600" imgH="165100" progId="Equation.3">
                  <p:embed/>
                  <p:pic>
                    <p:nvPicPr>
                      <p:cNvPr id="2560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191000"/>
                        <a:ext cx="234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430964"/>
              </p:ext>
            </p:extLst>
          </p:nvPr>
        </p:nvGraphicFramePr>
        <p:xfrm>
          <a:off x="8650288" y="3352800"/>
          <a:ext cx="2651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6" imgW="114300" imgH="203200" progId="Equation.3">
                  <p:embed/>
                </p:oleObj>
              </mc:Choice>
              <mc:Fallback>
                <p:oleObj name="Equation" r:id="rId6" imgW="114300" imgH="203200" progId="Equation.3">
                  <p:embed/>
                  <p:pic>
                    <p:nvPicPr>
                      <p:cNvPr id="256024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0288" y="3352800"/>
                        <a:ext cx="26511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5" name="Object 25"/>
          <p:cNvGraphicFramePr>
            <a:graphicFrameLocks noChangeAspect="1"/>
          </p:cNvGraphicFramePr>
          <p:nvPr/>
        </p:nvGraphicFramePr>
        <p:xfrm>
          <a:off x="7467600" y="1828800"/>
          <a:ext cx="2651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8" imgW="114300" imgH="165100" progId="Equation.3">
                  <p:embed/>
                </p:oleObj>
              </mc:Choice>
              <mc:Fallback>
                <p:oleObj name="Equation" r:id="rId8" imgW="114300" imgH="165100" progId="Equation.3">
                  <p:embed/>
                  <p:pic>
                    <p:nvPicPr>
                      <p:cNvPr id="25602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828800"/>
                        <a:ext cx="2651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6" name="Text Box 26"/>
          <p:cNvSpPr txBox="1">
            <a:spLocks noChangeArrowheads="1"/>
          </p:cNvSpPr>
          <p:nvPr/>
        </p:nvSpPr>
        <p:spPr bwMode="auto">
          <a:xfrm>
            <a:off x="517525" y="4695825"/>
            <a:ext cx="829300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We</a:t>
            </a:r>
            <a:r>
              <a:rPr lang="en-US" dirty="0">
                <a:solidFill>
                  <a:schemeClr val="accent2"/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2"/>
                </a:solidFill>
              </a:rPr>
              <a:t>ll use these notations for Cartesian coordinate systems</a:t>
            </a:r>
          </a:p>
          <a:p>
            <a:r>
              <a:rPr lang="en-US" dirty="0">
                <a:solidFill>
                  <a:schemeClr val="accent2"/>
                </a:solidFill>
              </a:rPr>
              <a:t>   interchangeably…  </a:t>
            </a:r>
          </a:p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Vectors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have direction and magnitude; here we may </a:t>
            </a:r>
          </a:p>
          <a:p>
            <a:r>
              <a:rPr lang="en-US" dirty="0">
                <a:solidFill>
                  <a:schemeClr val="accent2"/>
                </a:solidFill>
              </a:rPr>
              <a:t>   denote as boldface </a:t>
            </a:r>
            <a:r>
              <a:rPr lang="en-US" b="1" i="1" dirty="0">
                <a:solidFill>
                  <a:schemeClr val="tx2"/>
                </a:solidFill>
                <a:latin typeface="Times New Roman" charset="0"/>
              </a:rPr>
              <a:t>u</a:t>
            </a:r>
            <a:r>
              <a:rPr lang="en-US" dirty="0">
                <a:solidFill>
                  <a:schemeClr val="accent2"/>
                </a:solidFill>
              </a:rPr>
              <a:t> or with an </a:t>
            </a:r>
            <a:r>
              <a:rPr lang="en-US" dirty="0" err="1">
                <a:solidFill>
                  <a:schemeClr val="accent2"/>
                </a:solidFill>
              </a:rPr>
              <a:t>overbar</a:t>
            </a:r>
            <a:r>
              <a:rPr lang="en-US" dirty="0">
                <a:solidFill>
                  <a:schemeClr val="accent2"/>
                </a:solidFill>
              </a:rPr>
              <a:t>     or arrow    .</a:t>
            </a:r>
          </a:p>
          <a:p>
            <a:r>
              <a:rPr lang="en-US" dirty="0">
                <a:solidFill>
                  <a:schemeClr val="accent2"/>
                </a:solidFill>
              </a:rPr>
              <a:t>   A hat-sign denotes a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unit direction vector </a:t>
            </a:r>
            <a:r>
              <a:rPr lang="en-US" dirty="0">
                <a:solidFill>
                  <a:schemeClr val="accent2"/>
                </a:solidFill>
              </a:rPr>
              <a:t>   .</a:t>
            </a:r>
          </a:p>
        </p:txBody>
      </p:sp>
      <p:graphicFrame>
        <p:nvGraphicFramePr>
          <p:cNvPr id="256027" name="Object 27"/>
          <p:cNvGraphicFramePr>
            <a:graphicFrameLocks noChangeAspect="1"/>
          </p:cNvGraphicFramePr>
          <p:nvPr/>
        </p:nvGraphicFramePr>
        <p:xfrm>
          <a:off x="6324600" y="5888038"/>
          <a:ext cx="304800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10" imgW="127000" imgH="114300" progId="Equation.3">
                  <p:embed/>
                </p:oleObj>
              </mc:Choice>
              <mc:Fallback>
                <p:oleObj name="Equation" r:id="rId10" imgW="127000" imgH="114300" progId="Equation.3">
                  <p:embed/>
                  <p:pic>
                    <p:nvPicPr>
                      <p:cNvPr id="25602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888038"/>
                        <a:ext cx="304800" cy="27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8" name="Object 28"/>
          <p:cNvGraphicFramePr>
            <a:graphicFrameLocks noChangeAspect="1"/>
          </p:cNvGraphicFramePr>
          <p:nvPr/>
        </p:nvGraphicFramePr>
        <p:xfrm>
          <a:off x="7848600" y="5867400"/>
          <a:ext cx="274638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12" imgW="114300" imgH="127000" progId="Equation.3">
                  <p:embed/>
                </p:oleObj>
              </mc:Choice>
              <mc:Fallback>
                <p:oleObj name="Equation" r:id="rId12" imgW="114300" imgH="127000" progId="Equation.3">
                  <p:embed/>
                  <p:pic>
                    <p:nvPicPr>
                      <p:cNvPr id="25602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5867400"/>
                        <a:ext cx="274638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0" name="Object 30"/>
          <p:cNvGraphicFramePr>
            <a:graphicFrameLocks noChangeAspect="1"/>
          </p:cNvGraphicFramePr>
          <p:nvPr/>
        </p:nvGraphicFramePr>
        <p:xfrm>
          <a:off x="7199313" y="6161088"/>
          <a:ext cx="3016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14" imgW="114300" imgH="139700" progId="Equation.3">
                  <p:embed/>
                </p:oleObj>
              </mc:Choice>
              <mc:Fallback>
                <p:oleObj name="Equation" r:id="rId14" imgW="114300" imgH="139700" progId="Equation.3">
                  <p:embed/>
                  <p:pic>
                    <p:nvPicPr>
                      <p:cNvPr id="25603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161088"/>
                        <a:ext cx="30162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28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269875" y="228600"/>
            <a:ext cx="79263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A vector </a:t>
            </a:r>
            <a:r>
              <a:rPr lang="en-US" b="1" i="1">
                <a:latin typeface="Times New Roman" charset="0"/>
              </a:rPr>
              <a:t>v</a:t>
            </a:r>
            <a:r>
              <a:rPr lang="en-US">
                <a:solidFill>
                  <a:schemeClr val="accent2"/>
                </a:solidFill>
              </a:rPr>
              <a:t> from point </a:t>
            </a:r>
            <a:r>
              <a:rPr lang="en-US">
                <a:latin typeface="Times New Roman" charset="0"/>
              </a:rPr>
              <a:t>Q</a:t>
            </a:r>
            <a:r>
              <a:rPr lang="en-US">
                <a:solidFill>
                  <a:schemeClr val="accent2"/>
                </a:solidFill>
              </a:rPr>
              <a:t> at coordinate </a:t>
            </a:r>
            <a:r>
              <a:rPr lang="en-US">
                <a:latin typeface="Times New Roman" charset="0"/>
              </a:rPr>
              <a:t>(0, 0, 0)</a:t>
            </a:r>
            <a:r>
              <a:rPr lang="en-US">
                <a:solidFill>
                  <a:schemeClr val="accent2"/>
                </a:solidFill>
              </a:rPr>
              <a:t> to point </a:t>
            </a:r>
            <a:r>
              <a:rPr lang="en-US">
                <a:latin typeface="Times New Roman" charset="0"/>
              </a:rPr>
              <a:t>P</a:t>
            </a:r>
            <a:r>
              <a:rPr lang="en-US">
                <a:solidFill>
                  <a:schemeClr val="accent2"/>
                </a:solidFill>
              </a:rPr>
              <a:t> at </a:t>
            </a:r>
          </a:p>
          <a:p>
            <a:r>
              <a:rPr lang="en-US">
                <a:solidFill>
                  <a:schemeClr val="accent2"/>
                </a:solidFill>
              </a:rPr>
              <a:t>   coordinate </a:t>
            </a:r>
            <a:r>
              <a:rPr lang="en-US">
                <a:latin typeface="Times New Roman" charset="0"/>
              </a:rPr>
              <a:t>(</a:t>
            </a:r>
            <a:r>
              <a:rPr lang="en-US" i="1">
                <a:latin typeface="Times New Roman" charset="0"/>
              </a:rPr>
              <a:t>a</a:t>
            </a:r>
            <a:r>
              <a:rPr lang="en-US">
                <a:latin typeface="Times New Roman" charset="0"/>
              </a:rPr>
              <a:t>, </a:t>
            </a:r>
            <a:r>
              <a:rPr lang="en-US" i="1">
                <a:latin typeface="Times New Roman" charset="0"/>
              </a:rPr>
              <a:t>b</a:t>
            </a:r>
            <a:r>
              <a:rPr lang="en-US">
                <a:latin typeface="Times New Roman" charset="0"/>
              </a:rPr>
              <a:t>, </a:t>
            </a:r>
            <a:r>
              <a:rPr lang="en-US" i="1">
                <a:latin typeface="Times New Roman" charset="0"/>
              </a:rPr>
              <a:t>c</a:t>
            </a:r>
            <a:r>
              <a:rPr lang="en-US">
                <a:latin typeface="Times New Roman" charset="0"/>
              </a:rPr>
              <a:t>)</a:t>
            </a:r>
            <a:r>
              <a:rPr lang="en-US">
                <a:solidFill>
                  <a:schemeClr val="accent2"/>
                </a:solidFill>
              </a:rPr>
              <a:t> may be denoted by any of</a:t>
            </a:r>
          </a:p>
        </p:txBody>
      </p:sp>
      <p:graphicFrame>
        <p:nvGraphicFramePr>
          <p:cNvPr id="258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614749"/>
              </p:ext>
            </p:extLst>
          </p:nvPr>
        </p:nvGraphicFramePr>
        <p:xfrm>
          <a:off x="1219200" y="1760538"/>
          <a:ext cx="2895600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Equation" r:id="rId4" imgW="1587500" imgH="622300" progId="Equation.3">
                  <p:embed/>
                </p:oleObj>
              </mc:Choice>
              <mc:Fallback>
                <p:oleObj name="Equation" r:id="rId4" imgW="1587500" imgH="622300" progId="Equation.3">
                  <p:embed/>
                  <p:pic>
                    <p:nvPicPr>
                      <p:cNvPr id="258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60538"/>
                        <a:ext cx="2895600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8053" name="Group 5"/>
          <p:cNvGrpSpPr>
            <a:grpSpLocks/>
          </p:cNvGrpSpPr>
          <p:nvPr/>
        </p:nvGrpSpPr>
        <p:grpSpPr bwMode="auto">
          <a:xfrm>
            <a:off x="5257800" y="1181100"/>
            <a:ext cx="1981200" cy="2286000"/>
            <a:chOff x="384" y="1488"/>
            <a:chExt cx="1248" cy="1440"/>
          </a:xfrm>
        </p:grpSpPr>
        <p:sp>
          <p:nvSpPr>
            <p:cNvPr id="258054" name="Line 6"/>
            <p:cNvSpPr>
              <a:spLocks noChangeShapeType="1"/>
            </p:cNvSpPr>
            <p:nvPr/>
          </p:nvSpPr>
          <p:spPr bwMode="auto">
            <a:xfrm flipH="1">
              <a:off x="384" y="2304"/>
              <a:ext cx="432" cy="6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55" name="Line 7"/>
            <p:cNvSpPr>
              <a:spLocks noChangeShapeType="1"/>
            </p:cNvSpPr>
            <p:nvPr/>
          </p:nvSpPr>
          <p:spPr bwMode="auto">
            <a:xfrm>
              <a:off x="816" y="2304"/>
              <a:ext cx="81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56" name="Line 8"/>
            <p:cNvSpPr>
              <a:spLocks noChangeShapeType="1"/>
            </p:cNvSpPr>
            <p:nvPr/>
          </p:nvSpPr>
          <p:spPr bwMode="auto">
            <a:xfrm flipV="1">
              <a:off x="816" y="1488"/>
              <a:ext cx="0" cy="81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5257800" y="32766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x</a:t>
            </a:r>
            <a:endParaRPr lang="en-US"/>
          </a:p>
        </p:txBody>
      </p:sp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7072313" y="2409825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y</a:t>
            </a:r>
            <a:endParaRPr lang="en-US"/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5943600" y="914400"/>
            <a:ext cx="30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>
                <a:latin typeface="Times New Roman" charset="0"/>
              </a:rPr>
              <a:t>z</a:t>
            </a:r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 flipV="1">
            <a:off x="5943600" y="1866900"/>
            <a:ext cx="838200" cy="609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80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188137"/>
              </p:ext>
            </p:extLst>
          </p:nvPr>
        </p:nvGraphicFramePr>
        <p:xfrm>
          <a:off x="6019800" y="1866900"/>
          <a:ext cx="3429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Equation" r:id="rId6" imgW="114300" imgH="127000" progId="Equation.3">
                  <p:embed/>
                </p:oleObj>
              </mc:Choice>
              <mc:Fallback>
                <p:oleObj name="Equation" r:id="rId6" imgW="114300" imgH="127000" progId="Equation.3">
                  <p:embed/>
                  <p:pic>
                    <p:nvPicPr>
                      <p:cNvPr id="258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1866900"/>
                        <a:ext cx="3429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62" name="Rectangle 14"/>
          <p:cNvSpPr>
            <a:spLocks noChangeArrowheads="1"/>
          </p:cNvSpPr>
          <p:nvPr/>
        </p:nvSpPr>
        <p:spPr bwMode="auto">
          <a:xfrm>
            <a:off x="4953000" y="2171700"/>
            <a:ext cx="101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Q (0,0,0)</a:t>
            </a:r>
          </a:p>
        </p:txBody>
      </p:sp>
      <p:sp>
        <p:nvSpPr>
          <p:cNvPr id="258063" name="Line 15"/>
          <p:cNvSpPr>
            <a:spLocks noChangeShapeType="1"/>
          </p:cNvSpPr>
          <p:nvPr/>
        </p:nvSpPr>
        <p:spPr bwMode="auto">
          <a:xfrm>
            <a:off x="5715000" y="2781300"/>
            <a:ext cx="1066800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4" name="Line 16"/>
          <p:cNvSpPr>
            <a:spLocks noChangeShapeType="1"/>
          </p:cNvSpPr>
          <p:nvPr/>
        </p:nvSpPr>
        <p:spPr bwMode="auto">
          <a:xfrm flipV="1">
            <a:off x="6765925" y="2492375"/>
            <a:ext cx="163513" cy="293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5" name="Line 17"/>
          <p:cNvSpPr>
            <a:spLocks noChangeShapeType="1"/>
          </p:cNvSpPr>
          <p:nvPr/>
        </p:nvSpPr>
        <p:spPr bwMode="auto">
          <a:xfrm flipV="1">
            <a:off x="6765925" y="1851025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6" name="Rectangle 18"/>
          <p:cNvSpPr>
            <a:spLocks noChangeArrowheads="1"/>
          </p:cNvSpPr>
          <p:nvPr/>
        </p:nvSpPr>
        <p:spPr bwMode="auto">
          <a:xfrm>
            <a:off x="6629400" y="1562100"/>
            <a:ext cx="96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Times New Roman" charset="0"/>
              </a:rPr>
              <a:t>P (</a:t>
            </a:r>
            <a:r>
              <a:rPr lang="en-US" sz="1800" i="1">
                <a:latin typeface="Times New Roman" charset="0"/>
              </a:rPr>
              <a:t>a</a:t>
            </a:r>
            <a:r>
              <a:rPr lang="en-US" sz="1800">
                <a:latin typeface="Times New Roman" charset="0"/>
              </a:rPr>
              <a:t>,</a:t>
            </a:r>
            <a:r>
              <a:rPr lang="en-US" sz="1800" i="1">
                <a:latin typeface="Times New Roman" charset="0"/>
              </a:rPr>
              <a:t>b</a:t>
            </a:r>
            <a:r>
              <a:rPr lang="en-US" sz="1800">
                <a:latin typeface="Times New Roman" charset="0"/>
              </a:rPr>
              <a:t>,</a:t>
            </a:r>
            <a:r>
              <a:rPr lang="en-US" sz="1800" i="1">
                <a:latin typeface="Times New Roman" charset="0"/>
              </a:rPr>
              <a:t>c</a:t>
            </a:r>
            <a:r>
              <a:rPr lang="en-US" sz="1800">
                <a:latin typeface="Times New Roman" charset="0"/>
              </a:rPr>
              <a:t>)</a:t>
            </a:r>
          </a:p>
        </p:txBody>
      </p:sp>
      <p:sp>
        <p:nvSpPr>
          <p:cNvPr id="258067" name="Rectangle 19"/>
          <p:cNvSpPr>
            <a:spLocks noChangeArrowheads="1"/>
          </p:cNvSpPr>
          <p:nvPr/>
        </p:nvSpPr>
        <p:spPr bwMode="auto">
          <a:xfrm>
            <a:off x="6788150" y="24574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latin typeface="Times New Roman" charset="0"/>
              </a:rPr>
              <a:t>a</a:t>
            </a:r>
          </a:p>
        </p:txBody>
      </p:sp>
      <p:sp>
        <p:nvSpPr>
          <p:cNvPr id="258068" name="Rectangle 20"/>
          <p:cNvSpPr>
            <a:spLocks noChangeArrowheads="1"/>
          </p:cNvSpPr>
          <p:nvPr/>
        </p:nvSpPr>
        <p:spPr bwMode="auto">
          <a:xfrm>
            <a:off x="6102350" y="27193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latin typeface="Times New Roman" charset="0"/>
              </a:rPr>
              <a:t>b</a:t>
            </a:r>
          </a:p>
        </p:txBody>
      </p:sp>
      <p:sp>
        <p:nvSpPr>
          <p:cNvPr id="258069" name="Rectangle 21"/>
          <p:cNvSpPr>
            <a:spLocks noChangeArrowheads="1"/>
          </p:cNvSpPr>
          <p:nvPr/>
        </p:nvSpPr>
        <p:spPr bwMode="auto">
          <a:xfrm>
            <a:off x="6705600" y="2095500"/>
            <a:ext cx="28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>
                <a:latin typeface="Times New Roman" charset="0"/>
              </a:rPr>
              <a:t>c</a:t>
            </a:r>
          </a:p>
        </p:txBody>
      </p:sp>
      <p:sp>
        <p:nvSpPr>
          <p:cNvPr id="258070" name="Text Box 22"/>
          <p:cNvSpPr txBox="1">
            <a:spLocks noChangeArrowheads="1"/>
          </p:cNvSpPr>
          <p:nvPr/>
        </p:nvSpPr>
        <p:spPr bwMode="auto">
          <a:xfrm>
            <a:off x="269875" y="3733800"/>
            <a:ext cx="8196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More generally, </a:t>
            </a:r>
            <a:r>
              <a:rPr lang="en-US" b="1" i="1">
                <a:latin typeface="Times New Roman" charset="0"/>
              </a:rPr>
              <a:t>v</a:t>
            </a:r>
            <a:r>
              <a:rPr lang="en-US">
                <a:solidFill>
                  <a:schemeClr val="accent2"/>
                </a:solidFill>
              </a:rPr>
              <a:t> between </a:t>
            </a:r>
            <a:r>
              <a:rPr lang="en-US">
                <a:latin typeface="Times New Roman" charset="0"/>
              </a:rPr>
              <a:t>Q</a:t>
            </a:r>
            <a:r>
              <a:rPr lang="en-US">
                <a:solidFill>
                  <a:schemeClr val="accent2"/>
                </a:solidFill>
              </a:rPr>
              <a:t> at </a:t>
            </a:r>
            <a:r>
              <a:rPr lang="en-US">
                <a:latin typeface="Times New Roman" charset="0"/>
              </a:rPr>
              <a:t>(</a:t>
            </a:r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,</a:t>
            </a:r>
            <a:r>
              <a:rPr lang="en-US" i="1">
                <a:latin typeface="Times New Roman" charset="0"/>
              </a:rPr>
              <a:t>Y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,</a:t>
            </a:r>
            <a:r>
              <a:rPr lang="en-US" i="1">
                <a:latin typeface="Times New Roman" charset="0"/>
              </a:rPr>
              <a:t>Z</a:t>
            </a:r>
            <a:r>
              <a:rPr lang="en-US" baseline="-25000">
                <a:latin typeface="Times New Roman" charset="0"/>
              </a:rPr>
              <a:t>1</a:t>
            </a:r>
            <a:r>
              <a:rPr lang="en-US">
                <a:latin typeface="Times New Roman" charset="0"/>
              </a:rPr>
              <a:t>)</a:t>
            </a:r>
            <a:r>
              <a:rPr lang="en-US">
                <a:solidFill>
                  <a:schemeClr val="accent2"/>
                </a:solidFill>
              </a:rPr>
              <a:t> and </a:t>
            </a:r>
            <a:r>
              <a:rPr lang="en-US">
                <a:latin typeface="Times New Roman" charset="0"/>
              </a:rPr>
              <a:t>P</a:t>
            </a:r>
            <a:r>
              <a:rPr lang="en-US">
                <a:solidFill>
                  <a:schemeClr val="accent2"/>
                </a:solidFill>
              </a:rPr>
              <a:t> at </a:t>
            </a:r>
            <a:r>
              <a:rPr lang="en-US">
                <a:latin typeface="Times New Roman" charset="0"/>
              </a:rPr>
              <a:t>(</a:t>
            </a:r>
            <a:r>
              <a:rPr lang="en-US" i="1">
                <a:latin typeface="Times New Roman" charset="0"/>
              </a:rPr>
              <a:t>X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,</a:t>
            </a:r>
            <a:r>
              <a:rPr lang="en-US" i="1">
                <a:latin typeface="Times New Roman" charset="0"/>
              </a:rPr>
              <a:t>Y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,</a:t>
            </a:r>
            <a:r>
              <a:rPr lang="en-US" i="1">
                <a:latin typeface="Times New Roman" charset="0"/>
              </a:rPr>
              <a:t>Z</a:t>
            </a:r>
            <a:r>
              <a:rPr lang="en-US" baseline="-25000">
                <a:latin typeface="Times New Roman" charset="0"/>
              </a:rPr>
              <a:t>2</a:t>
            </a:r>
            <a:r>
              <a:rPr lang="en-US">
                <a:latin typeface="Times New Roman" charset="0"/>
              </a:rPr>
              <a:t>)</a:t>
            </a:r>
            <a:r>
              <a:rPr lang="en-US">
                <a:solidFill>
                  <a:schemeClr val="accent2"/>
                </a:solidFill>
              </a:rPr>
              <a:t> </a:t>
            </a:r>
          </a:p>
          <a:p>
            <a:r>
              <a:rPr lang="en-US">
                <a:solidFill>
                  <a:schemeClr val="accent2"/>
                </a:solidFill>
              </a:rPr>
              <a:t>   can be expressed as any of:</a:t>
            </a:r>
          </a:p>
        </p:txBody>
      </p:sp>
      <p:graphicFrame>
        <p:nvGraphicFramePr>
          <p:cNvPr id="25807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326439"/>
              </p:ext>
            </p:extLst>
          </p:nvPr>
        </p:nvGraphicFramePr>
        <p:xfrm>
          <a:off x="1884363" y="4495800"/>
          <a:ext cx="5375275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Equation" r:id="rId8" imgW="3632200" imgH="812800" progId="Equation.3">
                  <p:embed/>
                </p:oleObj>
              </mc:Choice>
              <mc:Fallback>
                <p:oleObj name="Equation" r:id="rId8" imgW="3632200" imgH="812800" progId="Equation.3">
                  <p:embed/>
                  <p:pic>
                    <p:nvPicPr>
                      <p:cNvPr id="25807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4495800"/>
                        <a:ext cx="5375275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72" name="Text Box 24"/>
          <p:cNvSpPr txBox="1">
            <a:spLocks noChangeArrowheads="1"/>
          </p:cNvSpPr>
          <p:nvPr/>
        </p:nvSpPr>
        <p:spPr bwMode="auto">
          <a:xfrm>
            <a:off x="269875" y="5638800"/>
            <a:ext cx="87091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Length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of a vector is the square-root of the summed-squared</a:t>
            </a:r>
          </a:p>
          <a:p>
            <a:r>
              <a:rPr lang="en-US" dirty="0">
                <a:solidFill>
                  <a:schemeClr val="accent2"/>
                </a:solidFill>
              </a:rPr>
              <a:t>   elements, i.e.,</a:t>
            </a:r>
            <a:endParaRPr lang="en-US" dirty="0"/>
          </a:p>
        </p:txBody>
      </p:sp>
      <p:graphicFrame>
        <p:nvGraphicFramePr>
          <p:cNvPr id="258073" name="Object 25"/>
          <p:cNvGraphicFramePr>
            <a:graphicFrameLocks noChangeAspect="1"/>
          </p:cNvGraphicFramePr>
          <p:nvPr/>
        </p:nvGraphicFramePr>
        <p:xfrm>
          <a:off x="2751138" y="6046788"/>
          <a:ext cx="4564062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Equation" r:id="rId10" imgW="2501900" imgH="292100" progId="Equation.3">
                  <p:embed/>
                </p:oleObj>
              </mc:Choice>
              <mc:Fallback>
                <p:oleObj name="Equation" r:id="rId10" imgW="2501900" imgH="292100" progId="Equation.3">
                  <p:embed/>
                  <p:pic>
                    <p:nvPicPr>
                      <p:cNvPr id="25807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6046788"/>
                        <a:ext cx="4564062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940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812800" y="533400"/>
            <a:ext cx="759560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Addition and Subtraction</a:t>
            </a:r>
            <a:r>
              <a:rPr lang="en-US" dirty="0">
                <a:solidFill>
                  <a:schemeClr val="accent2"/>
                </a:solidFill>
              </a:rPr>
              <a:t> of vectors is performed</a:t>
            </a:r>
          </a:p>
          <a:p>
            <a:r>
              <a:rPr lang="en-US" dirty="0">
                <a:solidFill>
                  <a:schemeClr val="accent2"/>
                </a:solidFill>
              </a:rPr>
              <a:t>   element-wise. If: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Then: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(You could show this graphically too).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A scalar multiplied </a:t>
            </a:r>
            <a:r>
              <a:rPr lang="en-US" dirty="0">
                <a:solidFill>
                  <a:schemeClr val="accent2"/>
                </a:solidFill>
              </a:rPr>
              <a:t>by a vector gives:</a:t>
            </a:r>
            <a:endParaRPr lang="en-US" i="1" dirty="0">
              <a:solidFill>
                <a:schemeClr val="accent2"/>
              </a:solidFill>
              <a:latin typeface="Arial Black" charset="0"/>
            </a:endParaRPr>
          </a:p>
        </p:txBody>
      </p:sp>
      <p:grpSp>
        <p:nvGrpSpPr>
          <p:cNvPr id="260100" name="Group 4"/>
          <p:cNvGrpSpPr>
            <a:grpSpLocks/>
          </p:cNvGrpSpPr>
          <p:nvPr/>
        </p:nvGrpSpPr>
        <p:grpSpPr bwMode="auto">
          <a:xfrm>
            <a:off x="1855788" y="1447800"/>
            <a:ext cx="5430837" cy="1135063"/>
            <a:chOff x="1008" y="768"/>
            <a:chExt cx="3421" cy="715"/>
          </a:xfrm>
        </p:grpSpPr>
        <p:graphicFrame>
          <p:nvGraphicFramePr>
            <p:cNvPr id="260101" name="Object 5"/>
            <p:cNvGraphicFramePr>
              <a:graphicFrameLocks noChangeAspect="1"/>
            </p:cNvGraphicFramePr>
            <p:nvPr/>
          </p:nvGraphicFramePr>
          <p:xfrm>
            <a:off x="1008" y="768"/>
            <a:ext cx="1343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5" name="Equation" r:id="rId4" imgW="1168400" imgH="622300" progId="Equation.3">
                    <p:embed/>
                  </p:oleObj>
                </mc:Choice>
                <mc:Fallback>
                  <p:oleObj name="Equation" r:id="rId4" imgW="1168400" imgH="622300" progId="Equation.3">
                    <p:embed/>
                    <p:pic>
                      <p:nvPicPr>
                        <p:cNvPr id="26010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768"/>
                          <a:ext cx="1343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0102" name="Text Box 6"/>
            <p:cNvSpPr txBox="1">
              <a:spLocks noChangeArrowheads="1"/>
            </p:cNvSpPr>
            <p:nvPr/>
          </p:nvSpPr>
          <p:spPr bwMode="auto">
            <a:xfrm>
              <a:off x="2493" y="981"/>
              <a:ext cx="4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and</a:t>
              </a:r>
            </a:p>
          </p:txBody>
        </p:sp>
        <p:graphicFrame>
          <p:nvGraphicFramePr>
            <p:cNvPr id="260103" name="Object 7"/>
            <p:cNvGraphicFramePr>
              <a:graphicFrameLocks noChangeAspect="1"/>
            </p:cNvGraphicFramePr>
            <p:nvPr/>
          </p:nvGraphicFramePr>
          <p:xfrm>
            <a:off x="3072" y="768"/>
            <a:ext cx="1357" cy="7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6" name="Equation" r:id="rId6" imgW="1181100" imgH="622300" progId="Equation.3">
                    <p:embed/>
                  </p:oleObj>
                </mc:Choice>
                <mc:Fallback>
                  <p:oleObj name="Equation" r:id="rId6" imgW="1181100" imgH="622300" progId="Equation.3">
                    <p:embed/>
                    <p:pic>
                      <p:nvPicPr>
                        <p:cNvPr id="260103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768"/>
                          <a:ext cx="1357" cy="7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0104" name="Object 8"/>
          <p:cNvGraphicFramePr>
            <a:graphicFrameLocks noChangeAspect="1"/>
          </p:cNvGraphicFramePr>
          <p:nvPr/>
        </p:nvGraphicFramePr>
        <p:xfrm>
          <a:off x="2359025" y="2895600"/>
          <a:ext cx="442595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name="Equation" r:id="rId8" imgW="2425700" imgH="622300" progId="Equation.3">
                  <p:embed/>
                </p:oleObj>
              </mc:Choice>
              <mc:Fallback>
                <p:oleObj name="Equation" r:id="rId8" imgW="2425700" imgH="622300" progId="Equation.3">
                  <p:embed/>
                  <p:pic>
                    <p:nvPicPr>
                      <p:cNvPr id="260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025" y="2895600"/>
                        <a:ext cx="4425950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105" name="Object 9"/>
          <p:cNvGraphicFramePr>
            <a:graphicFrameLocks noChangeAspect="1"/>
          </p:cNvGraphicFramePr>
          <p:nvPr/>
        </p:nvGraphicFramePr>
        <p:xfrm>
          <a:off x="3251200" y="5113338"/>
          <a:ext cx="2640013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name="Equation" r:id="rId10" imgW="1447800" imgH="622300" progId="Equation.3">
                  <p:embed/>
                </p:oleObj>
              </mc:Choice>
              <mc:Fallback>
                <p:oleObj name="Equation" r:id="rId10" imgW="1447800" imgH="622300" progId="Equation.3">
                  <p:embed/>
                  <p:pic>
                    <p:nvPicPr>
                      <p:cNvPr id="2601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5113338"/>
                        <a:ext cx="2640013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926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8388835" cy="526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Properties of Vector Addition and Multiplication: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Commutative:</a:t>
            </a:r>
            <a:endParaRPr lang="en-US" dirty="0">
              <a:solidFill>
                <a:srgbClr val="FF0000"/>
              </a:solidFill>
            </a:endParaRP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Associative:</a:t>
            </a:r>
          </a:p>
          <a:p>
            <a:endParaRPr lang="en-US" sz="12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Distributive:</a:t>
            </a:r>
          </a:p>
          <a:p>
            <a:endParaRPr lang="en-US" i="1" dirty="0">
              <a:solidFill>
                <a:srgbClr val="FF3300"/>
              </a:solidFill>
              <a:latin typeface="Arial Black" charset="0"/>
            </a:endParaRPr>
          </a:p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Some Special Vectors:</a:t>
            </a:r>
          </a:p>
          <a:p>
            <a:endParaRPr lang="en-US" i="1" dirty="0">
              <a:solidFill>
                <a:schemeClr val="accent2"/>
              </a:solidFill>
              <a:latin typeface="Arial Black" charset="0"/>
            </a:endParaRPr>
          </a:p>
          <a:p>
            <a:r>
              <a:rPr lang="en-US" i="1" dirty="0">
                <a:solidFill>
                  <a:schemeClr val="accent2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Null:</a:t>
            </a:r>
          </a:p>
          <a:p>
            <a:endParaRPr lang="en-US" i="1" dirty="0">
              <a:solidFill>
                <a:srgbClr val="FF3300"/>
              </a:solidFill>
              <a:latin typeface="Arial Black" charset="0"/>
            </a:endParaRPr>
          </a:p>
          <a:p>
            <a:endParaRPr lang="en-US" i="1" dirty="0">
              <a:solidFill>
                <a:srgbClr val="FF3300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FF3300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Unit: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has length 1:                 Note a unit vector in any 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                                          direction can be defined as:</a:t>
            </a:r>
          </a:p>
        </p:txBody>
      </p:sp>
      <p:graphicFrame>
        <p:nvGraphicFramePr>
          <p:cNvPr id="262148" name="Object 4"/>
          <p:cNvGraphicFramePr>
            <a:graphicFrameLocks noChangeAspect="1"/>
          </p:cNvGraphicFramePr>
          <p:nvPr/>
        </p:nvGraphicFramePr>
        <p:xfrm>
          <a:off x="3581400" y="1266825"/>
          <a:ext cx="16478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4" imgW="723900" imgH="127000" progId="Equation.3">
                  <p:embed/>
                </p:oleObj>
              </mc:Choice>
              <mc:Fallback>
                <p:oleObj name="Equation" r:id="rId4" imgW="723900" imgH="127000" progId="Equation.3">
                  <p:embed/>
                  <p:pic>
                    <p:nvPicPr>
                      <p:cNvPr id="262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66825"/>
                        <a:ext cx="1647825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49" name="Object 5"/>
          <p:cNvGraphicFramePr>
            <a:graphicFrameLocks noChangeAspect="1"/>
          </p:cNvGraphicFramePr>
          <p:nvPr/>
        </p:nvGraphicFramePr>
        <p:xfrm>
          <a:off x="3365500" y="1733550"/>
          <a:ext cx="30353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Equation" r:id="rId6" imgW="1333500" imgH="215900" progId="Equation.3">
                  <p:embed/>
                </p:oleObj>
              </mc:Choice>
              <mc:Fallback>
                <p:oleObj name="Equation" r:id="rId6" imgW="1333500" imgH="215900" progId="Equation.3">
                  <p:embed/>
                  <p:pic>
                    <p:nvPicPr>
                      <p:cNvPr id="262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1733550"/>
                        <a:ext cx="3035300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0" name="Object 6"/>
          <p:cNvGraphicFramePr>
            <a:graphicFrameLocks noChangeAspect="1"/>
          </p:cNvGraphicFramePr>
          <p:nvPr/>
        </p:nvGraphicFramePr>
        <p:xfrm>
          <a:off x="3565525" y="2290763"/>
          <a:ext cx="22256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Equation" r:id="rId8" imgW="977900" imgH="215900" progId="Equation.3">
                  <p:embed/>
                </p:oleObj>
              </mc:Choice>
              <mc:Fallback>
                <p:oleObj name="Equation" r:id="rId8" imgW="977900" imgH="215900" progId="Equation.3">
                  <p:embed/>
                  <p:pic>
                    <p:nvPicPr>
                      <p:cNvPr id="262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2290763"/>
                        <a:ext cx="222567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1" name="Object 7"/>
          <p:cNvGraphicFramePr>
            <a:graphicFrameLocks noChangeAspect="1"/>
          </p:cNvGraphicFramePr>
          <p:nvPr/>
        </p:nvGraphicFramePr>
        <p:xfrm>
          <a:off x="1981200" y="3403600"/>
          <a:ext cx="750888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name="Equation" r:id="rId10" imgW="381000" imgH="622300" progId="Equation.3">
                  <p:embed/>
                </p:oleObj>
              </mc:Choice>
              <mc:Fallback>
                <p:oleObj name="Equation" r:id="rId10" imgW="381000" imgH="622300" progId="Equation.3">
                  <p:embed/>
                  <p:pic>
                    <p:nvPicPr>
                      <p:cNvPr id="262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03600"/>
                        <a:ext cx="750888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2" name="Object 8"/>
          <p:cNvGraphicFramePr>
            <a:graphicFrameLocks noChangeAspect="1"/>
          </p:cNvGraphicFramePr>
          <p:nvPr/>
        </p:nvGraphicFramePr>
        <p:xfrm>
          <a:off x="3733800" y="4800600"/>
          <a:ext cx="9763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9" name="Equation" r:id="rId12" imgW="368300" imgH="215900" progId="Equation.3">
                  <p:embed/>
                </p:oleObj>
              </mc:Choice>
              <mc:Fallback>
                <p:oleObj name="Equation" r:id="rId12" imgW="368300" imgH="215900" progId="Equation.3">
                  <p:embed/>
                  <p:pic>
                    <p:nvPicPr>
                      <p:cNvPr id="2621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00600"/>
                        <a:ext cx="9763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3" name="Object 9"/>
          <p:cNvGraphicFramePr>
            <a:graphicFrameLocks noChangeAspect="1"/>
          </p:cNvGraphicFramePr>
          <p:nvPr/>
        </p:nvGraphicFramePr>
        <p:xfrm>
          <a:off x="6018213" y="5540375"/>
          <a:ext cx="1144587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Equation" r:id="rId14" imgW="431800" imgH="406400" progId="Equation.3">
                  <p:embed/>
                </p:oleObj>
              </mc:Choice>
              <mc:Fallback>
                <p:oleObj name="Equation" r:id="rId14" imgW="431800" imgH="406400" progId="Equation.3">
                  <p:embed/>
                  <p:pic>
                    <p:nvPicPr>
                      <p:cNvPr id="262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5540375"/>
                        <a:ext cx="1144587" cy="107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354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525463" y="533400"/>
            <a:ext cx="40611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Example</a:t>
            </a:r>
            <a:r>
              <a:rPr lang="en-US" i="1" dirty="0">
                <a:solidFill>
                  <a:srgbClr val="FF3300"/>
                </a:solidFill>
                <a:latin typeface="Arial Black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Unit Vectors:</a:t>
            </a:r>
          </a:p>
        </p:txBody>
      </p:sp>
      <p:graphicFrame>
        <p:nvGraphicFramePr>
          <p:cNvPr id="292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012957"/>
              </p:ext>
            </p:extLst>
          </p:nvPr>
        </p:nvGraphicFramePr>
        <p:xfrm>
          <a:off x="838200" y="1027112"/>
          <a:ext cx="201018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4" imgW="1079500" imgH="736600" progId="Equation.3">
                  <p:embed/>
                </p:oleObj>
              </mc:Choice>
              <mc:Fallback>
                <p:oleObj name="Equation" r:id="rId4" imgW="1079500" imgH="736600" progId="Equation.3">
                  <p:embed/>
                  <p:pic>
                    <p:nvPicPr>
                      <p:cNvPr id="2928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27112"/>
                        <a:ext cx="2010187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525463" y="2465388"/>
            <a:ext cx="64796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Thus we can write any vector in the form, e.g.:</a:t>
            </a:r>
          </a:p>
        </p:txBody>
      </p:sp>
      <p:graphicFrame>
        <p:nvGraphicFramePr>
          <p:cNvPr id="2928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759745"/>
              </p:ext>
            </p:extLst>
          </p:nvPr>
        </p:nvGraphicFramePr>
        <p:xfrm>
          <a:off x="2628900" y="3048000"/>
          <a:ext cx="388620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6" imgW="2032000" imgH="622300" progId="Equation.3">
                  <p:embed/>
                </p:oleObj>
              </mc:Choice>
              <mc:Fallback>
                <p:oleObj name="Equation" r:id="rId6" imgW="2032000" imgH="622300" progId="Equation.3">
                  <p:embed/>
                  <p:pic>
                    <p:nvPicPr>
                      <p:cNvPr id="29287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048000"/>
                        <a:ext cx="3886200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525463" y="4494213"/>
            <a:ext cx="798713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Part of this course will include an 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introduction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 to</a:t>
            </a:r>
          </a:p>
          <a:p>
            <a:r>
              <a:rPr lang="en-US" dirty="0">
                <a:solidFill>
                  <a:schemeClr val="accent2"/>
                </a:solidFill>
              </a:rPr>
              <a:t>   linear algebra…</a:t>
            </a:r>
          </a:p>
          <a:p>
            <a:endParaRPr lang="en-US" sz="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This sort of representation of 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vector multiplication</a:t>
            </a:r>
            <a:r>
              <a:rPr lang="en-US" dirty="0">
                <a:solidFill>
                  <a:schemeClr val="accent2"/>
                </a:solidFill>
              </a:rPr>
              <a:t> is </a:t>
            </a:r>
          </a:p>
          <a:p>
            <a:r>
              <a:rPr lang="en-US" dirty="0">
                <a:solidFill>
                  <a:schemeClr val="accent2"/>
                </a:solidFill>
              </a:rPr>
              <a:t>   standard and will crop up a lot in this class!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193153"/>
              </p:ext>
            </p:extLst>
          </p:nvPr>
        </p:nvGraphicFramePr>
        <p:xfrm>
          <a:off x="3543300" y="1066800"/>
          <a:ext cx="20574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8" imgW="1104900" imgH="736600" progId="Equation.3">
                  <p:embed/>
                </p:oleObj>
              </mc:Choice>
              <mc:Fallback>
                <p:oleObj name="Equation" r:id="rId8" imgW="1104900" imgH="736600" progId="Equation.3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066800"/>
                        <a:ext cx="20574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926287"/>
              </p:ext>
            </p:extLst>
          </p:nvPr>
        </p:nvGraphicFramePr>
        <p:xfrm>
          <a:off x="6313488" y="1066800"/>
          <a:ext cx="203358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10" imgW="1092200" imgH="736600" progId="Equation.3">
                  <p:embed/>
                </p:oleObj>
              </mc:Choice>
              <mc:Fallback>
                <p:oleObj name="Equation" r:id="rId10" imgW="1092200" imgH="736600" progId="Equation.3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488" y="1066800"/>
                        <a:ext cx="2033587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45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5" name="Picture 3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20688"/>
            <a:ext cx="2689225" cy="2779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4929" name="Group 17"/>
          <p:cNvGrpSpPr>
            <a:grpSpLocks/>
          </p:cNvGrpSpPr>
          <p:nvPr/>
        </p:nvGrpSpPr>
        <p:grpSpPr bwMode="auto">
          <a:xfrm>
            <a:off x="3149600" y="577850"/>
            <a:ext cx="5761038" cy="2492376"/>
            <a:chOff x="1984" y="364"/>
            <a:chExt cx="3629" cy="1570"/>
          </a:xfrm>
        </p:grpSpPr>
        <p:sp>
          <p:nvSpPr>
            <p:cNvPr id="294917" name="Text Box 5"/>
            <p:cNvSpPr txBox="1">
              <a:spLocks noChangeArrowheads="1"/>
            </p:cNvSpPr>
            <p:nvPr/>
          </p:nvSpPr>
          <p:spPr bwMode="auto">
            <a:xfrm>
              <a:off x="1984" y="364"/>
              <a:ext cx="3629" cy="1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Note that other notations are common…</a:t>
              </a:r>
            </a:p>
            <a:p>
              <a:endParaRPr lang="en-US" sz="1200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accent2"/>
                  </a:solidFill>
                </a:rPr>
                <a:t>This is figure A.3-1 from the appendices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of Stein &amp; </a:t>
              </a:r>
              <a:r>
                <a:rPr lang="en-US" dirty="0" err="1">
                  <a:solidFill>
                    <a:schemeClr val="accent2"/>
                  </a:solidFill>
                </a:rPr>
                <a:t>Wysession</a:t>
              </a:r>
              <a:r>
                <a:rPr lang="en-US" dirty="0">
                  <a:solidFill>
                    <a:schemeClr val="accent2"/>
                  </a:solidFill>
                </a:rPr>
                <a:t>. </a:t>
              </a:r>
              <a:r>
                <a:rPr lang="en-US" i="1" dirty="0">
                  <a:solidFill>
                    <a:schemeClr val="accent2"/>
                  </a:solidFill>
                  <a:latin typeface="Times New Roman" charset="0"/>
                </a:rPr>
                <a:t>   </a:t>
              </a:r>
              <a:r>
                <a:rPr lang="en-US" i="1" dirty="0">
                  <a:solidFill>
                    <a:schemeClr val="accent2"/>
                  </a:solidFill>
                </a:rPr>
                <a:t>,    </a:t>
              </a:r>
              <a:r>
                <a:rPr lang="en-US" dirty="0">
                  <a:solidFill>
                    <a:schemeClr val="accent2"/>
                  </a:solidFill>
                </a:rPr>
                <a:t>and      are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often used to denote three (arbitrarily-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oriented) </a:t>
              </a:r>
              <a:r>
                <a:rPr lang="en-US" i="1" dirty="0">
                  <a:solidFill>
                    <a:srgbClr val="FF0000"/>
                  </a:solidFill>
                  <a:latin typeface="Arial Black" charset="0"/>
                </a:rPr>
                <a:t>orthogonal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solidFill>
                    <a:schemeClr val="accent2"/>
                  </a:solidFill>
                </a:rPr>
                <a:t>directions, which 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may or may not equal    ,     and    </a:t>
              </a:r>
              <a:r>
                <a:rPr lang="en-US" sz="1200" dirty="0">
                  <a:solidFill>
                    <a:schemeClr val="accent2"/>
                  </a:solidFill>
                </a:rPr>
                <a:t> </a:t>
              </a:r>
              <a:r>
                <a:rPr lang="en-US" dirty="0">
                  <a:solidFill>
                    <a:schemeClr val="accent2"/>
                  </a:solidFill>
                </a:rPr>
                <a:t>.</a:t>
              </a:r>
            </a:p>
          </p:txBody>
        </p:sp>
        <p:graphicFrame>
          <p:nvGraphicFramePr>
            <p:cNvPr id="294918" name="Object 6"/>
            <p:cNvGraphicFramePr>
              <a:graphicFrameLocks noChangeAspect="1"/>
            </p:cNvGraphicFramePr>
            <p:nvPr/>
          </p:nvGraphicFramePr>
          <p:xfrm>
            <a:off x="3947" y="974"/>
            <a:ext cx="15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3" name="Equation" r:id="rId5" imgW="114300" imgH="177800" progId="Equation.3">
                    <p:embed/>
                  </p:oleObj>
                </mc:Choice>
                <mc:Fallback>
                  <p:oleObj name="Equation" r:id="rId5" imgW="114300" imgH="177800" progId="Equation.3">
                    <p:embed/>
                    <p:pic>
                      <p:nvPicPr>
                        <p:cNvPr id="29491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7" y="974"/>
                          <a:ext cx="15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4919" name="Object 7"/>
            <p:cNvGraphicFramePr>
              <a:graphicFrameLocks noChangeAspect="1"/>
            </p:cNvGraphicFramePr>
            <p:nvPr/>
          </p:nvGraphicFramePr>
          <p:xfrm>
            <a:off x="4185" y="974"/>
            <a:ext cx="194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4" name="Equation" r:id="rId7" imgW="139700" imgH="177800" progId="Equation.3">
                    <p:embed/>
                  </p:oleObj>
                </mc:Choice>
                <mc:Fallback>
                  <p:oleObj name="Equation" r:id="rId7" imgW="139700" imgH="177800" progId="Equation.3">
                    <p:embed/>
                    <p:pic>
                      <p:nvPicPr>
                        <p:cNvPr id="29491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5" y="974"/>
                          <a:ext cx="194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4920" name="Object 8"/>
            <p:cNvGraphicFramePr>
              <a:graphicFrameLocks noChangeAspect="1"/>
            </p:cNvGraphicFramePr>
            <p:nvPr/>
          </p:nvGraphicFramePr>
          <p:xfrm>
            <a:off x="4748" y="974"/>
            <a:ext cx="194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5" name="Equation" r:id="rId9" imgW="139700" imgH="177800" progId="Equation.3">
                    <p:embed/>
                  </p:oleObj>
                </mc:Choice>
                <mc:Fallback>
                  <p:oleObj name="Equation" r:id="rId9" imgW="139700" imgH="177800" progId="Equation.3">
                    <p:embed/>
                    <p:pic>
                      <p:nvPicPr>
                        <p:cNvPr id="29492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8" y="974"/>
                          <a:ext cx="194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4921" name="Object 9"/>
            <p:cNvGraphicFramePr>
              <a:graphicFrameLocks noChangeAspect="1"/>
            </p:cNvGraphicFramePr>
            <p:nvPr/>
          </p:nvGraphicFramePr>
          <p:xfrm>
            <a:off x="3922" y="1666"/>
            <a:ext cx="195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6" name="Equation" r:id="rId11" imgW="139700" imgH="177800" progId="Equation.3">
                    <p:embed/>
                  </p:oleObj>
                </mc:Choice>
                <mc:Fallback>
                  <p:oleObj name="Equation" r:id="rId11" imgW="139700" imgH="177800" progId="Equation.3">
                    <p:embed/>
                    <p:pic>
                      <p:nvPicPr>
                        <p:cNvPr id="294921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2" y="1666"/>
                          <a:ext cx="195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4922" name="Object 10"/>
            <p:cNvGraphicFramePr>
              <a:graphicFrameLocks noChangeAspect="1"/>
            </p:cNvGraphicFramePr>
            <p:nvPr/>
          </p:nvGraphicFramePr>
          <p:xfrm>
            <a:off x="4169" y="1666"/>
            <a:ext cx="212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7" name="Equation" r:id="rId13" imgW="152400" imgH="177800" progId="Equation.3">
                    <p:embed/>
                  </p:oleObj>
                </mc:Choice>
                <mc:Fallback>
                  <p:oleObj name="Equation" r:id="rId13" imgW="152400" imgH="177800" progId="Equation.3">
                    <p:embed/>
                    <p:pic>
                      <p:nvPicPr>
                        <p:cNvPr id="294922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9" y="1666"/>
                          <a:ext cx="212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4923" name="Object 11"/>
            <p:cNvGraphicFramePr>
              <a:graphicFrameLocks noChangeAspect="1"/>
            </p:cNvGraphicFramePr>
            <p:nvPr/>
          </p:nvGraphicFramePr>
          <p:xfrm>
            <a:off x="4780" y="1666"/>
            <a:ext cx="212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8" name="Equation" r:id="rId15" imgW="152400" imgH="177800" progId="Equation.3">
                    <p:embed/>
                  </p:oleObj>
                </mc:Choice>
                <mc:Fallback>
                  <p:oleObj name="Equation" r:id="rId15" imgW="152400" imgH="177800" progId="Equation.3">
                    <p:embed/>
                    <p:pic>
                      <p:nvPicPr>
                        <p:cNvPr id="29492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0" y="1666"/>
                          <a:ext cx="212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94924" name="Picture 12" descr="normal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3395662" cy="2697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4925" name="Group 13"/>
          <p:cNvGrpSpPr>
            <a:grpSpLocks/>
          </p:cNvGrpSpPr>
          <p:nvPr/>
        </p:nvGrpSpPr>
        <p:grpSpPr bwMode="auto">
          <a:xfrm>
            <a:off x="3500436" y="4276725"/>
            <a:ext cx="5338764" cy="1609725"/>
            <a:chOff x="2352" y="2592"/>
            <a:chExt cx="3363" cy="1014"/>
          </a:xfrm>
        </p:grpSpPr>
        <p:sp>
          <p:nvSpPr>
            <p:cNvPr id="294926" name="Text Box 14"/>
            <p:cNvSpPr txBox="1">
              <a:spLocks noChangeArrowheads="1"/>
            </p:cNvSpPr>
            <p:nvPr/>
          </p:nvSpPr>
          <p:spPr bwMode="auto">
            <a:xfrm>
              <a:off x="2352" y="2592"/>
              <a:ext cx="3363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A </a:t>
              </a:r>
              <a:r>
                <a:rPr lang="en-US" i="1" dirty="0">
                  <a:solidFill>
                    <a:srgbClr val="FF0000"/>
                  </a:solidFill>
                  <a:latin typeface="Arial Black" charset="0"/>
                </a:rPr>
                <a:t>normal</a:t>
              </a:r>
              <a:r>
                <a:rPr lang="en-US" dirty="0">
                  <a:solidFill>
                    <a:schemeClr val="accent2"/>
                  </a:solidFill>
                </a:rPr>
                <a:t>     is a </a:t>
              </a:r>
              <a:r>
                <a:rPr lang="en-US" b="1" i="1" dirty="0">
                  <a:solidFill>
                    <a:schemeClr val="accent2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unit vector </a:t>
              </a:r>
              <a:r>
                <a:rPr lang="en-US" dirty="0">
                  <a:solidFill>
                    <a:schemeClr val="accent2"/>
                  </a:solidFill>
                </a:rPr>
                <a:t>that</a:t>
              </a:r>
            </a:p>
            <a:p>
              <a:r>
                <a:rPr lang="en-US" dirty="0">
                  <a:solidFill>
                    <a:schemeClr val="accent2"/>
                  </a:solidFill>
                </a:rPr>
                <a:t>is perpendicular to a plane or surface.</a:t>
              </a:r>
            </a:p>
            <a:p>
              <a:endParaRPr lang="en-US" dirty="0">
                <a:solidFill>
                  <a:schemeClr val="accent2"/>
                </a:solidFill>
              </a:endParaRPr>
            </a:p>
            <a:p>
              <a:r>
                <a:rPr lang="en-US" dirty="0">
                  <a:solidFill>
                    <a:schemeClr val="accent2"/>
                  </a:solidFill>
                </a:rPr>
                <a:t>Recall that unit means           ! </a:t>
              </a:r>
              <a:endParaRPr lang="en-US" dirty="0">
                <a:solidFill>
                  <a:srgbClr val="FF3300"/>
                </a:solidFill>
                <a:latin typeface="Arial Black" charset="0"/>
              </a:endParaRPr>
            </a:p>
          </p:txBody>
        </p:sp>
        <p:graphicFrame>
          <p:nvGraphicFramePr>
            <p:cNvPr id="294927" name="Object 15"/>
            <p:cNvGraphicFramePr>
              <a:graphicFrameLocks noChangeAspect="1"/>
            </p:cNvGraphicFramePr>
            <p:nvPr/>
          </p:nvGraphicFramePr>
          <p:xfrm>
            <a:off x="3390" y="2631"/>
            <a:ext cx="159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9" name="Equation" r:id="rId18" imgW="114300" imgH="139700" progId="Equation.3">
                    <p:embed/>
                  </p:oleObj>
                </mc:Choice>
                <mc:Fallback>
                  <p:oleObj name="Equation" r:id="rId18" imgW="114300" imgH="139700" progId="Equation.3">
                    <p:embed/>
                    <p:pic>
                      <p:nvPicPr>
                        <p:cNvPr id="29492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0" y="2631"/>
                          <a:ext cx="159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4928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2673679"/>
                </p:ext>
              </p:extLst>
            </p:nvPr>
          </p:nvGraphicFramePr>
          <p:xfrm>
            <a:off x="4371" y="3294"/>
            <a:ext cx="552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0" name="Equation" r:id="rId20" imgW="381000" imgH="215900" progId="Equation.3">
                    <p:embed/>
                  </p:oleObj>
                </mc:Choice>
                <mc:Fallback>
                  <p:oleObj name="Equation" r:id="rId20" imgW="381000" imgH="215900" progId="Equation.3">
                    <p:embed/>
                    <p:pic>
                      <p:nvPicPr>
                        <p:cNvPr id="294928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1" y="3294"/>
                          <a:ext cx="552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909409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0" i="1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100" b="0" i="1" u="none" strike="noStrike" cap="none" normalizeH="0" baseline="0">
            <a:ln>
              <a:noFill/>
            </a:ln>
            <a:solidFill>
              <a:srgbClr val="FF33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6398</TotalTime>
  <Words>1019</Words>
  <Application>Microsoft Macintosh PowerPoint</Application>
  <PresentationFormat>On-screen Show (4:3)</PresentationFormat>
  <Paragraphs>215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Symbol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Lowry</dc:creator>
  <cp:lastModifiedBy>Tony Lowry</cp:lastModifiedBy>
  <cp:revision>147</cp:revision>
  <dcterms:created xsi:type="dcterms:W3CDTF">2005-10-08T14:26:58Z</dcterms:created>
  <dcterms:modified xsi:type="dcterms:W3CDTF">2020-09-14T15:31:46Z</dcterms:modified>
</cp:coreProperties>
</file>