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6" r:id="rId2"/>
    <p:sldId id="297" r:id="rId3"/>
    <p:sldId id="287" r:id="rId4"/>
    <p:sldId id="290" r:id="rId5"/>
    <p:sldId id="300" r:id="rId6"/>
    <p:sldId id="293" r:id="rId7"/>
    <p:sldId id="291" r:id="rId8"/>
    <p:sldId id="285" r:id="rId9"/>
    <p:sldId id="281" r:id="rId10"/>
    <p:sldId id="28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ABF"/>
    <a:srgbClr val="B4C7E7"/>
    <a:srgbClr val="83E9D6"/>
    <a:srgbClr val="6CC5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66"/>
    <p:restoredTop sz="96327"/>
  </p:normalViewPr>
  <p:slideViewPr>
    <p:cSldViewPr snapToGrid="0">
      <p:cViewPr varScale="1">
        <p:scale>
          <a:sx n="128" d="100"/>
          <a:sy n="128" d="100"/>
        </p:scale>
        <p:origin x="11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0D2F0-EC7C-4C4C-B49C-FF7EE215A4A1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B1B26-4453-3249-9A72-28952B50F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08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1656C-66EA-8ED1-1B96-E738E61FFC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E6F70A-21C6-DF2C-736C-6E70D8DBC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3C16-9285-0952-7D97-7E589FB48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4B626-6953-01D4-FB0F-D664DC1C2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D73F9-A07A-2159-0107-AB65E5DF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33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3EB4-849C-1052-551D-B04C73F3B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357E3-98F8-2FA1-E507-D8E3B88AF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F7544-E78E-67D2-4338-955161F8C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93B0B-7A95-AF11-D17A-A98EF809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D01FC-A213-765C-D3C5-4EBA5727D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06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4AB6B9-6BDC-48EF-5138-70E12CBBA9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07D109-96DE-D467-F155-2CA52536F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F14A3-2769-C360-A8B4-FDE9A5A85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389D5-1029-EA43-C038-F01188D3E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560AD-2AA2-3AA6-A73E-B97A7C43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2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07DCE-092A-386A-2C5B-B5528B59B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34968-08CC-5B40-33D7-47E88FA4F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05036-2E71-A970-BD3C-745447BC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FAE20-BF9D-5D83-148A-92ADB2046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7E269-40D0-D377-8C53-2129CADA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78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3E03D-F571-6DDA-CCF2-AAB295313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F38FA-20BE-6BB0-7CE5-63E167BC2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B10B1-F3CB-3728-82D9-1A22336F1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11CDA-AB62-7F9A-1E1B-C2E5E5437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F9A77-1EE6-056B-8223-C75CCCD0A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1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53B4A-F811-AB4A-3DCF-70836D9A6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148DC-FF69-7EF8-7BC2-3E4129808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0858F6-D2E5-6C38-B9C2-BB764ED2B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2F0F23-8082-ED7E-B928-951FC530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DC7E5-145C-BF20-4201-3011057CC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5435EA-7C32-6BEA-5AA0-2CAD6899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09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B4BE3-F60B-771A-984D-8A60B9AE7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DF9F7-7A7B-FC77-9CE8-9BFC503CD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E1DA8-2CC8-3CDF-D35D-23FC0F5BE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EB1DB9-6345-AE7B-90D9-D9AA365CED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E3B737-2017-B5E9-D18D-589CBAC9B7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F4BE6C-E2C6-B966-B96F-06686B3C9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B836D1-0F0D-28CB-BF0C-2A3F4D084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8AF1E-F5FB-0516-0663-F83FCDA28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02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90FBD-8349-D9F3-AEAB-A830E306D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66FFA-52C0-C50A-AB5F-9CD4B92A3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1E7F30-4265-01FE-9BCC-43688833B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FD22F2-F712-9CB5-9AEB-CB1F952A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73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3CC04-BEC7-9775-78E3-F1EC046D6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CC713C-FB2D-3AD7-2B23-00C6914DF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C96CB-60A4-6116-8FE4-EA91AF0EF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79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38D8B-EC4E-188F-C438-E30F9CE05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22483-0D94-9282-40D2-A176B9BE2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50729F-8598-A55E-1C0F-88E6E9B0B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C8F13D-FDE9-A768-D3A2-1012125EF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97712-67A3-65ED-501E-E3E97343F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C2F80-4B40-23C2-75F6-17A98E7C6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1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A1247-777D-8B0D-4258-73DDAB57F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A18334-4920-EC4C-B61A-4A75434CFA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5591E-9297-AF99-8950-7B6F13261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7E255-8BA1-E5FC-D3A5-E4C6ACB6B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8A20-F6A4-8847-B2F0-A30A2A9D8294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1D995-1035-9951-4CFB-60666EEC3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C2596-5153-D75A-A535-3B97684BF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51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65C438-5715-DAB5-041A-3CAFAAD26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3B12A-E23F-E34D-1F1C-BC73E022E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B06D7-33D6-704D-A5AC-054BCB3B29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B8A20-F6A4-8847-B2F0-A30A2A9D8294}" type="datetimeFigureOut">
              <a:rPr lang="en-US" smtClean="0"/>
              <a:t>10/15/24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F84F2-7043-0641-8D45-B967A454F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86198-58F3-11A2-2CD3-928FC37D4E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41E16-AD05-6E43-8ABD-574794FA4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8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4208039E-45F9-CB8F-393C-3AEF6F394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934" y="60603"/>
            <a:ext cx="702237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US" sz="3600" i="1" dirty="0">
                <a:solidFill>
                  <a:srgbClr val="001ABF"/>
                </a:solidFill>
                <a:latin typeface="Arial Black" charset="0"/>
              </a:rPr>
              <a:t>Geology 5640/6640</a:t>
            </a:r>
          </a:p>
          <a:p>
            <a:pPr algn="ctr"/>
            <a:r>
              <a:rPr lang="en-US" sz="3600" i="1" dirty="0">
                <a:solidFill>
                  <a:srgbClr val="001ABF"/>
                </a:solidFill>
                <a:latin typeface="Arial Black" charset="0"/>
              </a:rPr>
              <a:t>Introduction to Seismology</a:t>
            </a:r>
            <a:endParaRPr lang="en-US" sz="3600" i="1" u="sng" dirty="0">
              <a:solidFill>
                <a:srgbClr val="001ABF"/>
              </a:solidFill>
              <a:latin typeface="Arial Black" charset="0"/>
            </a:endParaRPr>
          </a:p>
        </p:txBody>
      </p:sp>
      <p:sp>
        <p:nvSpPr>
          <p:cNvPr id="4" name="Text Box 26">
            <a:extLst>
              <a:ext uri="{FF2B5EF4-FFF2-40B4-BE49-F238E27FC236}">
                <a16:creationId xmlns:a16="http://schemas.microsoft.com/office/drawing/2014/main" id="{00B1A641-72DF-BA70-2808-5F94C3DA8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1195" y="60603"/>
            <a:ext cx="18614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15 Oct 2024</a:t>
            </a:r>
          </a:p>
        </p:txBody>
      </p:sp>
      <p:sp>
        <p:nvSpPr>
          <p:cNvPr id="5" name="Text Box 27">
            <a:extLst>
              <a:ext uri="{FF2B5EF4-FFF2-40B4-BE49-F238E27FC236}">
                <a16:creationId xmlns:a16="http://schemas.microsoft.com/office/drawing/2014/main" id="{F77B3A9C-006E-5D56-D699-EFFD1A17D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9843" y="6428066"/>
            <a:ext cx="2684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eaLnBrk="0" hangingPunct="0"/>
            <a:r>
              <a:rPr lang="en-US" sz="1800" dirty="0">
                <a:solidFill>
                  <a:srgbClr val="001ABF"/>
                </a:solidFill>
              </a:rPr>
              <a:t>© A.R. Lowry 2011-2024</a:t>
            </a:r>
            <a:endParaRPr lang="en-US" sz="1800" dirty="0">
              <a:solidFill>
                <a:srgbClr val="001ABF"/>
              </a:solidFill>
              <a:ea typeface="ヒラギノ角ゴ Pro W3" charset="0"/>
              <a:cs typeface="ヒラギノ角ゴ Pro W3" charset="0"/>
            </a:endParaRPr>
          </a:p>
        </p:txBody>
      </p:sp>
      <p:sp>
        <p:nvSpPr>
          <p:cNvPr id="13" name="Text Box 28">
            <a:extLst>
              <a:ext uri="{FF2B5EF4-FFF2-40B4-BE49-F238E27FC236}">
                <a16:creationId xmlns:a16="http://schemas.microsoft.com/office/drawing/2014/main" id="{6406BCDF-8913-20DC-8F6B-B64DFAD18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970" y="6348763"/>
            <a:ext cx="751923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Read for Thursday 17 October: </a:t>
            </a:r>
            <a:r>
              <a:rPr lang="en-US" i="1" dirty="0">
                <a:solidFill>
                  <a:srgbClr val="001ABF"/>
                </a:solidFill>
              </a:rPr>
              <a:t>S&amp;W</a:t>
            </a:r>
            <a:r>
              <a:rPr lang="en-US" dirty="0">
                <a:solidFill>
                  <a:srgbClr val="001ABF"/>
                </a:solidFill>
              </a:rPr>
              <a:t> 157–162 (§3.4)</a:t>
            </a:r>
          </a:p>
        </p:txBody>
      </p:sp>
      <p:sp>
        <p:nvSpPr>
          <p:cNvPr id="3" name="Text Box 29">
            <a:extLst>
              <a:ext uri="{FF2B5EF4-FFF2-40B4-BE49-F238E27FC236}">
                <a16:creationId xmlns:a16="http://schemas.microsoft.com/office/drawing/2014/main" id="{499463D0-2DE9-CE4D-9F88-F4F966368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2967" y="1171318"/>
            <a:ext cx="9046066" cy="529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Last time:</a:t>
            </a:r>
            <a:r>
              <a:rPr lang="en-US" dirty="0">
                <a:solidFill>
                  <a:schemeClr val="accent2"/>
                </a:solidFill>
                <a:latin typeface="Arial Black"/>
                <a:cs typeface="Arial Black"/>
              </a:rPr>
              <a:t> </a:t>
            </a:r>
            <a:r>
              <a:rPr lang="en-US" i="1" dirty="0">
                <a:solidFill>
                  <a:srgbClr val="001ABF"/>
                </a:solidFill>
                <a:latin typeface="Arial Black"/>
                <a:cs typeface="Arial Black"/>
              </a:rPr>
              <a:t>Global Seismic Imaging Methods…</a:t>
            </a:r>
          </a:p>
          <a:p>
            <a:endParaRPr lang="en-US" sz="600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Analysis tools for </a:t>
            </a:r>
            <a:r>
              <a:rPr lang="en-US" i="1" dirty="0">
                <a:solidFill>
                  <a:srgbClr val="001ABF"/>
                </a:solidFill>
                <a:latin typeface="Arial Black" charset="0"/>
              </a:rPr>
              <a:t>Deep-Earth </a:t>
            </a:r>
            <a:r>
              <a:rPr lang="en-US" dirty="0">
                <a:solidFill>
                  <a:srgbClr val="001ABF"/>
                </a:solidFill>
              </a:rPr>
              <a:t>investigations include: 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      • </a:t>
            </a:r>
            <a:r>
              <a:rPr lang="en-US" i="1" dirty="0">
                <a:solidFill>
                  <a:srgbClr val="001ABF"/>
                </a:solidFill>
                <a:latin typeface="Arial Black" charset="0"/>
                <a:cs typeface="ＭＳ Ｐゴシック" charset="0"/>
              </a:rPr>
              <a:t>Normal modes</a:t>
            </a:r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      </a:t>
            </a:r>
            <a:r>
              <a:rPr lang="en-US" sz="1600" dirty="0">
                <a:solidFill>
                  <a:srgbClr val="001ABF"/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• </a:t>
            </a:r>
            <a:r>
              <a:rPr lang="en-US" b="1" i="1" dirty="0">
                <a:solidFill>
                  <a:srgbClr val="001A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Precursors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      • </a:t>
            </a:r>
            <a:r>
              <a:rPr lang="en-US" b="1" i="1" dirty="0">
                <a:solidFill>
                  <a:srgbClr val="001A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Waveforms</a:t>
            </a:r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 </a:t>
            </a:r>
            <a:r>
              <a:rPr lang="en-US" sz="1200" dirty="0">
                <a:solidFill>
                  <a:srgbClr val="001ABF"/>
                </a:solidFill>
                <a:cs typeface="ＭＳ Ｐゴシック" charset="0"/>
              </a:rPr>
              <a:t> </a:t>
            </a:r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            • </a:t>
            </a:r>
            <a:r>
              <a:rPr lang="en-US" b="1" i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Receiver Functions </a:t>
            </a:r>
          </a:p>
          <a:p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      • </a:t>
            </a:r>
            <a:r>
              <a:rPr lang="en-US" b="1" i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Tomography</a:t>
            </a:r>
            <a:r>
              <a:rPr lang="en-US" dirty="0">
                <a:solidFill>
                  <a:srgbClr val="001ABF"/>
                </a:solidFill>
                <a:cs typeface="ＭＳ Ｐゴシック" charset="0"/>
              </a:rPr>
              <a:t>       	• </a:t>
            </a:r>
            <a:r>
              <a:rPr lang="en-US" b="1" i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Anisotropy</a:t>
            </a:r>
          </a:p>
          <a:p>
            <a:r>
              <a:rPr lang="en-US" dirty="0">
                <a:solidFill>
                  <a:srgbClr val="001ABF"/>
                </a:solidFill>
              </a:rPr>
              <a:t>      • Ambient Noise</a:t>
            </a:r>
          </a:p>
          <a:p>
            <a:endParaRPr lang="en-US" sz="600" dirty="0">
              <a:solidFill>
                <a:schemeClr val="accent2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Receiver functions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difference the arrival times of</a:t>
            </a:r>
          </a:p>
          <a:p>
            <a:r>
              <a:rPr lang="en-US" dirty="0">
                <a:solidFill>
                  <a:srgbClr val="001ABF"/>
                </a:solidFill>
              </a:rPr>
              <a:t>   transmitted and converted phase arrivals (e.g., at Moho, “LAB”)</a:t>
            </a:r>
          </a:p>
          <a:p>
            <a:endParaRPr lang="en-US" sz="600" dirty="0">
              <a:solidFill>
                <a:srgbClr val="001ABF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Tomography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uses travel-times for large numbers of</a:t>
            </a:r>
          </a:p>
          <a:p>
            <a:r>
              <a:rPr lang="en-US" dirty="0">
                <a:solidFill>
                  <a:srgbClr val="001ABF"/>
                </a:solidFill>
              </a:rPr>
              <a:t>   crisscrossing rays to image velocity structure</a:t>
            </a:r>
          </a:p>
          <a:p>
            <a:endParaRPr lang="en-US" sz="800" dirty="0">
              <a:solidFill>
                <a:srgbClr val="001ABF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  <a:latin typeface="Arial Black" charset="0"/>
              </a:rPr>
              <a:t>Anisotropy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measures direction-dependence of velocity</a:t>
            </a:r>
          </a:p>
          <a:p>
            <a:r>
              <a:rPr lang="en-US" dirty="0">
                <a:solidFill>
                  <a:srgbClr val="001ABF"/>
                </a:solidFill>
              </a:rPr>
              <a:t>   — Shear wave splitting on SKS phase</a:t>
            </a:r>
          </a:p>
          <a:p>
            <a:r>
              <a:rPr lang="en-US" dirty="0">
                <a:solidFill>
                  <a:srgbClr val="001ABF"/>
                </a:solidFill>
              </a:rPr>
              <a:t>   — Azimuthal differences in travel-times from tomography</a:t>
            </a:r>
          </a:p>
        </p:txBody>
      </p:sp>
    </p:spTree>
    <p:extLst>
      <p:ext uri="{BB962C8B-B14F-4D97-AF65-F5344CB8AC3E}">
        <p14:creationId xmlns:p14="http://schemas.microsoft.com/office/powerpoint/2010/main" val="2392006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1EB16249-BFC1-0ECA-DC2B-61DDFD4BA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285" y="335846"/>
            <a:ext cx="8305429" cy="618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For a spherically symmetric solution (i.e., a point source in</a:t>
            </a:r>
          </a:p>
          <a:p>
            <a:r>
              <a:rPr lang="en-US" dirty="0">
                <a:solidFill>
                  <a:srgbClr val="001ABF"/>
                </a:solidFill>
              </a:rPr>
              <a:t>   a constant-velocity medium), the </a:t>
            </a:r>
            <a:r>
              <a:rPr lang="en-US" i="1" dirty="0">
                <a:latin typeface="Times Bold"/>
                <a:cs typeface="Times Bold"/>
              </a:rPr>
              <a:t>∂</a:t>
            </a:r>
            <a:r>
              <a:rPr lang="en-US" i="1" baseline="-25000" dirty="0">
                <a:latin typeface="Symbol" charset="0"/>
                <a:sym typeface="Symbol" charset="0"/>
              </a:rPr>
              <a:t></a:t>
            </a:r>
            <a:r>
              <a:rPr lang="en-US" dirty="0">
                <a:latin typeface="Symbol" charset="0"/>
                <a:sym typeface="Symbol" charset="0"/>
              </a:rPr>
              <a:t></a:t>
            </a:r>
            <a:r>
              <a:rPr lang="en-US" dirty="0">
                <a:solidFill>
                  <a:srgbClr val="001AB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charset="0"/>
              </a:rPr>
              <a:t>&amp;</a:t>
            </a:r>
            <a:r>
              <a:rPr lang="en-US" dirty="0">
                <a:latin typeface="Symbol" charset="0"/>
                <a:sym typeface="Symbol" charset="0"/>
              </a:rPr>
              <a:t></a:t>
            </a:r>
            <a:r>
              <a:rPr lang="en-US" i="1" dirty="0">
                <a:latin typeface="Times Bold"/>
                <a:cs typeface="Times Bold"/>
              </a:rPr>
              <a:t>∂</a:t>
            </a:r>
            <a:r>
              <a:rPr lang="en-US" i="1" baseline="-25000" dirty="0">
                <a:latin typeface="Symbol" charset="0"/>
                <a:sym typeface="Symbol" charset="0"/>
              </a:rPr>
              <a:t></a:t>
            </a:r>
            <a:r>
              <a:rPr lang="en-US" dirty="0">
                <a:solidFill>
                  <a:schemeClr val="tx2"/>
                </a:solidFill>
                <a:latin typeface="Symbol" charset="0"/>
                <a:sym typeface="Symbol" charset="0"/>
              </a:rPr>
              <a:t>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terms are </a:t>
            </a:r>
            <a:r>
              <a:rPr lang="en-US" dirty="0">
                <a:latin typeface="Times New Roman" charset="0"/>
              </a:rPr>
              <a:t>0</a:t>
            </a:r>
            <a:r>
              <a:rPr lang="en-US" dirty="0">
                <a:solidFill>
                  <a:srgbClr val="001ABF"/>
                </a:solidFill>
              </a:rPr>
              <a:t>.</a:t>
            </a:r>
          </a:p>
          <a:p>
            <a:r>
              <a:rPr lang="en-US" dirty="0">
                <a:solidFill>
                  <a:srgbClr val="001ABF"/>
                </a:solidFill>
              </a:rPr>
              <a:t>   Then the </a:t>
            </a:r>
            <a:r>
              <a:rPr lang="en-US" dirty="0" err="1">
                <a:solidFill>
                  <a:srgbClr val="001ABF"/>
                </a:solidFill>
              </a:rPr>
              <a:t>Laplacian</a:t>
            </a:r>
            <a:r>
              <a:rPr lang="en-US" dirty="0">
                <a:solidFill>
                  <a:srgbClr val="001ABF"/>
                </a:solidFill>
              </a:rPr>
              <a:t> is simply</a:t>
            </a: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   and our scalar potential wave equation becomes:</a:t>
            </a: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sz="3600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   with solutions of the form:</a:t>
            </a: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(Note that if there is </a:t>
            </a:r>
            <a:r>
              <a:rPr lang="en-US" i="1" dirty="0">
                <a:latin typeface="Symbol" charset="0"/>
                <a:sym typeface="Symbol" charset="0"/>
              </a:rPr>
              <a:t></a:t>
            </a:r>
            <a:r>
              <a:rPr lang="en-US" dirty="0">
                <a:solidFill>
                  <a:srgbClr val="001ABF"/>
                </a:solidFill>
              </a:rPr>
              <a:t>,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latin typeface="Symbol" charset="0"/>
                <a:sym typeface="Symbol" charset="0"/>
              </a:rPr>
              <a:t></a:t>
            </a:r>
            <a:r>
              <a:rPr lang="en-US" dirty="0">
                <a:solidFill>
                  <a:srgbClr val="001ABF"/>
                </a:solidFill>
              </a:rPr>
              <a:t>-dependence, this will be </a:t>
            </a:r>
            <a:r>
              <a:rPr lang="en-US" i="1" dirty="0">
                <a:latin typeface="Symbol" charset="0"/>
                <a:sym typeface="Symbol" charset="0"/>
              </a:rPr>
              <a:t>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dirty="0">
                <a:latin typeface="Times New Roman" charset="0"/>
              </a:rPr>
              <a:t>,</a:t>
            </a:r>
            <a:r>
              <a:rPr lang="en-US" i="1" dirty="0">
                <a:latin typeface="Symbol" charset="0"/>
                <a:sym typeface="Symbol" charset="0"/>
              </a:rPr>
              <a:t></a:t>
            </a:r>
            <a:r>
              <a:rPr lang="en-US" dirty="0">
                <a:latin typeface="Times New Roman" charset="0"/>
              </a:rPr>
              <a:t>,</a:t>
            </a:r>
            <a:r>
              <a:rPr lang="en-US" i="1" dirty="0">
                <a:latin typeface="Symbol" charset="0"/>
                <a:sym typeface="Symbol" charset="0"/>
              </a:rPr>
              <a:t></a:t>
            </a:r>
            <a:r>
              <a:rPr lang="en-US" dirty="0">
                <a:latin typeface="Times New Roman" charset="0"/>
              </a:rPr>
              <a:t>,</a:t>
            </a:r>
            <a:r>
              <a:rPr lang="en-US" i="1" dirty="0">
                <a:latin typeface="Times New Roman" charset="0"/>
              </a:rPr>
              <a:t>t</a:t>
            </a:r>
            <a:r>
              <a:rPr lang="en-US" dirty="0">
                <a:latin typeface="Times New Roman" charset="0"/>
              </a:rPr>
              <a:t>)</a:t>
            </a:r>
            <a:r>
              <a:rPr lang="en-US" dirty="0">
                <a:solidFill>
                  <a:srgbClr val="001ABF"/>
                </a:solidFill>
              </a:rPr>
              <a:t>).</a:t>
            </a:r>
          </a:p>
          <a:p>
            <a:r>
              <a:rPr lang="en-US" dirty="0">
                <a:solidFill>
                  <a:srgbClr val="001ABF"/>
                </a:solidFill>
              </a:rPr>
              <a:t>   Recall our earlier </a:t>
            </a:r>
            <a:r>
              <a:rPr lang="en-US" i="1" dirty="0">
                <a:solidFill>
                  <a:srgbClr val="FF0000"/>
                </a:solidFill>
                <a:latin typeface="Arial Black"/>
                <a:cs typeface="Arial Black"/>
              </a:rPr>
              <a:t>plane wave </a:t>
            </a:r>
            <a:r>
              <a:rPr lang="en-US" dirty="0">
                <a:solidFill>
                  <a:srgbClr val="001ABF"/>
                </a:solidFill>
              </a:rPr>
              <a:t>solutions had a </a:t>
            </a:r>
            <a:r>
              <a:rPr lang="en-US" i="1" dirty="0">
                <a:latin typeface="Times New Roman" charset="0"/>
              </a:rPr>
              <a:t>f</a:t>
            </a:r>
            <a:r>
              <a:rPr lang="en-US" dirty="0">
                <a:latin typeface="Times New Roman" charset="0"/>
              </a:rPr>
              <a:t>(</a:t>
            </a:r>
            <a:r>
              <a:rPr lang="en-US" i="1" dirty="0" err="1">
                <a:latin typeface="Times New Roman" charset="0"/>
              </a:rPr>
              <a:t>t</a:t>
            </a:r>
            <a:r>
              <a:rPr lang="en-US" dirty="0" err="1">
                <a:latin typeface="Times New Roman" charset="0"/>
              </a:rPr>
              <a:t>±</a:t>
            </a:r>
            <a:r>
              <a:rPr lang="en-US" i="1" dirty="0" err="1">
                <a:latin typeface="Times New Roman" charset="0"/>
              </a:rPr>
              <a:t>x</a:t>
            </a:r>
            <a:r>
              <a:rPr lang="en-US" dirty="0">
                <a:latin typeface="Times New Roman" charset="0"/>
              </a:rPr>
              <a:t>/</a:t>
            </a:r>
            <a:r>
              <a:rPr lang="en-US" i="1" dirty="0">
                <a:latin typeface="Symbol" charset="0"/>
                <a:sym typeface="Symbol" charset="0"/>
              </a:rPr>
              <a:t></a:t>
            </a:r>
            <a:r>
              <a:rPr lang="en-US" dirty="0">
                <a:latin typeface="Times New Roman" charset="0"/>
              </a:rPr>
              <a:t>)</a:t>
            </a:r>
          </a:p>
          <a:p>
            <a:r>
              <a:rPr lang="en-US" dirty="0">
                <a:solidFill>
                  <a:srgbClr val="001ABF"/>
                </a:solidFill>
                <a:latin typeface="Times New Roman" charset="0"/>
              </a:rPr>
              <a:t>  </a:t>
            </a:r>
            <a:r>
              <a:rPr lang="en-US" dirty="0">
                <a:solidFill>
                  <a:srgbClr val="001ABF"/>
                </a:solidFill>
              </a:rPr>
              <a:t> dependence, so the spherical solution has an additional</a:t>
            </a:r>
          </a:p>
          <a:p>
            <a:r>
              <a:rPr lang="en-US" dirty="0">
                <a:solidFill>
                  <a:srgbClr val="001ABF"/>
                </a:solidFill>
              </a:rPr>
              <a:t>   </a:t>
            </a:r>
            <a:r>
              <a:rPr lang="en-US" dirty="0">
                <a:latin typeface="Times New Roman" charset="0"/>
              </a:rPr>
              <a:t>1/</a:t>
            </a:r>
            <a:r>
              <a:rPr lang="en-US" i="1" dirty="0">
                <a:latin typeface="Times New Roman" charset="0"/>
              </a:rPr>
              <a:t>r</a:t>
            </a:r>
            <a:r>
              <a:rPr lang="en-US" i="1" dirty="0">
                <a:solidFill>
                  <a:schemeClr val="tx2"/>
                </a:solidFill>
                <a:latin typeface="Times New Roman" charset="0"/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dependence… Why?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C46E2E-025D-9A41-BAAF-49844EEEB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597" y="1507421"/>
            <a:ext cx="220980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44E8C4-98DF-B44C-A256-C301F64DA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297" y="2650421"/>
            <a:ext cx="32004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B80067-5BFF-FDE6-16A6-F5888AC29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297" y="3869621"/>
            <a:ext cx="1676400" cy="87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815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">
            <a:extLst>
              <a:ext uri="{FF2B5EF4-FFF2-40B4-BE49-F238E27FC236}">
                <a16:creationId xmlns:a16="http://schemas.microsoft.com/office/drawing/2014/main" id="{123134A8-5132-F859-8DAD-12FFDF74B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7" y="1440656"/>
            <a:ext cx="5943600" cy="527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DF6423D9-D664-42CB-FF56-9987AD760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362" y="145256"/>
            <a:ext cx="796307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i="1" dirty="0">
                <a:solidFill>
                  <a:srgbClr val="333399"/>
                </a:solidFill>
                <a:latin typeface="Arial Black" charset="0"/>
              </a:rPr>
              <a:t>Example of deep Earth anisotropy:</a:t>
            </a:r>
          </a:p>
          <a:p>
            <a:r>
              <a:rPr lang="en-US" sz="3200" i="1" dirty="0">
                <a:solidFill>
                  <a:srgbClr val="333399"/>
                </a:solidFill>
                <a:latin typeface="Arial Black" charset="0"/>
              </a:rPr>
              <a:t>Earth has an </a:t>
            </a:r>
            <a:r>
              <a:rPr lang="ja-JP" altLang="en-US" sz="3200" i="1" dirty="0">
                <a:solidFill>
                  <a:srgbClr val="333399"/>
                </a:solidFill>
                <a:latin typeface="Arial Black" charset="0"/>
              </a:rPr>
              <a:t>“</a:t>
            </a:r>
            <a:r>
              <a:rPr lang="en-US" sz="3200" i="1" dirty="0">
                <a:solidFill>
                  <a:srgbClr val="333399"/>
                </a:solidFill>
                <a:latin typeface="Arial Black" charset="0"/>
              </a:rPr>
              <a:t>inner inner core</a:t>
            </a:r>
            <a:r>
              <a:rPr lang="ja-JP" altLang="en-US" sz="3200" i="1" dirty="0">
                <a:solidFill>
                  <a:srgbClr val="333399"/>
                </a:solidFill>
                <a:latin typeface="Arial Black" charset="0"/>
              </a:rPr>
              <a:t>”</a:t>
            </a:r>
            <a:r>
              <a:rPr lang="en-US" sz="3200" i="1" dirty="0">
                <a:solidFill>
                  <a:srgbClr val="333399"/>
                </a:solidFill>
                <a:latin typeface="Arial Black" charset="0"/>
              </a:rPr>
              <a:t>…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AEE38B7E-B475-23C6-B041-563E26DC7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925" y="1135856"/>
            <a:ext cx="40846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>
                <a:solidFill>
                  <a:srgbClr val="000000"/>
                </a:solidFill>
              </a:rPr>
              <a:t>Wang et al. (2015) Nature Geoscience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2D1578E1-3A15-E3DA-E0E9-4F94CCD5F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0162" y="2386806"/>
            <a:ext cx="28956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solidFill>
                  <a:srgbClr val="333399"/>
                </a:solidFill>
              </a:rPr>
              <a:t>Expressed as</a:t>
            </a:r>
          </a:p>
          <a:p>
            <a:r>
              <a:rPr lang="ja-JP" altLang="en-US">
                <a:solidFill>
                  <a:srgbClr val="333399"/>
                </a:solidFill>
                <a:latin typeface="Arial"/>
              </a:rPr>
              <a:t>“</a:t>
            </a:r>
            <a:r>
              <a:rPr lang="en-US">
                <a:solidFill>
                  <a:srgbClr val="333399"/>
                </a:solidFill>
              </a:rPr>
              <a:t>east-west</a:t>
            </a:r>
            <a:r>
              <a:rPr lang="ja-JP" altLang="en-US">
                <a:solidFill>
                  <a:srgbClr val="333399"/>
                </a:solidFill>
                <a:latin typeface="Arial"/>
              </a:rPr>
              <a:t>”</a:t>
            </a:r>
            <a:endParaRPr lang="en-US">
              <a:solidFill>
                <a:srgbClr val="333399"/>
              </a:solidFill>
            </a:endParaRPr>
          </a:p>
          <a:p>
            <a:r>
              <a:rPr lang="en-US">
                <a:solidFill>
                  <a:srgbClr val="333399"/>
                </a:solidFill>
              </a:rPr>
              <a:t>anisotropy in the</a:t>
            </a:r>
          </a:p>
          <a:p>
            <a:r>
              <a:rPr lang="en-US">
                <a:solidFill>
                  <a:srgbClr val="333399"/>
                </a:solidFill>
              </a:rPr>
              <a:t>innermost core,</a:t>
            </a:r>
          </a:p>
          <a:p>
            <a:r>
              <a:rPr lang="en-US">
                <a:solidFill>
                  <a:srgbClr val="333399"/>
                </a:solidFill>
              </a:rPr>
              <a:t>distinct from</a:t>
            </a:r>
          </a:p>
          <a:p>
            <a:r>
              <a:rPr lang="en-US">
                <a:solidFill>
                  <a:srgbClr val="333399"/>
                </a:solidFill>
              </a:rPr>
              <a:t>north-south directed</a:t>
            </a:r>
          </a:p>
          <a:p>
            <a:r>
              <a:rPr lang="en-US">
                <a:solidFill>
                  <a:srgbClr val="333399"/>
                </a:solidFill>
              </a:rPr>
              <a:t>anisotropy in the</a:t>
            </a:r>
          </a:p>
          <a:p>
            <a:r>
              <a:rPr lang="en-US">
                <a:solidFill>
                  <a:srgbClr val="333399"/>
                </a:solidFill>
              </a:rPr>
              <a:t>outermost inner</a:t>
            </a:r>
          </a:p>
          <a:p>
            <a:r>
              <a:rPr lang="en-US">
                <a:solidFill>
                  <a:srgbClr val="333399"/>
                </a:solidFill>
              </a:rPr>
              <a:t>core.</a:t>
            </a:r>
          </a:p>
        </p:txBody>
      </p:sp>
    </p:spTree>
    <p:extLst>
      <p:ext uri="{BB962C8B-B14F-4D97-AF65-F5344CB8AC3E}">
        <p14:creationId xmlns:p14="http://schemas.microsoft.com/office/powerpoint/2010/main" val="4058917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53C28E01-E162-D5B4-ED3D-19EB16971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362" y="145256"/>
            <a:ext cx="778629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lc="http://schemas.openxmlformats.org/drawingml/2006/lockedCanvas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i="1" dirty="0">
                <a:solidFill>
                  <a:srgbClr val="333399"/>
                </a:solidFill>
                <a:latin typeface="Arial Black" charset="0"/>
              </a:rPr>
              <a:t>Earth’s inner core rotates relative</a:t>
            </a:r>
          </a:p>
          <a:p>
            <a:r>
              <a:rPr lang="en-US" sz="3200" i="1" dirty="0">
                <a:solidFill>
                  <a:srgbClr val="333399"/>
                </a:solidFill>
                <a:latin typeface="Arial Black" charset="0"/>
              </a:rPr>
              <a:t>to the Earth’s mantle, and the</a:t>
            </a:r>
          </a:p>
          <a:p>
            <a:r>
              <a:rPr lang="en-US" sz="3200" i="1" dirty="0">
                <a:solidFill>
                  <a:srgbClr val="333399"/>
                </a:solidFill>
                <a:latin typeface="Arial Black" charset="0"/>
              </a:rPr>
              <a:t>rotation rate varies over time!</a:t>
            </a:r>
          </a:p>
        </p:txBody>
      </p:sp>
      <p:pic>
        <p:nvPicPr>
          <p:cNvPr id="5" name="Picture 4" descr="A graph with red lines and dots&#10;&#10;Description automatically generated">
            <a:extLst>
              <a:ext uri="{FF2B5EF4-FFF2-40B4-BE49-F238E27FC236}">
                <a16:creationId xmlns:a16="http://schemas.microsoft.com/office/drawing/2014/main" id="{113FF454-7266-A4C7-D407-49D21199B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4511" y="1773644"/>
            <a:ext cx="5725191" cy="4880232"/>
          </a:xfrm>
          <a:prstGeom prst="rect">
            <a:avLst/>
          </a:prstGeom>
        </p:spPr>
      </p:pic>
      <p:pic>
        <p:nvPicPr>
          <p:cNvPr id="7" name="Picture 6" descr="A diagram of a diagram of a circle&#10;&#10;Description automatically generated with medium confidence">
            <a:extLst>
              <a:ext uri="{FF2B5EF4-FFF2-40B4-BE49-F238E27FC236}">
                <a16:creationId xmlns:a16="http://schemas.microsoft.com/office/drawing/2014/main" id="{C56531EB-41FC-B6D8-29AA-60BCA8502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70" y="1871026"/>
            <a:ext cx="5570541" cy="23084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14DD3B-ACC5-4D1A-DF9D-A7BD7AA10869}"/>
              </a:ext>
            </a:extLst>
          </p:cNvPr>
          <p:cNvSpPr txBox="1"/>
          <p:nvPr/>
        </p:nvSpPr>
        <p:spPr>
          <a:xfrm>
            <a:off x="3291840" y="1812298"/>
            <a:ext cx="2521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Wang et al., Nature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3FA9A0-F38E-C6D7-7D34-D9B741EEE1F4}"/>
              </a:ext>
            </a:extLst>
          </p:cNvPr>
          <p:cNvSpPr txBox="1"/>
          <p:nvPr/>
        </p:nvSpPr>
        <p:spPr>
          <a:xfrm>
            <a:off x="1100900" y="4564180"/>
            <a:ext cx="40366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1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Here, compared similarity of</a:t>
            </a:r>
          </a:p>
          <a:p>
            <a:r>
              <a:rPr lang="en-US" sz="2400" dirty="0">
                <a:solidFill>
                  <a:srgbClr val="001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waveforms of PKIKP phase</a:t>
            </a:r>
          </a:p>
          <a:p>
            <a:r>
              <a:rPr lang="en-US" sz="2400" dirty="0">
                <a:solidFill>
                  <a:srgbClr val="001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repeating earthquakes </a:t>
            </a:r>
          </a:p>
        </p:txBody>
      </p:sp>
    </p:spTree>
    <p:extLst>
      <p:ext uri="{BB962C8B-B14F-4D97-AF65-F5344CB8AC3E}">
        <p14:creationId xmlns:p14="http://schemas.microsoft.com/office/powerpoint/2010/main" val="2311342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0DFC67-BCE0-7BA4-CB55-915C611B2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01" y="0"/>
            <a:ext cx="4146947" cy="685800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388E1E36-5DFE-CADB-4836-CE20AD22D100}"/>
              </a:ext>
            </a:extLst>
          </p:cNvPr>
          <p:cNvSpPr txBox="1"/>
          <p:nvPr/>
        </p:nvSpPr>
        <p:spPr>
          <a:xfrm>
            <a:off x="5928701" y="1166684"/>
            <a:ext cx="4525598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Cross-correlation of “noise”</a:t>
            </a:r>
          </a:p>
          <a:p>
            <a:r>
              <a:rPr lang="en-US" dirty="0">
                <a:solidFill>
                  <a:srgbClr val="001ABF"/>
                </a:solidFill>
              </a:rPr>
              <a:t>recorded by two receivers</a:t>
            </a:r>
          </a:p>
          <a:p>
            <a:r>
              <a:rPr lang="en-US" dirty="0">
                <a:solidFill>
                  <a:srgbClr val="001ABF"/>
                </a:solidFill>
              </a:rPr>
              <a:t>yields Rayleigh waves recorded</a:t>
            </a:r>
          </a:p>
          <a:p>
            <a:r>
              <a:rPr lang="en-US" dirty="0">
                <a:solidFill>
                  <a:srgbClr val="001ABF"/>
                </a:solidFill>
              </a:rPr>
              <a:t>by both, traveling along a path</a:t>
            </a:r>
          </a:p>
          <a:p>
            <a:r>
              <a:rPr lang="en-US" dirty="0">
                <a:solidFill>
                  <a:srgbClr val="001ABF"/>
                </a:solidFill>
              </a:rPr>
              <a:t>between...</a:t>
            </a:r>
          </a:p>
          <a:p>
            <a:endParaRPr lang="en-US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Which is nearly equivalent to</a:t>
            </a:r>
          </a:p>
          <a:p>
            <a:r>
              <a:rPr lang="en-US" dirty="0">
                <a:solidFill>
                  <a:srgbClr val="001ABF"/>
                </a:solidFill>
              </a:rPr>
              <a:t>what one would record at one</a:t>
            </a:r>
          </a:p>
          <a:p>
            <a:r>
              <a:rPr lang="en-US" dirty="0">
                <a:solidFill>
                  <a:srgbClr val="001ABF"/>
                </a:solidFill>
              </a:rPr>
              <a:t>receiver from an earthquake </a:t>
            </a:r>
          </a:p>
          <a:p>
            <a:r>
              <a:rPr lang="en-US" dirty="0">
                <a:solidFill>
                  <a:srgbClr val="001ABF"/>
                </a:solidFill>
              </a:rPr>
              <a:t>at the other!</a:t>
            </a:r>
          </a:p>
          <a:p>
            <a:endParaRPr lang="en-US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This frees passive seismic</a:t>
            </a:r>
          </a:p>
          <a:p>
            <a:r>
              <a:rPr lang="en-US" dirty="0">
                <a:solidFill>
                  <a:srgbClr val="001ABF"/>
                </a:solidFill>
              </a:rPr>
              <a:t>investigation from the “tyranny</a:t>
            </a:r>
          </a:p>
          <a:p>
            <a:r>
              <a:rPr lang="en-US" dirty="0">
                <a:solidFill>
                  <a:srgbClr val="001ABF"/>
                </a:solidFill>
              </a:rPr>
              <a:t>of earthquakes</a:t>
            </a:r>
            <a:r>
              <a:rPr lang="mr-IN" dirty="0">
                <a:solidFill>
                  <a:srgbClr val="001ABF"/>
                </a:solidFill>
              </a:rPr>
              <a:t>…</a:t>
            </a:r>
            <a:r>
              <a:rPr lang="en-US" dirty="0">
                <a:solidFill>
                  <a:srgbClr val="001ABF"/>
                </a:solidFill>
              </a:rPr>
              <a:t>”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8F14BF43-0AAF-32C5-A8C2-83519844596B}"/>
              </a:ext>
            </a:extLst>
          </p:cNvPr>
          <p:cNvSpPr txBox="1"/>
          <p:nvPr/>
        </p:nvSpPr>
        <p:spPr>
          <a:xfrm>
            <a:off x="1966301" y="3609201"/>
            <a:ext cx="1326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 dirty="0"/>
              <a:t>5-10 s </a:t>
            </a:r>
            <a:r>
              <a:rPr lang="en-US" sz="1200" dirty="0" err="1"/>
              <a:t>bandpass</a:t>
            </a:r>
            <a:endParaRPr lang="en-US" sz="1200" dirty="0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CD70C7A8-C955-3558-4090-584CE1E58E15}"/>
              </a:ext>
            </a:extLst>
          </p:cNvPr>
          <p:cNvSpPr txBox="1"/>
          <p:nvPr/>
        </p:nvSpPr>
        <p:spPr>
          <a:xfrm>
            <a:off x="2347301" y="3810000"/>
            <a:ext cx="954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 dirty="0"/>
              <a:t>earthquake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7D32C0A5-B1AC-D889-146C-39C14272C06A}"/>
              </a:ext>
            </a:extLst>
          </p:cNvPr>
          <p:cNvSpPr txBox="1"/>
          <p:nvPr/>
        </p:nvSpPr>
        <p:spPr>
          <a:xfrm>
            <a:off x="2423501" y="4191000"/>
            <a:ext cx="7873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 dirty="0"/>
              <a:t>one year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5F5CA9CF-EEF6-8DB8-B628-9608D1E2E888}"/>
              </a:ext>
            </a:extLst>
          </p:cNvPr>
          <p:cNvSpPr txBox="1"/>
          <p:nvPr/>
        </p:nvSpPr>
        <p:spPr>
          <a:xfrm>
            <a:off x="2042501" y="4572000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200" dirty="0"/>
              <a:t>4 different months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08F8A3E5-7140-CA6E-B82C-A348F2B0C067}"/>
              </a:ext>
            </a:extLst>
          </p:cNvPr>
          <p:cNvSpPr txBox="1"/>
          <p:nvPr/>
        </p:nvSpPr>
        <p:spPr>
          <a:xfrm rot="16200000">
            <a:off x="523239" y="1909738"/>
            <a:ext cx="312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 i="1" dirty="0"/>
              <a:t>Shapiro et al., Science 2005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62AC55-168B-F246-B73E-ED6030D4D9BF}"/>
              </a:ext>
            </a:extLst>
          </p:cNvPr>
          <p:cNvSpPr/>
          <p:nvPr/>
        </p:nvSpPr>
        <p:spPr>
          <a:xfrm>
            <a:off x="6048715" y="302770"/>
            <a:ext cx="3877985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1ABF"/>
                </a:solidFill>
                <a:latin typeface="Arial Black" charset="0"/>
                <a:cs typeface="ＭＳ Ｐゴシック" charset="0"/>
              </a:rPr>
              <a:t>Ambient Noise</a:t>
            </a:r>
            <a:endParaRPr lang="en-US" sz="3600" dirty="0">
              <a:solidFill>
                <a:srgbClr val="001A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94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8D9352-A6A7-3FA0-84F8-DEEFB3C07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10570"/>
            <a:ext cx="9144000" cy="394335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5AB2387-55A4-8F62-B0BC-6BD7CC265B5C}"/>
              </a:ext>
            </a:extLst>
          </p:cNvPr>
          <p:cNvSpPr txBox="1"/>
          <p:nvPr/>
        </p:nvSpPr>
        <p:spPr>
          <a:xfrm>
            <a:off x="1764494" y="4543455"/>
            <a:ext cx="86630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The corresponding “group velocities” can be </a:t>
            </a:r>
            <a:r>
              <a:rPr lang="en-US" dirty="0" err="1">
                <a:solidFill>
                  <a:srgbClr val="001ABF"/>
                </a:solidFill>
              </a:rPr>
              <a:t>tomographically</a:t>
            </a:r>
            <a:endParaRPr lang="en-US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assigned to a spatial position via tomographic inversion</a:t>
            </a:r>
          </a:p>
          <a:p>
            <a:r>
              <a:rPr lang="en-US" dirty="0">
                <a:solidFill>
                  <a:srgbClr val="001ABF"/>
                </a:solidFill>
              </a:rPr>
              <a:t>using the depth-dependent sensitivities of surface waves</a:t>
            </a:r>
            <a:r>
              <a:rPr lang="mr-IN" dirty="0">
                <a:solidFill>
                  <a:srgbClr val="001ABF"/>
                </a:solidFill>
              </a:rPr>
              <a:t>…</a:t>
            </a:r>
            <a:endParaRPr lang="en-US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And different frequency bands are sensitive to different ranges</a:t>
            </a:r>
          </a:p>
          <a:p>
            <a:r>
              <a:rPr lang="en-US" dirty="0">
                <a:solidFill>
                  <a:srgbClr val="001ABF"/>
                </a:solidFill>
              </a:rPr>
              <a:t>of depths!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F1060FF8-AEE6-B57F-901F-91AA2C246B31}"/>
              </a:ext>
            </a:extLst>
          </p:cNvPr>
          <p:cNvSpPr txBox="1"/>
          <p:nvPr/>
        </p:nvSpPr>
        <p:spPr>
          <a:xfrm rot="16200000">
            <a:off x="4565070" y="2117700"/>
            <a:ext cx="312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 i="1" dirty="0"/>
              <a:t>Shapiro et al., Science 2005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2BA98A7-916A-69E1-9674-8D4FD7B165BB}"/>
              </a:ext>
            </a:extLst>
          </p:cNvPr>
          <p:cNvSpPr txBox="1"/>
          <p:nvPr/>
        </p:nvSpPr>
        <p:spPr>
          <a:xfrm>
            <a:off x="1905000" y="2720370"/>
            <a:ext cx="851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/>
              <a:t>7.5 s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826EA16C-C6A2-EE28-24BD-41162EAB5850}"/>
              </a:ext>
            </a:extLst>
          </p:cNvPr>
          <p:cNvSpPr txBox="1"/>
          <p:nvPr/>
        </p:nvSpPr>
        <p:spPr>
          <a:xfrm>
            <a:off x="6629400" y="2720370"/>
            <a:ext cx="76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/>
              <a:t>15 s</a:t>
            </a:r>
          </a:p>
        </p:txBody>
      </p:sp>
    </p:spTree>
    <p:extLst>
      <p:ext uri="{BB962C8B-B14F-4D97-AF65-F5344CB8AC3E}">
        <p14:creationId xmlns:p14="http://schemas.microsoft.com/office/powerpoint/2010/main" val="2119404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histogram&#10;&#10;Description automatically generated">
            <a:extLst>
              <a:ext uri="{FF2B5EF4-FFF2-40B4-BE49-F238E27FC236}">
                <a16:creationId xmlns:a16="http://schemas.microsoft.com/office/drawing/2014/main" id="{F3A3592F-784B-5F44-A954-161B15310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21" y="4610463"/>
            <a:ext cx="6406937" cy="2154100"/>
          </a:xfrm>
          <a:prstGeom prst="rect">
            <a:avLst/>
          </a:prstGeom>
        </p:spPr>
      </p:pic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0950456F-B6CC-854A-BB39-FC8E54B9B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28" y="93436"/>
            <a:ext cx="3531629" cy="4657336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19B6AA47-6A84-F845-8FAF-A14556AE50D1}"/>
              </a:ext>
            </a:extLst>
          </p:cNvPr>
          <p:cNvSpPr txBox="1"/>
          <p:nvPr/>
        </p:nvSpPr>
        <p:spPr>
          <a:xfrm>
            <a:off x="4363629" y="218385"/>
            <a:ext cx="68707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000" b="1" i="1" dirty="0">
                <a:solidFill>
                  <a:srgbClr val="001A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Ambient noise </a:t>
            </a:r>
            <a:r>
              <a:rPr lang="en-US" sz="3000" dirty="0">
                <a:solidFill>
                  <a:srgbClr val="001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includes both natural</a:t>
            </a:r>
          </a:p>
          <a:p>
            <a:r>
              <a:rPr lang="en-US" sz="3000" dirty="0">
                <a:solidFill>
                  <a:srgbClr val="001AB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(environmental) and anthropogenic</a:t>
            </a:r>
            <a:r>
              <a:rPr lang="en-US" sz="3000" b="1" i="1" dirty="0">
                <a:solidFill>
                  <a:srgbClr val="001AB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2B085065-A4B0-D043-94DA-C9417304497F}"/>
              </a:ext>
            </a:extLst>
          </p:cNvPr>
          <p:cNvSpPr txBox="1"/>
          <p:nvPr/>
        </p:nvSpPr>
        <p:spPr>
          <a:xfrm>
            <a:off x="4499946" y="1225574"/>
            <a:ext cx="62664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Changes in high-frequency noise amplitudes</a:t>
            </a:r>
          </a:p>
          <a:p>
            <a:r>
              <a:rPr lang="en-US" dirty="0">
                <a:solidFill>
                  <a:srgbClr val="001ABF"/>
                </a:solidFill>
              </a:rPr>
              <a:t>recorded by seismometers in 2020 recorded </a:t>
            </a:r>
          </a:p>
          <a:p>
            <a:r>
              <a:rPr lang="en-US" dirty="0">
                <a:solidFill>
                  <a:srgbClr val="001ABF"/>
                </a:solidFill>
              </a:rPr>
              <a:t>“</a:t>
            </a:r>
            <a:r>
              <a:rPr lang="en-US" dirty="0" err="1">
                <a:solidFill>
                  <a:srgbClr val="001ABF"/>
                </a:solidFill>
              </a:rPr>
              <a:t>Covid</a:t>
            </a:r>
            <a:r>
              <a:rPr lang="en-US" dirty="0">
                <a:solidFill>
                  <a:srgbClr val="001ABF"/>
                </a:solidFill>
              </a:rPr>
              <a:t> Quiet”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182D9952-9A62-9B4E-90D8-49850388A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263" y="2785870"/>
            <a:ext cx="3795859" cy="19513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18C010-12EC-6745-A1AE-48143E37B37E}"/>
              </a:ext>
            </a:extLst>
          </p:cNvPr>
          <p:cNvSpPr txBox="1"/>
          <p:nvPr/>
        </p:nvSpPr>
        <p:spPr>
          <a:xfrm>
            <a:off x="5121216" y="2412310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1800" i="1" dirty="0" err="1"/>
              <a:t>LeCocq</a:t>
            </a:r>
            <a:r>
              <a:rPr lang="en-US" sz="1800" i="1" dirty="0"/>
              <a:t> et al. Science 2020</a:t>
            </a:r>
          </a:p>
        </p:txBody>
      </p:sp>
    </p:spTree>
    <p:extLst>
      <p:ext uri="{BB962C8B-B14F-4D97-AF65-F5344CB8AC3E}">
        <p14:creationId xmlns:p14="http://schemas.microsoft.com/office/powerpoint/2010/main" val="2717506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cture9fig3cB">
            <a:extLst>
              <a:ext uri="{FF2B5EF4-FFF2-40B4-BE49-F238E27FC236}">
                <a16:creationId xmlns:a16="http://schemas.microsoft.com/office/drawing/2014/main" id="{A6B2E3C5-FD4E-AA70-9C7E-262CF6C29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630" y="1585119"/>
            <a:ext cx="5715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7A701348-CE01-1193-095D-E21A5F74E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0355" y="91282"/>
            <a:ext cx="8299017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3200" i="1" dirty="0">
                <a:solidFill>
                  <a:srgbClr val="001ABF"/>
                </a:solidFill>
                <a:latin typeface="Arial Black" charset="0"/>
              </a:rPr>
              <a:t>Waves in Spherical Coordinates:</a:t>
            </a:r>
          </a:p>
          <a:p>
            <a:endParaRPr lang="en-US" sz="1200" i="1" dirty="0">
              <a:solidFill>
                <a:srgbClr val="001ABF"/>
              </a:solidFill>
              <a:latin typeface="Arial Black" charset="0"/>
            </a:endParaRPr>
          </a:p>
          <a:p>
            <a:r>
              <a:rPr lang="en-US" dirty="0">
                <a:solidFill>
                  <a:srgbClr val="001ABF"/>
                </a:solidFill>
              </a:rPr>
              <a:t>Up to now we’ve used </a:t>
            </a:r>
            <a:r>
              <a:rPr lang="en-US" i="1" dirty="0">
                <a:latin typeface="Symbol" charset="0"/>
                <a:sym typeface="Symbol" charset="0"/>
              </a:rPr>
              <a:t>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to denote the scalar displacement</a:t>
            </a:r>
          </a:p>
          <a:p>
            <a:r>
              <a:rPr lang="en-US" dirty="0">
                <a:solidFill>
                  <a:srgbClr val="001ABF"/>
                </a:solidFill>
              </a:rPr>
              <a:t>potential, but in spherical coordinates, </a:t>
            </a:r>
            <a:r>
              <a:rPr lang="en-US" i="1" dirty="0">
                <a:latin typeface="Symbol" charset="0"/>
                <a:sym typeface="Symbol" charset="0"/>
              </a:rPr>
              <a:t>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denotes an angle…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B99848-3473-75A0-84CD-F33877504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2630" y="1496219"/>
            <a:ext cx="322173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So for now we’ll use</a:t>
            </a:r>
          </a:p>
          <a:p>
            <a:r>
              <a:rPr lang="en-US" i="1" dirty="0">
                <a:latin typeface="Symbol" charset="0"/>
                <a:sym typeface="Symbol" charset="0"/>
              </a:rPr>
              <a:t>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>
                <a:solidFill>
                  <a:srgbClr val="001ABF"/>
                </a:solidFill>
              </a:rPr>
              <a:t>for potential.</a:t>
            </a:r>
          </a:p>
          <a:p>
            <a:r>
              <a:rPr lang="en-US" dirty="0">
                <a:solidFill>
                  <a:srgbClr val="001ABF"/>
                </a:solidFill>
              </a:rPr>
              <a:t>Then our wave </a:t>
            </a:r>
          </a:p>
          <a:p>
            <a:r>
              <a:rPr lang="en-US" dirty="0">
                <a:solidFill>
                  <a:srgbClr val="001ABF"/>
                </a:solidFill>
              </a:rPr>
              <a:t>equation becomes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Spherical coordinates</a:t>
            </a:r>
          </a:p>
          <a:p>
            <a:r>
              <a:rPr lang="en-US" dirty="0">
                <a:solidFill>
                  <a:srgbClr val="001ABF"/>
                </a:solidFill>
              </a:rPr>
              <a:t>relate to Cartesian as:</a:t>
            </a:r>
          </a:p>
          <a:p>
            <a:r>
              <a:rPr lang="en-US" i="1" dirty="0">
                <a:latin typeface="Times New Roman" charset="0"/>
              </a:rPr>
              <a:t>x = r </a:t>
            </a:r>
            <a:r>
              <a:rPr lang="en-US" dirty="0">
                <a:latin typeface="Times New Roman" charset="0"/>
              </a:rPr>
              <a:t>sin</a:t>
            </a:r>
            <a:r>
              <a:rPr lang="en-US" i="1" dirty="0">
                <a:latin typeface="Symbol" charset="0"/>
                <a:sym typeface="Symbol" charset="0"/>
              </a:rPr>
              <a:t></a:t>
            </a:r>
            <a:r>
              <a:rPr lang="en-US" dirty="0" err="1">
                <a:latin typeface="Times New Roman" charset="0"/>
              </a:rPr>
              <a:t>cos</a:t>
            </a:r>
            <a:r>
              <a:rPr lang="en-US" i="1" dirty="0">
                <a:latin typeface="Symbol" charset="0"/>
                <a:sym typeface="Symbol" charset="0"/>
              </a:rPr>
              <a:t></a:t>
            </a:r>
          </a:p>
          <a:p>
            <a:r>
              <a:rPr lang="en-US" i="1" dirty="0">
                <a:latin typeface="Times New Roman" charset="0"/>
              </a:rPr>
              <a:t>y = r </a:t>
            </a:r>
            <a:r>
              <a:rPr lang="en-US" dirty="0">
                <a:latin typeface="Times New Roman" charset="0"/>
              </a:rPr>
              <a:t>sin</a:t>
            </a:r>
            <a:r>
              <a:rPr lang="en-US" i="1" dirty="0">
                <a:latin typeface="Symbol" charset="0"/>
                <a:sym typeface="Symbol" charset="0"/>
              </a:rPr>
              <a:t></a:t>
            </a:r>
            <a:r>
              <a:rPr lang="en-US" dirty="0">
                <a:latin typeface="Times New Roman" charset="0"/>
              </a:rPr>
              <a:t>sin</a:t>
            </a:r>
            <a:r>
              <a:rPr lang="en-US" i="1" dirty="0">
                <a:latin typeface="Symbol" charset="0"/>
                <a:sym typeface="Symbol" charset="0"/>
              </a:rPr>
              <a:t></a:t>
            </a:r>
          </a:p>
          <a:p>
            <a:r>
              <a:rPr lang="en-US" i="1" dirty="0">
                <a:latin typeface="Times New Roman" charset="0"/>
              </a:rPr>
              <a:t>z = r </a:t>
            </a:r>
            <a:r>
              <a:rPr lang="en-US" dirty="0" err="1">
                <a:latin typeface="Times New Roman" charset="0"/>
              </a:rPr>
              <a:t>cos</a:t>
            </a:r>
            <a:r>
              <a:rPr lang="en-US" i="1" dirty="0">
                <a:latin typeface="Symbol" charset="0"/>
                <a:sym typeface="Symbol" charset="0"/>
              </a:rPr>
              <a:t>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17B01A-7B1F-EEC1-1A0F-FCF6A087F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830" y="3185319"/>
            <a:ext cx="19812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197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35FF090F-BEA2-F7C0-8A2B-CA3BC4E42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844" y="137686"/>
            <a:ext cx="8670312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Using these relations we can transform the </a:t>
            </a:r>
            <a:r>
              <a:rPr lang="en-US" dirty="0" err="1">
                <a:solidFill>
                  <a:srgbClr val="001ABF"/>
                </a:solidFill>
              </a:rPr>
              <a:t>Laplacian</a:t>
            </a:r>
            <a:r>
              <a:rPr lang="en-US" dirty="0">
                <a:solidFill>
                  <a:srgbClr val="001ABF"/>
                </a:solidFill>
              </a:rPr>
              <a:t> </a:t>
            </a:r>
            <a:r>
              <a:rPr lang="en-US" dirty="0">
                <a:latin typeface="Symbol" charset="0"/>
                <a:sym typeface="Symbol" charset="0"/>
              </a:rPr>
              <a:t></a:t>
            </a:r>
            <a:r>
              <a:rPr lang="en-US" baseline="30000" dirty="0">
                <a:latin typeface="Symbol" charset="0"/>
                <a:sym typeface="Symbol" charset="0"/>
              </a:rPr>
              <a:t></a:t>
            </a:r>
            <a:r>
              <a:rPr lang="en-US" dirty="0">
                <a:solidFill>
                  <a:schemeClr val="accent2"/>
                </a:solidFill>
                <a:latin typeface="Symbol" charset="0"/>
                <a:sym typeface="Symbol" charset="0"/>
              </a:rPr>
              <a:t></a:t>
            </a:r>
            <a:r>
              <a:rPr lang="en-US" dirty="0">
                <a:solidFill>
                  <a:srgbClr val="001ABF"/>
                </a:solidFill>
              </a:rPr>
              <a:t>from</a:t>
            </a:r>
          </a:p>
          <a:p>
            <a:r>
              <a:rPr lang="en-US" dirty="0">
                <a:solidFill>
                  <a:srgbClr val="001ABF"/>
                </a:solidFill>
              </a:rPr>
              <a:t>   Cartesian to spherical coordinates. Recall:</a:t>
            </a: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sz="3000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To convert to spherical </a:t>
            </a:r>
            <a:r>
              <a:rPr lang="en-US" dirty="0" err="1">
                <a:solidFill>
                  <a:srgbClr val="001ABF"/>
                </a:solidFill>
              </a:rPr>
              <a:t>coords</a:t>
            </a:r>
            <a:r>
              <a:rPr lang="en-US" dirty="0">
                <a:solidFill>
                  <a:srgbClr val="001ABF"/>
                </a:solidFill>
              </a:rPr>
              <a:t> we’ll need to use the chain rule,</a:t>
            </a:r>
          </a:p>
          <a:p>
            <a:r>
              <a:rPr lang="en-US" dirty="0">
                <a:solidFill>
                  <a:srgbClr val="001ABF"/>
                </a:solidFill>
              </a:rPr>
              <a:t>   e.g.:</a:t>
            </a: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If we take derivatives of the coordinate relations we get, e.g.,</a:t>
            </a:r>
          </a:p>
          <a:p>
            <a:r>
              <a:rPr lang="en-US" dirty="0">
                <a:solidFill>
                  <a:srgbClr val="001ABF"/>
                </a:solidFill>
              </a:rPr>
              <a:t>   for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∂</a:t>
            </a:r>
            <a:r>
              <a:rPr lang="en-US" dirty="0">
                <a:latin typeface="Symbol" charset="0"/>
                <a:sym typeface="Symbol" charset="0"/>
              </a:rPr>
              <a:t>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∂</a:t>
            </a:r>
            <a:r>
              <a:rPr lang="en-US" i="1" dirty="0">
                <a:latin typeface="Times New Roman" charset="0"/>
              </a:rPr>
              <a:t>x</a:t>
            </a:r>
            <a:r>
              <a:rPr lang="en-US" dirty="0">
                <a:solidFill>
                  <a:srgbClr val="001ABF"/>
                </a:solidFill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24745-84BC-7C6B-F70E-77BD6F7F5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15561"/>
            <a:ext cx="21336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51DA4E-B825-B291-CFC0-3D365D8DA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3761"/>
            <a:ext cx="27432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285EAE-45C4-DFE4-7D03-C2E86AAE4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972961"/>
            <a:ext cx="3581400" cy="79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ACDEE489-9CAC-7B1A-DF5A-63919122A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1850" y="3114249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latin typeface="Times New Roman" charset="0"/>
              </a:rPr>
              <a:t>(1)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3C5BC5-2A0F-CAAA-1C15-D08542B62313}"/>
              </a:ext>
            </a:extLst>
          </p:cNvPr>
          <p:cNvSpPr/>
          <p:nvPr/>
        </p:nvSpPr>
        <p:spPr>
          <a:xfrm>
            <a:off x="2133600" y="4785886"/>
            <a:ext cx="2057400" cy="16312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sz="2000" i="1" dirty="0">
                <a:latin typeface="Times New Roman" charset="0"/>
              </a:rPr>
              <a:t>x = r </a:t>
            </a:r>
            <a:r>
              <a:rPr lang="en-US" sz="2000" dirty="0">
                <a:latin typeface="Times New Roman" charset="0"/>
              </a:rPr>
              <a:t>sin</a:t>
            </a:r>
            <a:r>
              <a:rPr lang="en-US" sz="2000" i="1" dirty="0">
                <a:latin typeface="Symbol" charset="0"/>
                <a:sym typeface="Symbol" charset="0"/>
              </a:rPr>
              <a:t></a:t>
            </a:r>
            <a:r>
              <a:rPr lang="en-US" sz="2000" dirty="0" err="1">
                <a:latin typeface="Times New Roman" charset="0"/>
              </a:rPr>
              <a:t>cos</a:t>
            </a:r>
            <a:r>
              <a:rPr lang="en-US" sz="2000" i="1" dirty="0">
                <a:latin typeface="Symbol" charset="0"/>
                <a:sym typeface="Symbol" charset="0"/>
              </a:rPr>
              <a:t></a:t>
            </a:r>
          </a:p>
          <a:p>
            <a:endParaRPr lang="en-US" sz="2000" i="1" dirty="0">
              <a:latin typeface="Symbol" charset="0"/>
              <a:sym typeface="Symbol" charset="0"/>
            </a:endParaRPr>
          </a:p>
          <a:p>
            <a:r>
              <a:rPr lang="en-US" sz="2000" i="1" dirty="0">
                <a:latin typeface="Times New Roman" charset="0"/>
              </a:rPr>
              <a:t>y = r </a:t>
            </a:r>
            <a:r>
              <a:rPr lang="en-US" sz="2000" dirty="0">
                <a:latin typeface="Times New Roman" charset="0"/>
              </a:rPr>
              <a:t>sin</a:t>
            </a:r>
            <a:r>
              <a:rPr lang="en-US" sz="2000" i="1" dirty="0">
                <a:latin typeface="Symbol" charset="0"/>
                <a:sym typeface="Symbol" charset="0"/>
              </a:rPr>
              <a:t></a:t>
            </a:r>
            <a:r>
              <a:rPr lang="en-US" sz="2000" dirty="0">
                <a:latin typeface="Times New Roman" charset="0"/>
              </a:rPr>
              <a:t>sin</a:t>
            </a:r>
            <a:r>
              <a:rPr lang="en-US" sz="2000" i="1" dirty="0">
                <a:latin typeface="Symbol" charset="0"/>
                <a:sym typeface="Symbol" charset="0"/>
              </a:rPr>
              <a:t></a:t>
            </a:r>
          </a:p>
          <a:p>
            <a:endParaRPr lang="en-US" sz="2000" i="1" dirty="0">
              <a:latin typeface="Symbol" charset="0"/>
              <a:sym typeface="Symbol" charset="0"/>
            </a:endParaRPr>
          </a:p>
          <a:p>
            <a:r>
              <a:rPr lang="en-US" sz="2000" i="1" dirty="0">
                <a:latin typeface="Times New Roman" charset="0"/>
              </a:rPr>
              <a:t>z = r </a:t>
            </a:r>
            <a:r>
              <a:rPr lang="en-US" sz="2000" dirty="0" err="1">
                <a:latin typeface="Times New Roman" charset="0"/>
              </a:rPr>
              <a:t>cos</a:t>
            </a:r>
            <a:r>
              <a:rPr lang="en-US" sz="2000" i="1" dirty="0">
                <a:latin typeface="Symbol" charset="0"/>
                <a:sym typeface="Symbol" charset="0"/>
              </a:rPr>
              <a:t></a:t>
            </a:r>
            <a:endParaRPr lang="en-US" sz="2000" dirty="0">
              <a:solidFill>
                <a:schemeClr val="accent2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6D0BD23-BE5C-3443-A755-81B1DD65A24A}"/>
              </a:ext>
            </a:extLst>
          </p:cNvPr>
          <p:cNvGrpSpPr/>
          <p:nvPr/>
        </p:nvGrpSpPr>
        <p:grpSpPr>
          <a:xfrm>
            <a:off x="5105399" y="4553790"/>
            <a:ext cx="5257801" cy="2166525"/>
            <a:chOff x="3581399" y="4644704"/>
            <a:chExt cx="5257801" cy="21665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9326739-2A1F-51A9-878F-DFF75A8FB4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581399" y="4644704"/>
              <a:ext cx="5257801" cy="2166525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0" name="TextBox 2">
              <a:extLst>
                <a:ext uri="{FF2B5EF4-FFF2-40B4-BE49-F238E27FC236}">
                  <a16:creationId xmlns:a16="http://schemas.microsoft.com/office/drawing/2014/main" id="{0CCB7C0D-07C3-944B-81BF-5FEDE1CB1596}"/>
                </a:ext>
              </a:extLst>
            </p:cNvPr>
            <p:cNvSpPr txBox="1"/>
            <p:nvPr/>
          </p:nvSpPr>
          <p:spPr>
            <a:xfrm>
              <a:off x="6966633" y="5554660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9600699-72CE-5440-AB42-DBB36AB409FD}"/>
                </a:ext>
              </a:extLst>
            </p:cNvPr>
            <p:cNvSpPr/>
            <p:nvPr/>
          </p:nvSpPr>
          <p:spPr bwMode="auto">
            <a:xfrm>
              <a:off x="6277500" y="6349684"/>
              <a:ext cx="113590" cy="1583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lc="http://schemas.openxmlformats.org/drawingml/2006/lockedCanvas"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100" b="0" i="1" u="none" strike="noStrike" cap="none" normalizeH="0" baseline="0">
                <a:ln>
                  <a:noFill/>
                </a:ln>
                <a:solidFill>
                  <a:srgbClr val="FF3300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A3F78D1C-B205-1147-8DCF-BA737EBCD82D}"/>
                </a:ext>
              </a:extLst>
            </p:cNvPr>
            <p:cNvSpPr txBox="1"/>
            <p:nvPr/>
          </p:nvSpPr>
          <p:spPr>
            <a:xfrm>
              <a:off x="6192310" y="6212536"/>
              <a:ext cx="227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998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A05518F2-8FC1-2054-D79A-6239AE3DF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3335" y="328612"/>
            <a:ext cx="8225329" cy="563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 dirty="0">
                <a:solidFill>
                  <a:srgbClr val="001ABF"/>
                </a:solidFill>
              </a:rPr>
              <a:t>We now have three equations in the three unknown</a:t>
            </a:r>
          </a:p>
          <a:p>
            <a:r>
              <a:rPr lang="en-US" dirty="0">
                <a:solidFill>
                  <a:srgbClr val="001ABF"/>
                </a:solidFill>
              </a:rPr>
              <a:t>   derivatives. Solving (i.e. algebra!), we get:</a:t>
            </a: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Then substituting (2) into (1) we get:</a:t>
            </a: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endParaRPr lang="en-US" dirty="0">
              <a:solidFill>
                <a:srgbClr val="001ABF"/>
              </a:solidFill>
            </a:endParaRPr>
          </a:p>
          <a:p>
            <a:r>
              <a:rPr lang="en-US" dirty="0">
                <a:solidFill>
                  <a:srgbClr val="001ABF"/>
                </a:solidFill>
              </a:rPr>
              <a:t>Clearly by the time we do all three derivatives and evaluate</a:t>
            </a:r>
          </a:p>
          <a:p>
            <a:r>
              <a:rPr lang="en-US" dirty="0">
                <a:solidFill>
                  <a:srgbClr val="001ABF"/>
                </a:solidFill>
              </a:rPr>
              <a:t>   </a:t>
            </a:r>
            <a:r>
              <a:rPr lang="en-US" dirty="0">
                <a:latin typeface="Symbol" charset="0"/>
                <a:sym typeface="Symbol" charset="0"/>
              </a:rPr>
              <a:t></a:t>
            </a:r>
            <a:r>
              <a:rPr lang="en-US" baseline="30000" dirty="0">
                <a:latin typeface="Symbol" charset="0"/>
                <a:sym typeface="Symbol" charset="0"/>
              </a:rPr>
              <a:t></a:t>
            </a:r>
            <a:r>
              <a:rPr lang="en-US" dirty="0">
                <a:latin typeface="Symbol" charset="0"/>
                <a:sym typeface="Symbol" charset="0"/>
              </a:rPr>
              <a:t></a:t>
            </a:r>
            <a:r>
              <a:rPr lang="en-US" dirty="0">
                <a:solidFill>
                  <a:srgbClr val="001ABF"/>
                </a:solidFill>
              </a:rPr>
              <a:t>this will get into some heavy trig… But suffice to say, </a:t>
            </a:r>
          </a:p>
          <a:p>
            <a:r>
              <a:rPr lang="en-US" dirty="0">
                <a:solidFill>
                  <a:srgbClr val="001ABF"/>
                </a:solidFill>
              </a:rPr>
              <a:t>   with the help of some identities this eventually leads us</a:t>
            </a:r>
          </a:p>
          <a:p>
            <a:r>
              <a:rPr lang="en-US" dirty="0">
                <a:solidFill>
                  <a:srgbClr val="001ABF"/>
                </a:solidFill>
              </a:rPr>
              <a:t>   to:</a:t>
            </a:r>
            <a:endParaRPr lang="en-US" baseline="30000" dirty="0">
              <a:solidFill>
                <a:srgbClr val="001ABF"/>
              </a:solidFill>
              <a:latin typeface="Symbol" charset="0"/>
              <a:sym typeface="Symbo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ECB7E0-7602-9673-5B7A-B46CAB032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23" y="1195387"/>
            <a:ext cx="1639887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A2E72109-B40F-6350-8F7C-EF02785CD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0160" y="1857375"/>
            <a:ext cx="53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r>
              <a:rPr lang="en-US">
                <a:latin typeface="Times New Roman" charset="0"/>
              </a:rPr>
              <a:t>(2)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B912F-37F8-595D-63BC-EB20BECBF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135" y="3494087"/>
            <a:ext cx="478155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3022E7-D247-3F8D-9386-78E84DC77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910" y="5722937"/>
            <a:ext cx="685800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="" xmlns:a14="http://schemas.microsoft.com/office/drawing/2010/main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="" xmlns:a14="http://schemas.microsoft.com/office/drawing/2010/main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2060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4845</TotalTime>
  <Words>690</Words>
  <Application>Microsoft Macintosh PowerPoint</Application>
  <PresentationFormat>Widescreen</PresentationFormat>
  <Paragraphs>143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Aptos</vt:lpstr>
      <vt:lpstr>Arial</vt:lpstr>
      <vt:lpstr>Arial Black</vt:lpstr>
      <vt:lpstr>Calibri</vt:lpstr>
      <vt:lpstr>Calibri Light</vt:lpstr>
      <vt:lpstr>Symbol</vt:lpstr>
      <vt:lpstr>Times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Lowry</dc:creator>
  <cp:lastModifiedBy>Tony Lowry</cp:lastModifiedBy>
  <cp:revision>42</cp:revision>
  <dcterms:created xsi:type="dcterms:W3CDTF">2022-08-29T13:41:31Z</dcterms:created>
  <dcterms:modified xsi:type="dcterms:W3CDTF">2024-10-15T16:25:04Z</dcterms:modified>
</cp:coreProperties>
</file>