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6" r:id="rId2"/>
    <p:sldId id="297" r:id="rId3"/>
    <p:sldId id="294" r:id="rId4"/>
    <p:sldId id="288" r:id="rId5"/>
    <p:sldId id="298" r:id="rId6"/>
    <p:sldId id="296" r:id="rId7"/>
    <p:sldId id="301" r:id="rId8"/>
    <p:sldId id="289" r:id="rId9"/>
    <p:sldId id="282" r:id="rId10"/>
    <p:sldId id="287" r:id="rId11"/>
    <p:sldId id="290" r:id="rId12"/>
    <p:sldId id="300" r:id="rId13"/>
    <p:sldId id="293" r:id="rId14"/>
    <p:sldId id="291" r:id="rId15"/>
    <p:sldId id="285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  <a:srgbClr val="B4C7E7"/>
    <a:srgbClr val="83E9D6"/>
    <a:srgbClr val="6CC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D2F0-EC7C-4C4C-B49C-FF7EE215A4A1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B26-4453-3249-9A72-28952B50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56C-66EA-8ED1-1B96-E738E61F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6F70A-21C6-DF2C-736C-6E70D8DB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3C16-9285-0952-7D97-7E589FB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B626-6953-01D4-FB0F-D664DC1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73F9-A07A-2159-0107-AB65E5D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3EB4-849C-1052-551D-B04C73F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7E3-98F8-2FA1-E507-D8E3B88AF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7544-E78E-67D2-4338-955161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3B0B-7A95-AF11-D17A-A98EF80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01FC-A213-765C-D3C5-4EBA572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B6B9-6BDC-48EF-5138-70E12CBB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D109-96DE-D467-F155-2CA52536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4A3-2769-C360-A8B4-FDE9A5A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9D5-1029-EA43-C038-F01188D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60AD-2AA2-3AA6-A73E-B97A7C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7DCE-092A-386A-2C5B-B5528B59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968-08CC-5B40-33D7-47E88FA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5036-2E71-A970-BD3C-745447B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AE20-BF9D-5D83-148A-92ADB204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E269-40D0-D377-8C53-2129CAD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03D-F571-6DDA-CCF2-AAB2953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8FA-20BE-6BB0-7CE5-63E167BC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10B1-F3CB-3728-82D9-1A22336F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1CDA-AB62-7F9A-1E1B-C2E5E54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9A77-1EE6-056B-8223-C75CCCD0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3B4A-F811-AB4A-3DCF-70836D9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48DC-FF69-7EF8-7BC2-3E412980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8F6-D2E5-6C38-B9C2-BB764ED2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F0F23-8082-ED7E-B928-951FC5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C7E5-145C-BF20-4201-301105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35EA-7C32-6BEA-5AA0-2CAD689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4BE3-F60B-771A-984D-8A60B9A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F9F7-7A7B-FC77-9CE8-9BFC503C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DA8-2CC8-3CDF-D35D-23FC0F5B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B1DB9-6345-AE7B-90D9-D9AA365CE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B737-2017-B5E9-D18D-589CBAC9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BE6C-E2C6-B966-B96F-06686B3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36D1-0F0D-28CB-BF0C-2A3F4D08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AF1E-F5FB-0516-0663-F83FCDA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0FBD-8349-D9F3-AEAB-A830E3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6FFA-52C0-C50A-AB5F-9CD4B92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7F30-4265-01FE-9BCC-4368883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22F2-F712-9CB5-9AEB-CB1F952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3CC04-BEC7-9775-78E3-F1EC046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C713C-FB2D-3AD7-2B23-00C691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96CB-60A4-6116-8FE4-EA91AF0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D8B-EC4E-188F-C438-E30F9CE0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483-0D94-9282-40D2-A176B9BE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729F-8598-A55E-1C0F-88E6E9B0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F13D-FDE9-A768-D3A2-1012125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7712-67A3-65ED-501E-E3E97343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2F80-4B40-23C2-75F6-17A98E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1247-777D-8B0D-4258-73DDAB5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18334-4920-EC4C-B61A-4A75434C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91E-9297-AF99-8950-7B6F1326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E255-8BA1-E5FC-D3A5-E4C6ACB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995-1035-9951-4CFB-60666EEC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2596-5153-D75A-A535-3B97684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5C438-5715-DAB5-041A-3CAFAAD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B12A-E23F-E34D-1F1C-BC73E022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D7-33D6-704D-A5AC-054BCB3B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A20-F6A4-8847-B2F0-A30A2A9D82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84F2-7043-0641-8D45-B967A454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198-58F3-11A2-2CD3-928FC37D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0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jpeg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3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208039E-45F9-CB8F-393C-3AEF6F3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934" y="60603"/>
            <a:ext cx="7022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Introduction to Seismology</a:t>
            </a:r>
            <a:endParaRPr lang="en-US" sz="3600" i="1" u="sng" dirty="0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00B1A641-72DF-BA70-2808-5F94C3DA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95" y="60603"/>
            <a:ext cx="1861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17 Oct 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F77B3A9C-006E-5D56-D699-EFFD1A17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843" y="6428066"/>
            <a:ext cx="26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1ABF"/>
                </a:solidFill>
              </a:rPr>
              <a:t>© A.R. Lowry 2011-2024</a:t>
            </a:r>
            <a:endParaRPr lang="en-US" sz="1800" dirty="0">
              <a:solidFill>
                <a:srgbClr val="001AB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406BCDF-8913-20DC-8F6B-B64DFAD1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70" y="6348763"/>
            <a:ext cx="7405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Read for Tuesday 22 October: </a:t>
            </a:r>
            <a:r>
              <a:rPr lang="en-US" i="1" dirty="0">
                <a:solidFill>
                  <a:srgbClr val="001ABF"/>
                </a:solidFill>
              </a:rPr>
              <a:t>S&amp;W</a:t>
            </a:r>
            <a:r>
              <a:rPr lang="en-US" dirty="0">
                <a:solidFill>
                  <a:srgbClr val="001ABF"/>
                </a:solidFill>
              </a:rPr>
              <a:t> 157–162 (§3.4)</a:t>
            </a: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499463D0-2DE9-CE4D-9F88-F4F966368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4819" y="1422778"/>
            <a:ext cx="8024954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Last time:</a:t>
            </a:r>
            <a:r>
              <a:rPr lang="en-US" dirty="0">
                <a:solidFill>
                  <a:schemeClr val="accent2"/>
                </a:solidFill>
                <a:latin typeface="Arial Black"/>
                <a:cs typeface="Arial Black"/>
              </a:rPr>
              <a:t> </a:t>
            </a:r>
            <a:r>
              <a:rPr lang="en-US" i="1" dirty="0">
                <a:solidFill>
                  <a:srgbClr val="001ABF"/>
                </a:solidFill>
                <a:latin typeface="Arial Black"/>
                <a:cs typeface="Arial Black"/>
              </a:rPr>
              <a:t>Global Seismic Imaging Methods…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Analysis tools for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Deep-Earth </a:t>
            </a:r>
            <a:r>
              <a:rPr lang="en-US" dirty="0">
                <a:solidFill>
                  <a:srgbClr val="001ABF"/>
                </a:solidFill>
              </a:rPr>
              <a:t>investigations include: 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   • </a:t>
            </a:r>
            <a:r>
              <a:rPr lang="en-US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Normal modes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   </a:t>
            </a:r>
            <a:r>
              <a:rPr lang="en-US" sz="1600" dirty="0">
                <a:solidFill>
                  <a:srgbClr val="001ABF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• </a:t>
            </a:r>
            <a:r>
              <a:rPr lang="en-US" b="1" i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Precursors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   • </a:t>
            </a:r>
            <a:r>
              <a:rPr lang="en-US" b="1" i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Waveforms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</a:t>
            </a:r>
            <a:r>
              <a:rPr lang="en-US" sz="1200" dirty="0">
                <a:solidFill>
                  <a:srgbClr val="001ABF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         • </a:t>
            </a:r>
            <a:r>
              <a:rPr lang="en-US" b="1" i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Receiver Functions 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   • </a:t>
            </a:r>
            <a:r>
              <a:rPr lang="en-US" b="1" i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Tomography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    	• </a:t>
            </a:r>
            <a:r>
              <a:rPr lang="en-US" b="1" i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Anisotropy</a:t>
            </a:r>
          </a:p>
          <a:p>
            <a:r>
              <a:rPr lang="en-US" dirty="0">
                <a:solidFill>
                  <a:srgbClr val="001ABF"/>
                </a:solidFill>
              </a:rPr>
              <a:t>      •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Ambient Noise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Ambient noise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uses environmental Rayleigh waves</a:t>
            </a:r>
          </a:p>
          <a:p>
            <a:r>
              <a:rPr lang="en-US" dirty="0">
                <a:solidFill>
                  <a:srgbClr val="001ABF"/>
                </a:solidFill>
              </a:rPr>
              <a:t>   derived from two-station interferometry</a:t>
            </a:r>
          </a:p>
          <a:p>
            <a:r>
              <a:rPr lang="en-US" dirty="0">
                <a:solidFill>
                  <a:srgbClr val="001ABF"/>
                </a:solidFill>
              </a:rPr>
              <a:t>   — Freedom from the “tyranny of earthquakes”!</a:t>
            </a:r>
          </a:p>
          <a:p>
            <a:r>
              <a:rPr lang="en-US" dirty="0">
                <a:solidFill>
                  <a:srgbClr val="001ABF"/>
                </a:solidFill>
              </a:rPr>
              <a:t>   — High-resolution crustal imaging on short timescales</a:t>
            </a:r>
          </a:p>
          <a:p>
            <a:r>
              <a:rPr lang="en-US" dirty="0">
                <a:solidFill>
                  <a:srgbClr val="001ABF"/>
                </a:solidFill>
              </a:rPr>
              <a:t>   — Source characterization is environmental seismology</a:t>
            </a:r>
          </a:p>
          <a:p>
            <a:r>
              <a:rPr lang="en-US" dirty="0">
                <a:solidFill>
                  <a:srgbClr val="001ABF"/>
                </a:solidFill>
              </a:rPr>
              <a:t>   — Allows for time-variable structure!</a:t>
            </a:r>
          </a:p>
        </p:txBody>
      </p:sp>
    </p:spTree>
    <p:extLst>
      <p:ext uri="{BB962C8B-B14F-4D97-AF65-F5344CB8AC3E}">
        <p14:creationId xmlns:p14="http://schemas.microsoft.com/office/powerpoint/2010/main" val="23920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cture10fig2cG">
            <a:extLst>
              <a:ext uri="{FF2B5EF4-FFF2-40B4-BE49-F238E27FC236}">
                <a16:creationId xmlns:a16="http://schemas.microsoft.com/office/drawing/2014/main" id="{52D67C66-DAA2-F071-0565-FF1FA7622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49675"/>
            <a:ext cx="51054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F5A6D7-53E5-8802-D645-408DA5FF1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59" y="228600"/>
            <a:ext cx="862008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Times New Roman" charset="0"/>
              </a:rPr>
              <a:t>For </a:t>
            </a:r>
            <a:r>
              <a:rPr lang="en-US" i="1" dirty="0">
                <a:solidFill>
                  <a:srgbClr val="001ABF"/>
                </a:solidFill>
                <a:latin typeface="Arial Black" charset="0"/>
                <a:cs typeface="Times New Roman" charset="0"/>
              </a:rPr>
              <a:t>homogeneous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, </a:t>
            </a:r>
            <a:r>
              <a:rPr lang="en-US" i="1" dirty="0">
                <a:solidFill>
                  <a:srgbClr val="001ABF"/>
                </a:solidFill>
                <a:latin typeface="Arial Black" charset="0"/>
                <a:cs typeface="Times New Roman" charset="0"/>
              </a:rPr>
              <a:t>isotropic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 layers:         </a:t>
            </a:r>
            <a:endParaRPr lang="en-US" dirty="0">
              <a:solidFill>
                <a:srgbClr val="001ABF"/>
              </a:solidFill>
            </a:endParaRPr>
          </a:p>
          <a:p>
            <a:pPr eaLnBrk="0" hangingPunct="0"/>
            <a:endParaRPr lang="en-US" sz="600" dirty="0">
              <a:solidFill>
                <a:srgbClr val="001ABF"/>
              </a:solidFill>
              <a:cs typeface="Times New Roman" charset="0"/>
            </a:endParaRPr>
          </a:p>
          <a:p>
            <a:pPr eaLnBrk="0" hangingPunct="0"/>
            <a:r>
              <a:rPr lang="en-US" dirty="0">
                <a:solidFill>
                  <a:srgbClr val="001ABF"/>
                </a:solidFill>
                <a:cs typeface="Times New Roman" charset="0"/>
              </a:rPr>
              <a:t>1) Ray parameter </a:t>
            </a:r>
            <a:r>
              <a:rPr lang="en-US" i="1" dirty="0">
                <a:latin typeface="Times New Roman" charset="0"/>
                <a:cs typeface="Times New Roman" charset="0"/>
              </a:rPr>
              <a:t>p</a:t>
            </a:r>
            <a:r>
              <a:rPr lang="en-US" dirty="0">
                <a:solidFill>
                  <a:schemeClr val="accent2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is constant along a given ray path.</a:t>
            </a:r>
          </a:p>
          <a:p>
            <a:pPr eaLnBrk="0" hangingPunct="0"/>
            <a:endParaRPr lang="en-US" sz="600" dirty="0">
              <a:solidFill>
                <a:srgbClr val="001ABF"/>
              </a:solidFill>
            </a:endParaRPr>
          </a:p>
          <a:p>
            <a:pPr eaLnBrk="0" hangingPunct="0"/>
            <a:r>
              <a:rPr lang="en-US" dirty="0">
                <a:solidFill>
                  <a:srgbClr val="001ABF"/>
                </a:solidFill>
                <a:cs typeface="Times New Roman" charset="0"/>
              </a:rPr>
              <a:t>2) A smaller </a:t>
            </a:r>
            <a:r>
              <a:rPr lang="en-US" dirty="0" err="1">
                <a:solidFill>
                  <a:srgbClr val="001ABF"/>
                </a:solidFill>
                <a:cs typeface="Times New Roman" charset="0"/>
              </a:rPr>
              <a:t>take-off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 angle translates to greater distance to</a:t>
            </a:r>
          </a:p>
          <a:p>
            <a:pPr eaLnBrk="0" hangingPunct="0"/>
            <a:r>
              <a:rPr lang="en-US" dirty="0">
                <a:solidFill>
                  <a:srgbClr val="001ABF"/>
                </a:solidFill>
                <a:cs typeface="Times New Roman" charset="0"/>
              </a:rPr>
              <a:t>   where the ray path emerges at the surface (&amp; a smaller ray</a:t>
            </a:r>
          </a:p>
          <a:p>
            <a:pPr eaLnBrk="0" hangingPunct="0"/>
            <a:r>
              <a:rPr lang="en-US" dirty="0">
                <a:solidFill>
                  <a:srgbClr val="001ABF"/>
                </a:solidFill>
                <a:cs typeface="Times New Roman" charset="0"/>
              </a:rPr>
              <a:t>   parameter).</a:t>
            </a:r>
          </a:p>
          <a:p>
            <a:pPr eaLnBrk="0" hangingPunct="0"/>
            <a:endParaRPr lang="en-US" sz="600" dirty="0">
              <a:solidFill>
                <a:srgbClr val="001ABF"/>
              </a:solidFill>
              <a:cs typeface="Times New Roman" charset="0"/>
            </a:endParaRPr>
          </a:p>
          <a:p>
            <a:pPr eaLnBrk="0" hangingPunct="0"/>
            <a:r>
              <a:rPr lang="en-US" dirty="0">
                <a:solidFill>
                  <a:srgbClr val="001ABF"/>
                </a:solidFill>
                <a:cs typeface="Times New Roman" charset="0"/>
              </a:rPr>
              <a:t>3) For a given velocity structure, every ray parameter maps</a:t>
            </a:r>
          </a:p>
          <a:p>
            <a:pPr eaLnBrk="0" hangingPunct="0"/>
            <a:r>
              <a:rPr lang="en-US" dirty="0">
                <a:solidFill>
                  <a:srgbClr val="001ABF"/>
                </a:solidFill>
                <a:cs typeface="Times New Roman" charset="0"/>
              </a:rPr>
              <a:t>   to some distance (</a:t>
            </a:r>
            <a:r>
              <a:rPr lang="en-US" dirty="0">
                <a:latin typeface="Symbol" charset="0"/>
                <a:cs typeface="Times New Roman" charset="0"/>
                <a:sym typeface="Symbol" charset="0"/>
              </a:rPr>
              <a:t>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) from the starting point, and a </a:t>
            </a:r>
          </a:p>
          <a:p>
            <a:pPr eaLnBrk="0" hangingPunct="0"/>
            <a:r>
              <a:rPr lang="en-US" dirty="0">
                <a:solidFill>
                  <a:srgbClr val="001ABF"/>
                </a:solidFill>
                <a:cs typeface="Times New Roman" charset="0"/>
              </a:rPr>
              <a:t>   corresponding travel-time </a:t>
            </a:r>
            <a:r>
              <a:rPr lang="en-US" i="1" dirty="0">
                <a:latin typeface="Times New Roman" charset="0"/>
                <a:cs typeface="Times New Roman" charset="0"/>
              </a:rPr>
              <a:t>T</a:t>
            </a:r>
            <a:r>
              <a:rPr lang="en-US" dirty="0">
                <a:latin typeface="Times New Roman" charset="0"/>
                <a:cs typeface="Times New Roman" charset="0"/>
              </a:rPr>
              <a:t> = </a:t>
            </a:r>
            <a:r>
              <a:rPr lang="en-US" i="1" dirty="0">
                <a:latin typeface="Times New Roman" charset="0"/>
                <a:cs typeface="Times New Roman" charset="0"/>
              </a:rPr>
              <a:t>f</a:t>
            </a:r>
            <a:r>
              <a:rPr lang="en-US" dirty="0">
                <a:latin typeface="Times New Roman" charset="0"/>
                <a:cs typeface="Times New Roman" charset="0"/>
              </a:rPr>
              <a:t>(</a:t>
            </a:r>
            <a:r>
              <a:rPr lang="en-US" i="1" dirty="0">
                <a:latin typeface="Times New Roman" charset="0"/>
                <a:cs typeface="Times New Roman" charset="0"/>
              </a:rPr>
              <a:t>V</a:t>
            </a:r>
            <a:r>
              <a:rPr lang="en-US" dirty="0">
                <a:latin typeface="Times New Roman" charset="0"/>
                <a:cs typeface="Times New Roman" charset="0"/>
              </a:rPr>
              <a:t>)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134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cture10fig2cH">
            <a:extLst>
              <a:ext uri="{FF2B5EF4-FFF2-40B4-BE49-F238E27FC236}">
                <a16:creationId xmlns:a16="http://schemas.microsoft.com/office/drawing/2014/main" id="{CD91082F-DC2C-442B-71A7-47F33815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78" y="2087464"/>
            <a:ext cx="50292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D6BB0F-9B4B-46CC-7A21-4308306FE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1678" y="182464"/>
            <a:ext cx="8392041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If we plot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versus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(or </a:t>
            </a:r>
            <a:r>
              <a:rPr lang="en-US" dirty="0">
                <a:latin typeface="Symbol" charset="0"/>
                <a:sym typeface="Symbol" charset="0"/>
              </a:rPr>
              <a:t>D</a:t>
            </a:r>
            <a:r>
              <a:rPr lang="en-US" dirty="0">
                <a:solidFill>
                  <a:srgbClr val="001ABF"/>
                </a:solidFill>
              </a:rPr>
              <a:t>)…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Recall the plots of the seismic phases shown in previous</a:t>
            </a:r>
          </a:p>
          <a:p>
            <a:r>
              <a:rPr lang="en-US" dirty="0">
                <a:solidFill>
                  <a:srgbClr val="001ABF"/>
                </a:solidFill>
              </a:rPr>
              <a:t>   lectures</a:t>
            </a:r>
            <a:r>
              <a:rPr lang="mr-IN" dirty="0">
                <a:solidFill>
                  <a:srgbClr val="001ABF"/>
                </a:solidFill>
              </a:rPr>
              <a:t>…</a:t>
            </a:r>
            <a:r>
              <a:rPr lang="en-US" dirty="0">
                <a:solidFill>
                  <a:srgbClr val="001ABF"/>
                </a:solidFill>
              </a:rPr>
              <a:t> The slope of the line gives the ray parameter for</a:t>
            </a:r>
          </a:p>
          <a:p>
            <a:r>
              <a:rPr lang="en-US" dirty="0">
                <a:solidFill>
                  <a:srgbClr val="001ABF"/>
                </a:solidFill>
              </a:rPr>
              <a:t>   the phase arriving at that given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Symbol" charset="0"/>
                <a:sym typeface="Symbol" charset="0"/>
              </a:rPr>
              <a:t>D</a:t>
            </a:r>
            <a:r>
              <a:rPr lang="el-GR" dirty="0">
                <a:solidFill>
                  <a:srgbClr val="001ABF"/>
                </a:solidFill>
              </a:rPr>
              <a:t>!</a:t>
            </a:r>
            <a:endParaRPr lang="en-US" dirty="0">
              <a:solidFill>
                <a:srgbClr val="001ABF"/>
              </a:solidFill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A1E0E97-658C-271A-6DF7-1C3330E2A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603" y="2058889"/>
            <a:ext cx="3896319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Plots like this are common</a:t>
            </a:r>
          </a:p>
          <a:p>
            <a:r>
              <a:rPr lang="en-US" dirty="0">
                <a:solidFill>
                  <a:srgbClr val="001ABF"/>
                </a:solidFill>
              </a:rPr>
              <a:t>in seismology; called 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i="1" dirty="0">
                <a:latin typeface="Times New Roman" charset="0"/>
              </a:rPr>
              <a:t>T-X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”</a:t>
            </a:r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or 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-</a:t>
            </a:r>
            <a:r>
              <a:rPr lang="en-US" dirty="0">
                <a:latin typeface="Symbol" charset="0"/>
                <a:sym typeface="Symbol" charset="0"/>
              </a:rPr>
              <a:t>D</a:t>
            </a:r>
            <a:r>
              <a:rPr lang="ja-JP" altLang="en-US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 or 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time-distance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”</a:t>
            </a:r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plots.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Note the emphasis that is</a:t>
            </a:r>
          </a:p>
          <a:p>
            <a:r>
              <a:rPr lang="en-US" dirty="0">
                <a:solidFill>
                  <a:srgbClr val="001ABF"/>
                </a:solidFill>
              </a:rPr>
              <a:t>being placed here: The</a:t>
            </a:r>
          </a:p>
          <a:p>
            <a:r>
              <a:rPr lang="en-US" dirty="0" err="1">
                <a:solidFill>
                  <a:srgbClr val="001ABF"/>
                </a:solidFill>
              </a:rPr>
              <a:t>skeletalized</a:t>
            </a:r>
            <a:r>
              <a:rPr lang="en-US" dirty="0">
                <a:solidFill>
                  <a:srgbClr val="001ABF"/>
                </a:solidFill>
              </a:rPr>
              <a:t> information</a:t>
            </a:r>
          </a:p>
          <a:p>
            <a:r>
              <a:rPr lang="en-US" dirty="0">
                <a:solidFill>
                  <a:srgbClr val="001ABF"/>
                </a:solidFill>
              </a:rPr>
              <a:t>from the </a:t>
            </a:r>
            <a:r>
              <a:rPr lang="en-US" dirty="0" err="1">
                <a:solidFill>
                  <a:srgbClr val="001ABF"/>
                </a:solidFill>
              </a:rPr>
              <a:t>wavefield</a:t>
            </a:r>
            <a:r>
              <a:rPr lang="en-US" dirty="0">
                <a:solidFill>
                  <a:srgbClr val="001ABF"/>
                </a:solidFill>
              </a:rPr>
              <a:t> here is</a:t>
            </a:r>
          </a:p>
          <a:p>
            <a:r>
              <a:rPr lang="en-US" dirty="0">
                <a:solidFill>
                  <a:srgbClr val="001ABF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travel-time</a:t>
            </a:r>
            <a:r>
              <a:rPr lang="en-US" dirty="0">
                <a:solidFill>
                  <a:srgbClr val="001ABF"/>
                </a:solidFill>
              </a:rPr>
              <a:t>; the</a:t>
            </a:r>
          </a:p>
          <a:p>
            <a:r>
              <a:rPr lang="en-US" dirty="0">
                <a:solidFill>
                  <a:srgbClr val="001ABF"/>
                </a:solidFill>
              </a:rPr>
              <a:t>information we are</a:t>
            </a:r>
          </a:p>
          <a:p>
            <a:r>
              <a:rPr lang="en-US" dirty="0">
                <a:solidFill>
                  <a:srgbClr val="001ABF"/>
                </a:solidFill>
              </a:rPr>
              <a:t>extracting about the Earth</a:t>
            </a:r>
          </a:p>
          <a:p>
            <a:r>
              <a:rPr lang="en-US" dirty="0">
                <a:solidFill>
                  <a:srgbClr val="001ABF"/>
                </a:solidFill>
              </a:rPr>
              <a:t>is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velocity</a:t>
            </a:r>
            <a:r>
              <a:rPr lang="en-US" dirty="0">
                <a:solidFill>
                  <a:srgbClr val="001ABF"/>
                </a:solidFill>
              </a:rPr>
              <a:t>  along the ray!</a:t>
            </a:r>
          </a:p>
        </p:txBody>
      </p:sp>
    </p:spTree>
    <p:extLst>
      <p:ext uri="{BB962C8B-B14F-4D97-AF65-F5344CB8AC3E}">
        <p14:creationId xmlns:p14="http://schemas.microsoft.com/office/powerpoint/2010/main" val="313109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arer3">
            <a:extLst>
              <a:ext uri="{FF2B5EF4-FFF2-40B4-BE49-F238E27FC236}">
                <a16:creationId xmlns:a16="http://schemas.microsoft.com/office/drawing/2014/main" id="{4EB07D6C-94F7-0E97-8822-095924018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40" y="76200"/>
            <a:ext cx="479583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53D27C2F-79B2-30BB-24EE-63903ED3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227" y="125413"/>
            <a:ext cx="4090533" cy="581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Time </a:t>
            </a:r>
            <a:r>
              <a:rPr lang="en-US" i="1" dirty="0" err="1">
                <a:solidFill>
                  <a:srgbClr val="001ABF"/>
                </a:solidFill>
                <a:latin typeface="Arial Black" charset="0"/>
              </a:rPr>
              <a:t>vs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 Distance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r>
              <a:rPr lang="en-US" dirty="0">
                <a:solidFill>
                  <a:srgbClr val="001ABF"/>
                </a:solidFill>
              </a:rPr>
              <a:t>Since we now have a simple</a:t>
            </a:r>
          </a:p>
          <a:p>
            <a:r>
              <a:rPr lang="en-US" dirty="0">
                <a:solidFill>
                  <a:srgbClr val="001ABF"/>
                </a:solidFill>
              </a:rPr>
              <a:t>formula for geometry of ray</a:t>
            </a:r>
          </a:p>
          <a:p>
            <a:r>
              <a:rPr lang="en-US" dirty="0">
                <a:solidFill>
                  <a:srgbClr val="001ABF"/>
                </a:solidFill>
              </a:rPr>
              <a:t>paths (Snell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Law), if we</a:t>
            </a:r>
          </a:p>
          <a:p>
            <a:r>
              <a:rPr lang="en-US" dirty="0">
                <a:solidFill>
                  <a:srgbClr val="001ABF"/>
                </a:solidFill>
              </a:rPr>
              <a:t>know the velocity structure</a:t>
            </a:r>
          </a:p>
          <a:p>
            <a:r>
              <a:rPr lang="en-US" dirty="0">
                <a:solidFill>
                  <a:srgbClr val="001ABF"/>
                </a:solidFill>
              </a:rPr>
              <a:t>we can derive equations to</a:t>
            </a:r>
          </a:p>
          <a:p>
            <a:r>
              <a:rPr lang="en-US" dirty="0">
                <a:solidFill>
                  <a:srgbClr val="001ABF"/>
                </a:solidFill>
              </a:rPr>
              <a:t>describe </a:t>
            </a:r>
            <a:r>
              <a:rPr lang="en-US" i="1" dirty="0">
                <a:latin typeface="Times New Roman" charset="0"/>
              </a:rPr>
              <a:t>T-X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for a given ray</a:t>
            </a:r>
          </a:p>
          <a:p>
            <a:r>
              <a:rPr lang="en-US" dirty="0">
                <a:solidFill>
                  <a:srgbClr val="001ABF"/>
                </a:solidFill>
              </a:rPr>
              <a:t>from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 err="1">
                <a:latin typeface="Times New Roman" charset="0"/>
              </a:rPr>
              <a:t>p</a:t>
            </a:r>
            <a:r>
              <a:rPr lang="en-US" dirty="0" err="1">
                <a:latin typeface="Times New Roman" charset="0"/>
              </a:rPr>
              <a:t>,</a:t>
            </a:r>
            <a:r>
              <a:rPr lang="en-US" i="1" dirty="0" err="1">
                <a:latin typeface="Times New Roman" charset="0"/>
              </a:rPr>
              <a:t>u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 err="1">
                <a:latin typeface="Times New Roman" charset="0"/>
              </a:rPr>
              <a:t>p</a:t>
            </a:r>
            <a:r>
              <a:rPr lang="en-US" dirty="0" err="1">
                <a:latin typeface="Times New Roman" charset="0"/>
              </a:rPr>
              <a:t>,</a:t>
            </a:r>
            <a:r>
              <a:rPr lang="en-US" i="1" dirty="0" err="1">
                <a:latin typeface="Times New Roman" charset="0"/>
              </a:rPr>
              <a:t>u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Consider a segment </a:t>
            </a:r>
            <a:r>
              <a:rPr lang="en-US" i="1" dirty="0">
                <a:latin typeface="Times New Roman" charset="0"/>
              </a:rPr>
              <a:t>ds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of a</a:t>
            </a:r>
          </a:p>
          <a:p>
            <a:r>
              <a:rPr lang="en-US" dirty="0" err="1">
                <a:solidFill>
                  <a:srgbClr val="001ABF"/>
                </a:solidFill>
              </a:rPr>
              <a:t>raypath</a:t>
            </a:r>
            <a:r>
              <a:rPr lang="en-US" dirty="0">
                <a:solidFill>
                  <a:srgbClr val="001ABF"/>
                </a:solidFill>
              </a:rPr>
              <a:t>: Here,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3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Since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u </a:t>
            </a:r>
            <a:r>
              <a:rPr lang="en-US" dirty="0">
                <a:latin typeface="Times New Roman" charset="0"/>
              </a:rPr>
              <a:t>sin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sin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u</a:t>
            </a:r>
            <a:r>
              <a:rPr lang="en-US" dirty="0">
                <a:solidFill>
                  <a:srgbClr val="001ABF"/>
                </a:solidFill>
              </a:rPr>
              <a:t>,</a:t>
            </a:r>
            <a:endParaRPr lang="en-US" i="1" dirty="0">
              <a:solidFill>
                <a:srgbClr val="001ABF"/>
              </a:solidFill>
              <a:latin typeface="Symbol" charset="0"/>
              <a:sym typeface="Symbo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4E160-9D78-1AED-033E-AD47FB7D4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627" y="3514725"/>
            <a:ext cx="15668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486244-15D0-2B3E-5946-BBB9CD715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90" y="3886200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9F559E-8A13-1606-7C3C-CA454D043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90" y="4724400"/>
            <a:ext cx="2927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0D39B9-D6DC-8444-498E-CBFF4F87B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65" y="5910263"/>
            <a:ext cx="25908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40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F31C477-7C3E-0626-2C29-E52287B5121D}"/>
              </a:ext>
            </a:extLst>
          </p:cNvPr>
          <p:cNvSpPr/>
          <p:nvPr/>
        </p:nvSpPr>
        <p:spPr>
          <a:xfrm>
            <a:off x="674370" y="108585"/>
            <a:ext cx="2606040" cy="771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A257769-9A86-2845-3058-1276BF7DD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1433513"/>
            <a:ext cx="396189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We can rearrange </a:t>
            </a:r>
            <a:r>
              <a:rPr lang="en-US" i="1" dirty="0" err="1">
                <a:latin typeface="Times New Roman" charset="0"/>
              </a:rPr>
              <a:t>dz</a:t>
            </a:r>
            <a:r>
              <a:rPr lang="en-US" i="1" dirty="0">
                <a:latin typeface="Times New Roman" charset="0"/>
              </a:rPr>
              <a:t>/ds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as: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Then using the chain rule: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And plugging in our </a:t>
            </a:r>
            <a:r>
              <a:rPr lang="en-US" dirty="0" err="1">
                <a:solidFill>
                  <a:srgbClr val="001ABF"/>
                </a:solidFill>
              </a:rPr>
              <a:t>raypath</a:t>
            </a:r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relations: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If we multiply both sides</a:t>
            </a:r>
          </a:p>
          <a:p>
            <a:r>
              <a:rPr lang="en-US" dirty="0">
                <a:solidFill>
                  <a:srgbClr val="001ABF"/>
                </a:solidFill>
              </a:rPr>
              <a:t>   by </a:t>
            </a:r>
            <a:r>
              <a:rPr lang="en-US" i="1" dirty="0" err="1">
                <a:latin typeface="Times New Roman" charset="0"/>
              </a:rPr>
              <a:t>dz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 integrate: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But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a constant! So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3F5123-AE92-B664-6A16-A5A0501F0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1290638"/>
            <a:ext cx="3679825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576A40-85E8-E446-C2F6-F8AFC2E5D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2216150"/>
            <a:ext cx="22098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67E073-825B-0CCC-B191-5E80E2C58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3511550"/>
            <a:ext cx="28956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FE2FB7-A2C0-36EA-F581-3DED07B8D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4840288"/>
            <a:ext cx="2144712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ECB703-666F-910D-44C5-358E38A0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5810250"/>
            <a:ext cx="22510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" name="Text Box 9">
            <a:extLst>
              <a:ext uri="{FF2B5EF4-FFF2-40B4-BE49-F238E27FC236}">
                <a16:creationId xmlns:a16="http://schemas.microsoft.com/office/drawing/2014/main" id="{7664A252-4EBB-B83C-B483-FBDB8F899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779463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Going the Distance…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B94AF8-FDCF-A064-199A-EECA22AD1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50495"/>
            <a:ext cx="25908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50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>
            <a:extLst>
              <a:ext uri="{FF2B5EF4-FFF2-40B4-BE49-F238E27FC236}">
                <a16:creationId xmlns:a16="http://schemas.microsoft.com/office/drawing/2014/main" id="{2CF120B0-03A6-5F57-12B6-5BE0E1D84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632" y="292100"/>
            <a:ext cx="8122736" cy="563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If we know </a:t>
            </a:r>
            <a:r>
              <a:rPr lang="en-US" i="1" dirty="0">
                <a:latin typeface="Times New Roman" charset="0"/>
              </a:rPr>
              <a:t>u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rgbClr val="001ABF"/>
                </a:solidFill>
              </a:rPr>
              <a:t>, we can integrate this from e.g. the surface</a:t>
            </a:r>
          </a:p>
          <a:p>
            <a:r>
              <a:rPr lang="en-US" dirty="0">
                <a:solidFill>
                  <a:srgbClr val="001ABF"/>
                </a:solidFill>
              </a:rPr>
              <a:t>   down to a ray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turning depth </a:t>
            </a:r>
            <a:r>
              <a:rPr lang="en-US" i="1" dirty="0" err="1">
                <a:latin typeface="Times New Roman" charset="0"/>
              </a:rPr>
              <a:t>z</a:t>
            </a:r>
            <a:r>
              <a:rPr lang="en-US" i="1" baseline="-25000" dirty="0" err="1">
                <a:latin typeface="Times New Roman" charset="0"/>
              </a:rPr>
              <a:t>p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And note that if we know </a:t>
            </a:r>
            <a:r>
              <a:rPr lang="en-US" i="1" dirty="0">
                <a:latin typeface="Times New Roman" charset="0"/>
              </a:rPr>
              <a:t>u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rgbClr val="001ABF"/>
                </a:solidFill>
                <a:latin typeface="Times New Roman" charset="0"/>
              </a:rPr>
              <a:t>, </a:t>
            </a:r>
            <a:r>
              <a:rPr lang="en-US" dirty="0">
                <a:solidFill>
                  <a:srgbClr val="001ABF"/>
                </a:solidFill>
              </a:rPr>
              <a:t>we know </a:t>
            </a:r>
            <a:r>
              <a:rPr lang="en-US" i="1" dirty="0" err="1">
                <a:latin typeface="Times New Roman" charset="0"/>
              </a:rPr>
              <a:t>z</a:t>
            </a:r>
            <a:r>
              <a:rPr lang="en-US" i="1" baseline="-25000" dirty="0" err="1">
                <a:latin typeface="Times New Roman" charset="0"/>
              </a:rPr>
              <a:t>p</a:t>
            </a:r>
            <a:r>
              <a:rPr lang="en-US" dirty="0">
                <a:solidFill>
                  <a:srgbClr val="001ABF"/>
                </a:solidFill>
              </a:rPr>
              <a:t>: it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the depth at</a:t>
            </a:r>
          </a:p>
          <a:p>
            <a:r>
              <a:rPr lang="en-US" dirty="0">
                <a:solidFill>
                  <a:srgbClr val="001ABF"/>
                </a:solidFill>
              </a:rPr>
              <a:t>   which </a:t>
            </a:r>
            <a:r>
              <a:rPr lang="en-US" i="1" dirty="0">
                <a:latin typeface="Times New Roman" charset="0"/>
              </a:rPr>
              <a:t>u</a:t>
            </a:r>
            <a:r>
              <a:rPr lang="en-US" dirty="0">
                <a:latin typeface="Times New Roman" charset="0"/>
              </a:rPr>
              <a:t> ≤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solidFill>
                  <a:srgbClr val="001ABF"/>
                </a:solidFill>
              </a:rPr>
              <a:t>! Having solved for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rgbClr val="001ABF"/>
                </a:solidFill>
              </a:rPr>
              <a:t>, the distance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at</a:t>
            </a:r>
          </a:p>
          <a:p>
            <a:r>
              <a:rPr lang="en-US" dirty="0">
                <a:solidFill>
                  <a:srgbClr val="001ABF"/>
                </a:solidFill>
              </a:rPr>
              <a:t>   which the ray will arrive at the surface is simply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= 2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Most often Earth velocity structure is represented as a</a:t>
            </a:r>
          </a:p>
          <a:p>
            <a:r>
              <a:rPr lang="en-US" dirty="0">
                <a:solidFill>
                  <a:srgbClr val="001ABF"/>
                </a:solidFill>
              </a:rPr>
              <a:t>   layered stack (e.g., PREM, which you looked at for</a:t>
            </a:r>
          </a:p>
          <a:p>
            <a:r>
              <a:rPr lang="en-US" dirty="0">
                <a:solidFill>
                  <a:srgbClr val="001ABF"/>
                </a:solidFill>
              </a:rPr>
              <a:t>   HW). In that case the integral is a </a:t>
            </a:r>
          </a:p>
          <a:p>
            <a:r>
              <a:rPr lang="en-US" dirty="0">
                <a:solidFill>
                  <a:srgbClr val="001ABF"/>
                </a:solidFill>
              </a:rPr>
              <a:t>   summation: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E079AC-C5CC-573C-0365-7053239F4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94" y="774700"/>
            <a:ext cx="22701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740898-DFB5-6218-6F87-294E9DAB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82" y="1155700"/>
            <a:ext cx="22510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EA53A8-2292-6ED4-4605-DFDB8CE38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69" y="3365500"/>
            <a:ext cx="2400300" cy="879475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D30370-2804-2B42-AED4-D477A6F30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832" y="5213350"/>
            <a:ext cx="223678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A9389D-E76C-7A7E-5B4B-594DB9937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19" y="5726113"/>
            <a:ext cx="2208213" cy="728662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8197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">
            <a:extLst>
              <a:ext uri="{FF2B5EF4-FFF2-40B4-BE49-F238E27FC236}">
                <a16:creationId xmlns:a16="http://schemas.microsoft.com/office/drawing/2014/main" id="{0B11027E-D294-C107-6C1F-B169A0D60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922" y="314673"/>
            <a:ext cx="309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Getting the Time: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3313E177-8569-B8DE-DF4D-2ACA3C81D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547" y="861725"/>
            <a:ext cx="7758905" cy="600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Now we ask ourselves, how long did it take to travel the</a:t>
            </a:r>
          </a:p>
          <a:p>
            <a:r>
              <a:rPr lang="en-US" dirty="0">
                <a:solidFill>
                  <a:srgbClr val="001ABF"/>
                </a:solidFill>
              </a:rPr>
              <a:t>   ray arc we just described? To travel a distance </a:t>
            </a:r>
            <a:r>
              <a:rPr lang="en-US" i="1" dirty="0">
                <a:latin typeface="Times New Roman" charset="0"/>
              </a:rPr>
              <a:t>ds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in a</a:t>
            </a:r>
          </a:p>
          <a:p>
            <a:r>
              <a:rPr lang="en-US" dirty="0">
                <a:solidFill>
                  <a:srgbClr val="001ABF"/>
                </a:solidFill>
              </a:rPr>
              <a:t>   medium with velocity </a:t>
            </a:r>
            <a:r>
              <a:rPr lang="en-US" i="1" dirty="0">
                <a:latin typeface="Times New Roman" charset="0"/>
              </a:rPr>
              <a:t>V</a:t>
            </a:r>
            <a:endParaRPr lang="en-US" dirty="0"/>
          </a:p>
          <a:p>
            <a:r>
              <a:rPr lang="en-US" dirty="0">
                <a:solidFill>
                  <a:srgbClr val="001ABF"/>
                </a:solidFill>
              </a:rPr>
              <a:t>   will require </a:t>
            </a:r>
            <a:r>
              <a:rPr lang="en-US" i="1" dirty="0" err="1">
                <a:latin typeface="Times New Roman" charset="0"/>
              </a:rPr>
              <a:t>dt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ds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dirty="0">
                <a:solidFill>
                  <a:srgbClr val="001ABF"/>
                </a:solidFill>
              </a:rPr>
              <a:t>, so: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Again with the chain rule: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So: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And integrating: 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As before we integrate to the</a:t>
            </a:r>
          </a:p>
          <a:p>
            <a:r>
              <a:rPr lang="en-US" dirty="0">
                <a:solidFill>
                  <a:srgbClr val="001ABF"/>
                </a:solidFill>
              </a:rPr>
              <a:t>   turning depth &amp; double it to</a:t>
            </a:r>
          </a:p>
          <a:p>
            <a:r>
              <a:rPr lang="en-US" dirty="0">
                <a:solidFill>
                  <a:srgbClr val="001ABF"/>
                </a:solidFill>
              </a:rPr>
              <a:t>   get the total travel-time: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2BA788-ED6A-95BF-087A-3273449A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922" y="1652300"/>
            <a:ext cx="806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DC451B-F48E-D7D4-2E4B-2571F9B5B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359" y="2449225"/>
            <a:ext cx="2187575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693106-6A28-17BF-34E1-ED5169068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59" y="3682713"/>
            <a:ext cx="28749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A1C90C6-79C7-B0CB-4C30-86DF71F60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859" y="4700300"/>
            <a:ext cx="23161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3411F0-7BE9-9496-9EA6-505831196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59" y="5767100"/>
            <a:ext cx="2508250" cy="879475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A60B5A8-7F5B-04B7-AF73-65CDA1490A74}"/>
              </a:ext>
            </a:extLst>
          </p:cNvPr>
          <p:cNvSpPr/>
          <p:nvPr/>
        </p:nvSpPr>
        <p:spPr>
          <a:xfrm>
            <a:off x="674370" y="108585"/>
            <a:ext cx="2606040" cy="771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7D018A1-2D5C-439C-8CFD-879BC1268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50495"/>
            <a:ext cx="25908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998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47CA9C49-5532-F50C-19EC-CCCF66FA3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791" y="2274838"/>
            <a:ext cx="803241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And for a discretized stack of layers, we have: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Note that here (as with distance) it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physically meaningful</a:t>
            </a:r>
          </a:p>
          <a:p>
            <a:r>
              <a:rPr lang="en-US" dirty="0">
                <a:solidFill>
                  <a:srgbClr val="001ABF"/>
                </a:solidFill>
              </a:rPr>
              <a:t>   only if we sum over the layers for which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u</a:t>
            </a:r>
            <a:r>
              <a:rPr lang="en-US" i="1" baseline="-25000" dirty="0" err="1">
                <a:latin typeface="Times New Roman" charset="0"/>
              </a:rPr>
              <a:t>i</a:t>
            </a:r>
            <a:r>
              <a:rPr lang="en-US" i="1" dirty="0">
                <a:latin typeface="Times New Roman" charset="0"/>
              </a:rPr>
              <a:t> ≥ p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2345A1-8EAC-7455-DD75-8A4E2FFAD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878" y="2806650"/>
            <a:ext cx="2036763" cy="749300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206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8">
            <a:extLst>
              <a:ext uri="{FF2B5EF4-FFF2-40B4-BE49-F238E27FC236}">
                <a16:creationId xmlns:a16="http://schemas.microsoft.com/office/drawing/2014/main" id="{4A78082C-5A2B-DE4A-0022-857144912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947" y="906988"/>
            <a:ext cx="778610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 continued: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The Wave Equation in</a:t>
            </a:r>
          </a:p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   Spherical Coordinates</a:t>
            </a:r>
            <a:endParaRPr lang="en-US" dirty="0">
              <a:solidFill>
                <a:srgbClr val="001ABF"/>
              </a:solidFill>
            </a:endParaRPr>
          </a:p>
          <a:p>
            <a:endParaRPr lang="en-US" sz="600" dirty="0">
              <a:solidFill>
                <a:srgbClr val="001ABF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Spherical coordinates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express vector positions in</a:t>
            </a:r>
          </a:p>
          <a:p>
            <a:r>
              <a:rPr lang="en-US" dirty="0">
                <a:solidFill>
                  <a:srgbClr val="001ABF"/>
                </a:solidFill>
              </a:rPr>
              <a:t>   terms of a distance 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 angles 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dirty="0">
                <a:solidFill>
                  <a:srgbClr val="001ABF"/>
                </a:solidFill>
              </a:rPr>
              <a:t>. This frame</a:t>
            </a:r>
          </a:p>
          <a:p>
            <a:r>
              <a:rPr lang="en-US" dirty="0">
                <a:solidFill>
                  <a:srgbClr val="001ABF"/>
                </a:solidFill>
              </a:rPr>
              <a:t>   transforms the </a:t>
            </a:r>
            <a:r>
              <a:rPr lang="en-US" dirty="0" err="1">
                <a:solidFill>
                  <a:srgbClr val="001ABF"/>
                </a:solidFill>
              </a:rPr>
              <a:t>Laplacian</a:t>
            </a:r>
            <a:r>
              <a:rPr lang="en-US" dirty="0">
                <a:solidFill>
                  <a:srgbClr val="001ABF"/>
                </a:solidFill>
              </a:rPr>
              <a:t>, </a:t>
            </a:r>
            <a:r>
              <a:rPr lang="en-US" dirty="0">
                <a:latin typeface="Symbol" charset="0"/>
                <a:sym typeface="Symbol" charset="0"/>
              </a:rPr>
              <a:t>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rgbClr val="001ABF"/>
                </a:solidFill>
                <a:sym typeface="Symbol" charset="0"/>
              </a:rPr>
              <a:t>, to e.g.: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600" dirty="0">
              <a:solidFill>
                <a:srgbClr val="001ABF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The spherically symmetric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solution to the wave </a:t>
            </a:r>
          </a:p>
          <a:p>
            <a:r>
              <a:rPr lang="en-US" i="1" dirty="0">
                <a:solidFill>
                  <a:srgbClr val="001ABF"/>
                </a:solidFill>
              </a:rPr>
              <a:t>  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equation</a:t>
            </a:r>
            <a:r>
              <a:rPr lang="en-US" dirty="0">
                <a:solidFill>
                  <a:srgbClr val="001ABF"/>
                </a:solidFill>
              </a:rPr>
              <a:t> is of the form </a:t>
            </a:r>
            <a:r>
              <a:rPr lang="en-US" dirty="0">
                <a:latin typeface="Symbol" charset="0"/>
                <a:sym typeface="Symbol" charset="0"/>
              </a:rPr>
              <a:t>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 err="1">
                <a:latin typeface="Times New Roman" charset="0"/>
              </a:rPr>
              <a:t>r</a:t>
            </a:r>
            <a:r>
              <a:rPr lang="en-US" dirty="0" err="1">
                <a:latin typeface="Times New Roman" charset="0"/>
              </a:rPr>
              <a:t>,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=</a:t>
            </a:r>
            <a:r>
              <a:rPr lang="en-US" dirty="0"/>
              <a:t>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dirty="0" err="1">
                <a:latin typeface="Times New Roman" charset="0"/>
              </a:rPr>
              <a:t>±</a:t>
            </a:r>
            <a:r>
              <a:rPr lang="en-US" i="1" dirty="0" err="1">
                <a:latin typeface="Times New Roman" charset="0"/>
              </a:rPr>
              <a:t>r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dirty="0">
                <a:latin typeface="Times New Roman" charset="0"/>
              </a:rPr>
              <a:t>)/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dirty="0">
                <a:solidFill>
                  <a:srgbClr val="001ABF"/>
                </a:solidFill>
              </a:rPr>
              <a:t>… The </a:t>
            </a:r>
            <a:r>
              <a:rPr lang="en-US" dirty="0">
                <a:latin typeface="Times New Roman" charset="0"/>
              </a:rPr>
              <a:t>1/</a:t>
            </a:r>
            <a:r>
              <a:rPr lang="en-US" i="1" dirty="0">
                <a:latin typeface="Times New Roman" charset="0"/>
              </a:rPr>
              <a:t>r</a:t>
            </a: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rgbClr val="001ABF"/>
                </a:solidFill>
              </a:rPr>
              <a:t>decay of amplitude is called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spherical spreading</a:t>
            </a:r>
            <a:endParaRPr lang="en-US" i="1" dirty="0">
              <a:solidFill>
                <a:srgbClr val="001ABF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(and more generally, amplitude decrease due to 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change of surface area of the </a:t>
            </a:r>
            <a:r>
              <a:rPr lang="en-US" dirty="0" err="1">
                <a:solidFill>
                  <a:srgbClr val="001ABF"/>
                </a:solidFill>
                <a:latin typeface="Arial"/>
                <a:cs typeface="Arial"/>
              </a:rPr>
              <a:t>wavefront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is called</a:t>
            </a:r>
          </a:p>
          <a:p>
            <a:r>
              <a:rPr lang="en-US" dirty="0">
                <a:solidFill>
                  <a:srgbClr val="333399"/>
                </a:solidFill>
                <a:latin typeface="Arial"/>
                <a:cs typeface="Arial"/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geometrical spreading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)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28C737-00F4-3582-BE9A-592ABCE0F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05663"/>
            <a:ext cx="54864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91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87117F31-AD1B-C914-6C19-450F77431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7690" y="335846"/>
                <a:ext cx="8256619" cy="6186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3600" i="1" dirty="0">
                    <a:solidFill>
                      <a:srgbClr val="001ABF"/>
                    </a:solidFill>
                    <a:latin typeface="Arial Black" charset="0"/>
                  </a:rPr>
                  <a:t>Ray Theory</a:t>
                </a:r>
                <a:endParaRPr lang="en-US" i="1" dirty="0">
                  <a:solidFill>
                    <a:srgbClr val="001ABF"/>
                  </a:solidFill>
                </a:endParaRP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   represents the full wavefield in a skeletal form, expressed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   as travel-times along propagation paths.</a:t>
                </a:r>
              </a:p>
              <a:p>
                <a:endParaRPr lang="en-US" sz="1200" dirty="0">
                  <a:solidFill>
                    <a:srgbClr val="001ABF"/>
                  </a:solidFill>
                </a:endParaRPr>
              </a:p>
              <a:p>
                <a:r>
                  <a:rPr lang="en-US" i="1" dirty="0">
                    <a:solidFill>
                      <a:srgbClr val="001ABF"/>
                    </a:solidFill>
                    <a:latin typeface="Arial Black" charset="0"/>
                  </a:rPr>
                  <a:t>Pros: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   • It’s relatively simple (analogous to optics)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   • Can be used for many problems, including: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	– Location &amp; timing of earthquakes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           – Identifying earthquake phases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	– Tomographic inversion for Earth structure</a:t>
                </a:r>
              </a:p>
              <a:p>
                <a:endParaRPr lang="en-US" sz="1200" dirty="0">
                  <a:solidFill>
                    <a:srgbClr val="001ABF"/>
                  </a:solidFill>
                </a:endParaRPr>
              </a:p>
              <a:p>
                <a:r>
                  <a:rPr lang="en-US" i="1" dirty="0">
                    <a:solidFill>
                      <a:srgbClr val="001ABF"/>
                    </a:solidFill>
                    <a:latin typeface="Arial Black" charset="0"/>
                  </a:rPr>
                  <a:t>Cons: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     • Accurate only for infinite frequency waves (</a:t>
                </a:r>
                <a:r>
                  <a:rPr lang="en-US" i="1" dirty="0">
                    <a:latin typeface="Symbol" charset="0"/>
                    <a:sym typeface="Symbol" charset="0"/>
                  </a:rPr>
                  <a:t></a:t>
                </a:r>
                <a:r>
                  <a:rPr lang="en-US" dirty="0">
                    <a:latin typeface="Times New Roman" charset="0"/>
                  </a:rPr>
                  <a:t> = 0</a:t>
                </a:r>
                <a:r>
                  <a:rPr lang="en-US" dirty="0">
                    <a:solidFill>
                      <a:srgbClr val="001ABF"/>
                    </a:solidFill>
                  </a:rPr>
                  <a:t>). So,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     • It images structures on scales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1AB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 </a:t>
                </a:r>
                <a:r>
                  <a:rPr lang="en-US" dirty="0">
                    <a:latin typeface="Times New Roman" charset="0"/>
                  </a:rPr>
                  <a:t>&lt; </a:t>
                </a:r>
                <a:r>
                  <a:rPr lang="en-US" i="1" dirty="0">
                    <a:latin typeface="Symbol" charset="0"/>
                    <a:sym typeface="Symbol" charset="0"/>
                  </a:rPr>
                  <a:t>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rgbClr val="001ABF"/>
                    </a:solidFill>
                  </a:rPr>
                  <a:t>poorly 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       (i.e., it can’t reproduce </a:t>
                </a:r>
                <a:r>
                  <a:rPr lang="ja-JP" altLang="en-US" dirty="0">
                    <a:solidFill>
                      <a:srgbClr val="001ABF"/>
                    </a:solidFill>
                  </a:rPr>
                  <a:t>“</a:t>
                </a:r>
                <a:r>
                  <a:rPr lang="en-US" dirty="0" err="1">
                    <a:solidFill>
                      <a:srgbClr val="001ABF"/>
                    </a:solidFill>
                  </a:rPr>
                  <a:t>wavefront</a:t>
                </a:r>
                <a:r>
                  <a:rPr lang="en-US" dirty="0">
                    <a:solidFill>
                      <a:srgbClr val="001ABF"/>
                    </a:solidFill>
                  </a:rPr>
                  <a:t> healing</a:t>
                </a:r>
                <a:r>
                  <a:rPr lang="ja-JP" altLang="en-US" dirty="0">
                    <a:solidFill>
                      <a:srgbClr val="001ABF"/>
                    </a:solidFill>
                  </a:rPr>
                  <a:t>”</a:t>
                </a:r>
                <a:r>
                  <a:rPr lang="en-US" dirty="0">
                    <a:solidFill>
                      <a:srgbClr val="001ABF"/>
                    </a:solidFill>
                  </a:rPr>
                  <a:t> or other 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       diffraction-related phenomena; poorly represents steep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       velocity gradients).</a:t>
                </a:r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87117F31-AD1B-C914-6C19-450F77431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7690" y="335846"/>
                <a:ext cx="8256619" cy="6186309"/>
              </a:xfrm>
              <a:prstGeom prst="rect">
                <a:avLst/>
              </a:prstGeom>
              <a:blipFill>
                <a:blip r:embed="rId2"/>
                <a:stretch>
                  <a:fillRect l="-2308" t="-1434" r="-308" b="-12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19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cture10fig1cA">
            <a:extLst>
              <a:ext uri="{FF2B5EF4-FFF2-40B4-BE49-F238E27FC236}">
                <a16:creationId xmlns:a16="http://schemas.microsoft.com/office/drawing/2014/main" id="{C1150DEB-69DD-2501-F5E8-D8976503E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070" y="897047"/>
            <a:ext cx="82343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546DFD74-8D75-08D6-800F-D9DA5FDF0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995" y="58847"/>
            <a:ext cx="8526758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Here we return to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Snell’s Law</a:t>
            </a:r>
            <a:r>
              <a:rPr lang="en-US" dirty="0">
                <a:solidFill>
                  <a:srgbClr val="001ABF"/>
                </a:solidFill>
              </a:rPr>
              <a:t>. Consider a plane wave in a </a:t>
            </a:r>
          </a:p>
          <a:p>
            <a:r>
              <a:rPr lang="en-US" dirty="0">
                <a:solidFill>
                  <a:srgbClr val="001ABF"/>
                </a:solidFill>
              </a:rPr>
              <a:t>   constant-velocity medium: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We can write </a:t>
            </a:r>
            <a:r>
              <a:rPr lang="en-US" dirty="0">
                <a:latin typeface="Times New Roman" charset="0"/>
              </a:rPr>
              <a:t>sin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dirty="0">
                <a:latin typeface="Times New Roman" charset="0"/>
              </a:rPr>
              <a:t> = 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/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x</a:t>
            </a:r>
          </a:p>
          <a:p>
            <a:r>
              <a:rPr lang="en-US" dirty="0">
                <a:solidFill>
                  <a:srgbClr val="001ABF"/>
                </a:solidFill>
              </a:rPr>
              <a:t>or equivalently 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x </a:t>
            </a:r>
            <a:r>
              <a:rPr lang="en-US" dirty="0">
                <a:latin typeface="Times New Roman" charset="0"/>
              </a:rPr>
              <a:t>sin</a:t>
            </a:r>
            <a:r>
              <a:rPr lang="en-US" i="1" dirty="0">
                <a:latin typeface="Symbol" charset="0"/>
                <a:sym typeface="Symbol" charset="0"/>
              </a:rPr>
              <a:t></a:t>
            </a:r>
            <a:r>
              <a:rPr lang="en-US" dirty="0">
                <a:latin typeface="Times New Roman" charset="0"/>
              </a:rPr>
              <a:t>= 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 err="1">
                <a:latin typeface="Times New Roman" charset="0"/>
              </a:rPr>
              <a:t>V</a:t>
            </a:r>
            <a:r>
              <a:rPr lang="en-US" dirty="0" err="1">
                <a:latin typeface="Symbol" charset="0"/>
                <a:sym typeface="Symbol" charset="0"/>
              </a:rPr>
              <a:t>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dirty="0">
                <a:solidFill>
                  <a:srgbClr val="001ABF"/>
                </a:solidFill>
              </a:rPr>
              <a:t>.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r>
              <a:rPr lang="en-US" dirty="0">
                <a:solidFill>
                  <a:srgbClr val="001ABF"/>
                </a:solidFill>
              </a:rPr>
              <a:t>Thus,</a:t>
            </a:r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                                  </a:t>
            </a:r>
            <a:r>
              <a:rPr lang="en-US" dirty="0">
                <a:solidFill>
                  <a:srgbClr val="001ABF"/>
                </a:solidFill>
              </a:rPr>
              <a:t>which we call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ray parameter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en-US" i="1" dirty="0">
              <a:solidFill>
                <a:schemeClr val="tx2"/>
              </a:solidFill>
              <a:latin typeface="Symbol" charset="0"/>
              <a:sym typeface="Symbo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7E46C-E624-181B-4935-C9388E778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70" y="5924660"/>
            <a:ext cx="1866900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22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A245527-6BAD-E62F-423B-CF4CDD634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400" y="216694"/>
            <a:ext cx="802320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We can alternatively write the wave velocity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dirty="0">
                <a:solidFill>
                  <a:srgbClr val="001ABF"/>
                </a:solidFill>
              </a:rPr>
              <a:t> in terms of</a:t>
            </a:r>
          </a:p>
          <a:p>
            <a:r>
              <a:rPr lang="en-US" dirty="0">
                <a:solidFill>
                  <a:srgbClr val="001ABF"/>
                </a:solidFill>
              </a:rPr>
              <a:t>   a 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wave slowness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u</a:t>
            </a:r>
            <a:r>
              <a:rPr lang="en-US" dirty="0">
                <a:solidFill>
                  <a:srgbClr val="001ABF"/>
                </a:solidFill>
              </a:rPr>
              <a:t>, where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In that case, we can write the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ray parameter</a:t>
            </a:r>
            <a:r>
              <a:rPr lang="en-US" dirty="0">
                <a:solidFill>
                  <a:srgbClr val="001ABF"/>
                </a:solidFill>
              </a:rPr>
              <a:t> 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as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Both of these terms/concepts,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slowness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parameter</a:t>
            </a:r>
            <a:r>
              <a:rPr lang="en-US" dirty="0">
                <a:solidFill>
                  <a:srgbClr val="001ABF"/>
                </a:solidFill>
              </a:rPr>
              <a:t>, are extremely important in seismology…</a:t>
            </a:r>
          </a:p>
          <a:p>
            <a:r>
              <a:rPr lang="en-US" dirty="0">
                <a:solidFill>
                  <a:srgbClr val="001ABF"/>
                </a:solidFill>
              </a:rPr>
              <a:t>   So count on seeing them again often in this class.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Examples: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08F7C8-0DCA-C361-1B60-BAFE0F814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25" y="1080294"/>
            <a:ext cx="990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1C6E68-17F2-D0AA-7EDC-EE2B1918B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25" y="2528094"/>
            <a:ext cx="266700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03E7E4-7E66-E5B1-F562-ACD0568D8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25" y="5322094"/>
            <a:ext cx="2560638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9A6F93-333B-7559-1A2D-762B3104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25" y="5407819"/>
            <a:ext cx="225901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356973-B032-745F-C9E3-A7EBA9C42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25" y="5525294"/>
            <a:ext cx="97790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2A3D59-1ABD-2785-36E3-7F9A068A8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00" y="5761832"/>
            <a:ext cx="842963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84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cture10fig1cD">
            <a:extLst>
              <a:ext uri="{FF2B5EF4-FFF2-40B4-BE49-F238E27FC236}">
                <a16:creationId xmlns:a16="http://schemas.microsoft.com/office/drawing/2014/main" id="{056E1ACB-8C69-AEDB-AB13-0CE239EDC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665" y="620822"/>
            <a:ext cx="62484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C098DBB9-8D7F-F9D4-B6EF-C18D511B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590" y="58847"/>
            <a:ext cx="8760732" cy="674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Now consider a two-layer medium: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In the top layer,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In the bottom</a:t>
            </a:r>
          </a:p>
          <a:p>
            <a:r>
              <a:rPr lang="en-US" dirty="0">
                <a:solidFill>
                  <a:srgbClr val="001ABF"/>
                </a:solidFill>
              </a:rPr>
              <a:t>layer,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However, 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/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x</a:t>
            </a:r>
          </a:p>
          <a:p>
            <a:r>
              <a:rPr lang="en-US" dirty="0">
                <a:solidFill>
                  <a:srgbClr val="001ABF"/>
                </a:solidFill>
              </a:rPr>
              <a:t>must be the same</a:t>
            </a:r>
          </a:p>
          <a:p>
            <a:r>
              <a:rPr lang="en-US" dirty="0">
                <a:solidFill>
                  <a:srgbClr val="001ABF"/>
                </a:solidFill>
              </a:rPr>
              <a:t>above and below the interface… And hence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  <a:p>
            <a:r>
              <a:rPr lang="en-US" dirty="0">
                <a:solidFill>
                  <a:srgbClr val="001ABF"/>
                </a:solidFill>
              </a:rPr>
              <a:t>Equivalently then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                       </a:t>
            </a:r>
            <a:r>
              <a:rPr lang="en-US" dirty="0">
                <a:solidFill>
                  <a:srgbClr val="001ABF"/>
                </a:solidFill>
              </a:rPr>
              <a:t>, i.e.,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Snell’s Law</a:t>
            </a:r>
            <a:r>
              <a:rPr lang="en-US" dirty="0">
                <a:solidFill>
                  <a:srgbClr val="001ABF"/>
                </a:solidFill>
              </a:rPr>
              <a:t>! Hence the ray parameter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                is important because it is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a constant</a:t>
            </a:r>
          </a:p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everywhere along the propagation path!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6EF193D-8D32-2499-B658-0FABC3EE6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465" y="1230422"/>
            <a:ext cx="2286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19B483-814A-18E1-DB81-F5E06E455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78" y="2983022"/>
            <a:ext cx="244316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7682BB-BB41-D2F5-D874-C77289FE3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65" y="5497622"/>
            <a:ext cx="1636713" cy="779463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C61A4B-A51F-EC8A-6A7A-B9B30BED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65" y="3821222"/>
            <a:ext cx="18669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89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cture10fig1cE">
            <a:extLst>
              <a:ext uri="{FF2B5EF4-FFF2-40B4-BE49-F238E27FC236}">
                <a16:creationId xmlns:a16="http://schemas.microsoft.com/office/drawing/2014/main" id="{8385D234-0960-AA22-A210-5598FD63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90587"/>
            <a:ext cx="40386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ecture10fig2cA">
            <a:extLst>
              <a:ext uri="{FF2B5EF4-FFF2-40B4-BE49-F238E27FC236}">
                <a16:creationId xmlns:a16="http://schemas.microsoft.com/office/drawing/2014/main" id="{C800AC3C-D4E2-861E-9979-B2C9BADE7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500187"/>
            <a:ext cx="4648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5">
            <a:extLst>
              <a:ext uri="{FF2B5EF4-FFF2-40B4-BE49-F238E27FC236}">
                <a16:creationId xmlns:a16="http://schemas.microsoft.com/office/drawing/2014/main" id="{9905F446-650B-4EEA-DDB4-A99D52B00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328612"/>
            <a:ext cx="81500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Snell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law for seismic rays is identical to that for optics, so</a:t>
            </a: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4F86B9C1-FC4C-1879-7970-4CB805F6C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25" y="671512"/>
            <a:ext cx="43240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ray theory is sometimes called</a:t>
            </a:r>
          </a:p>
          <a:p>
            <a:r>
              <a:rPr lang="en-US" dirty="0">
                <a:solidFill>
                  <a:srgbClr val="001ABF"/>
                </a:solidFill>
              </a:rPr>
              <a:t>the optical representation.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129BAEAB-7C93-3963-9AAA-3B0ADC9E7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2843212"/>
            <a:ext cx="410240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1ABF"/>
                </a:solidFill>
              </a:rPr>
              <a:t>We can approximate any</a:t>
            </a:r>
          </a:p>
          <a:p>
            <a:r>
              <a:rPr lang="en-US">
                <a:solidFill>
                  <a:srgbClr val="001ABF"/>
                </a:solidFill>
              </a:rPr>
              <a:t>vertical velocity profile as a</a:t>
            </a:r>
          </a:p>
          <a:p>
            <a:r>
              <a:rPr lang="en-US">
                <a:solidFill>
                  <a:srgbClr val="001ABF"/>
                </a:solidFill>
              </a:rPr>
              <a:t>stack of constant-velocity</a:t>
            </a:r>
          </a:p>
          <a:p>
            <a:r>
              <a:rPr lang="en-US">
                <a:solidFill>
                  <a:srgbClr val="001ABF"/>
                </a:solidFill>
              </a:rPr>
              <a:t>layers (e.g., a gradient</a:t>
            </a:r>
          </a:p>
          <a:p>
            <a:r>
              <a:rPr lang="en-US">
                <a:solidFill>
                  <a:srgbClr val="001ABF"/>
                </a:solidFill>
              </a:rPr>
              <a:t>approximated by discrete</a:t>
            </a:r>
          </a:p>
          <a:p>
            <a:r>
              <a:rPr lang="en-US">
                <a:solidFill>
                  <a:srgbClr val="001ABF"/>
                </a:solidFill>
              </a:rPr>
              <a:t>steps). Since the ray</a:t>
            </a:r>
          </a:p>
          <a:p>
            <a:r>
              <a:rPr lang="en-US">
                <a:solidFill>
                  <a:srgbClr val="001ABF"/>
                </a:solidFill>
              </a:rPr>
              <a:t>parameter must be constant,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B56F033-52BF-FD08-384D-AE0741854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721350"/>
            <a:ext cx="4038600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65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0D31FE-1E67-A14C-91BA-0440D3C5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232" y="5100637"/>
            <a:ext cx="1790700" cy="8382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ecture10fig2cC">
            <a:extLst>
              <a:ext uri="{FF2B5EF4-FFF2-40B4-BE49-F238E27FC236}">
                <a16:creationId xmlns:a16="http://schemas.microsoft.com/office/drawing/2014/main" id="{2CE06F4E-59B7-8A3E-9C90-81E6A575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52" y="4491037"/>
            <a:ext cx="21605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ecture10fig2cE">
            <a:extLst>
              <a:ext uri="{FF2B5EF4-FFF2-40B4-BE49-F238E27FC236}">
                <a16:creationId xmlns:a16="http://schemas.microsoft.com/office/drawing/2014/main" id="{EC58A5AF-6E3A-63AF-1E13-3E27E25AF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52" y="4567237"/>
            <a:ext cx="2232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39CBBEC0-F668-F2B7-067A-AB6F93708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507" y="309562"/>
            <a:ext cx="8468985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If velocity continues to increase with depth, eventually one of</a:t>
            </a:r>
          </a:p>
          <a:p>
            <a:r>
              <a:rPr lang="en-US" dirty="0">
                <a:solidFill>
                  <a:srgbClr val="001ABF"/>
                </a:solidFill>
              </a:rPr>
              <a:t>   two things happens. Either: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1) The ray follows the interface: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Or:</a:t>
            </a:r>
          </a:p>
          <a:p>
            <a:r>
              <a:rPr lang="en-US" dirty="0">
                <a:solidFill>
                  <a:srgbClr val="001ABF"/>
                </a:solidFill>
              </a:rPr>
              <a:t>2) The ray reflects with no transmitted wave:</a:t>
            </a:r>
          </a:p>
          <a:p>
            <a:endParaRPr lang="en-US" dirty="0">
              <a:solidFill>
                <a:srgbClr val="001ABF"/>
              </a:solidFill>
            </a:endParaRPr>
          </a:p>
        </p:txBody>
      </p:sp>
      <p:pic>
        <p:nvPicPr>
          <p:cNvPr id="6" name="Picture 5" descr="lecture10fig2cB">
            <a:extLst>
              <a:ext uri="{FF2B5EF4-FFF2-40B4-BE49-F238E27FC236}">
                <a16:creationId xmlns:a16="http://schemas.microsoft.com/office/drawing/2014/main" id="{06636803-B01B-C0A6-AEFE-DFAD7BA43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52" y="1671637"/>
            <a:ext cx="21574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ecture10fig2cD">
            <a:extLst>
              <a:ext uri="{FF2B5EF4-FFF2-40B4-BE49-F238E27FC236}">
                <a16:creationId xmlns:a16="http://schemas.microsoft.com/office/drawing/2014/main" id="{D54CA93C-68B8-2660-A7DA-E55B2FCCC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77" y="1633537"/>
            <a:ext cx="22875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D5C937E-9E4A-EE4D-8170-5B10A08D0192}"/>
              </a:ext>
            </a:extLst>
          </p:cNvPr>
          <p:cNvGrpSpPr/>
          <p:nvPr/>
        </p:nvGrpSpPr>
        <p:grpSpPr>
          <a:xfrm>
            <a:off x="2029127" y="2220912"/>
            <a:ext cx="2707057" cy="730250"/>
            <a:chOff x="339637" y="2111375"/>
            <a:chExt cx="2707057" cy="7302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00D507-D7F3-57A6-6506-39D8E1D95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119" y="2111375"/>
              <a:ext cx="1552575" cy="730250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7A2BB935-D525-C145-9C00-1EA0FCF8180D}"/>
                </a:ext>
              </a:extLst>
            </p:cNvPr>
            <p:cNvSpPr txBox="1"/>
            <p:nvPr/>
          </p:nvSpPr>
          <p:spPr>
            <a:xfrm>
              <a:off x="339637" y="2267099"/>
              <a:ext cx="1011815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</a:t>
              </a:r>
              <a:r>
                <a:rPr lang="en-US" sz="1900" i="1" dirty="0">
                  <a:latin typeface="Symbol" pitchFamily="2" charset="2"/>
                  <a:cs typeface="Times New Roman" panose="02020603050405020304" pitchFamily="18" charset="0"/>
                </a:rPr>
                <a:t>q</a:t>
              </a:r>
              <a:r>
                <a:rPr lang="en-US" sz="19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9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+1</a:t>
              </a:r>
              <a:r>
                <a:rPr lang="en-US" sz="1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46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FC35D5-4935-35A1-EA0F-8C868521C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561" y="612845"/>
            <a:ext cx="859087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Times New Roman" charset="0"/>
              </a:rPr>
              <a:t>We refer to the angle (from vertical!) at which a particular</a:t>
            </a:r>
          </a:p>
          <a:p>
            <a:r>
              <a:rPr lang="en-US" dirty="0">
                <a:solidFill>
                  <a:srgbClr val="001ABF"/>
                </a:solidFill>
                <a:cs typeface="Times New Roman" charset="0"/>
              </a:rPr>
              <a:t>   ray initially leaves its source (earthquake, explosion,</a:t>
            </a:r>
          </a:p>
          <a:p>
            <a:r>
              <a:rPr lang="en-US" dirty="0">
                <a:solidFill>
                  <a:srgbClr val="001ABF"/>
                </a:solidFill>
                <a:cs typeface="Times New Roman" charset="0"/>
              </a:rPr>
              <a:t>   whatever) as the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  <a:cs typeface="Times New Roman" charset="0"/>
              </a:rPr>
              <a:t>take-off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Times New Roman" charset="0"/>
              </a:rPr>
              <a:t> angle</a:t>
            </a:r>
            <a:r>
              <a:rPr lang="en-US" i="1" dirty="0">
                <a:solidFill>
                  <a:srgbClr val="001ABF"/>
                </a:solidFill>
                <a:cs typeface="Times New Roman" charset="0"/>
              </a:rPr>
              <a:t>.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 It is usually denoted</a:t>
            </a:r>
          </a:p>
          <a:p>
            <a:r>
              <a:rPr lang="en-US" dirty="0">
                <a:solidFill>
                  <a:srgbClr val="001ABF"/>
                </a:solidFill>
                <a:cs typeface="Times New Roman" charset="0"/>
              </a:rPr>
              <a:t>   as </a:t>
            </a:r>
            <a:r>
              <a:rPr lang="en-US" i="1" dirty="0">
                <a:solidFill>
                  <a:schemeClr val="tx2"/>
                </a:solidFill>
                <a:latin typeface="Symbol" charset="0"/>
                <a:cs typeface="Times New Roman" charset="0"/>
                <a:sym typeface="Symbol" charset="0"/>
              </a:rPr>
              <a:t></a:t>
            </a:r>
            <a:r>
              <a:rPr lang="en-US" baseline="-25000" dirty="0">
                <a:solidFill>
                  <a:schemeClr val="tx2"/>
                </a:solidFill>
                <a:latin typeface="Symbol" charset="0"/>
                <a:cs typeface="Times New Roman" charset="0"/>
                <a:sym typeface="Symbol" charset="0"/>
              </a:rPr>
              <a:t>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:</a:t>
            </a:r>
          </a:p>
          <a:p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r>
              <a:rPr lang="en-US" dirty="0">
                <a:solidFill>
                  <a:srgbClr val="001ABF"/>
                </a:solidFill>
                <a:cs typeface="Times New Roman" charset="0"/>
              </a:rPr>
              <a:t>Note that a source produces a continuous wavefront with an</a:t>
            </a:r>
          </a:p>
          <a:p>
            <a:r>
              <a:rPr lang="en-US" dirty="0">
                <a:solidFill>
                  <a:srgbClr val="001ABF"/>
                </a:solidFill>
                <a:cs typeface="Times New Roman" charset="0"/>
              </a:rPr>
              <a:t>   infinite number of rays, each with a different take-off angle!</a:t>
            </a:r>
          </a:p>
        </p:txBody>
      </p:sp>
      <p:pic>
        <p:nvPicPr>
          <p:cNvPr id="5" name="Picture 4" descr="lecture10fig2cF">
            <a:extLst>
              <a:ext uri="{FF2B5EF4-FFF2-40B4-BE49-F238E27FC236}">
                <a16:creationId xmlns:a16="http://schemas.microsoft.com/office/drawing/2014/main" id="{D51F1ADE-CA3C-3663-F6C9-151F91057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2" y="2406720"/>
            <a:ext cx="66436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121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4986</TotalTime>
  <Words>1210</Words>
  <Application>Microsoft Macintosh PowerPoint</Application>
  <PresentationFormat>Widescreen</PresentationFormat>
  <Paragraphs>238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Aptos</vt:lpstr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44</cp:revision>
  <dcterms:created xsi:type="dcterms:W3CDTF">2022-08-29T13:41:31Z</dcterms:created>
  <dcterms:modified xsi:type="dcterms:W3CDTF">2024-10-17T16:30:40Z</dcterms:modified>
</cp:coreProperties>
</file>