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66" r:id="rId2"/>
    <p:sldId id="282" r:id="rId3"/>
    <p:sldId id="297" r:id="rId4"/>
    <p:sldId id="291" r:id="rId5"/>
    <p:sldId id="292" r:id="rId6"/>
    <p:sldId id="293" r:id="rId7"/>
    <p:sldId id="294" r:id="rId8"/>
    <p:sldId id="281" r:id="rId9"/>
    <p:sldId id="284" r:id="rId10"/>
    <p:sldId id="285" r:id="rId11"/>
    <p:sldId id="287" r:id="rId12"/>
    <p:sldId id="28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A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266"/>
    <p:restoredTop sz="96327"/>
  </p:normalViewPr>
  <p:slideViewPr>
    <p:cSldViewPr snapToGrid="0">
      <p:cViewPr varScale="1">
        <p:scale>
          <a:sx n="128" d="100"/>
          <a:sy n="128" d="100"/>
        </p:scale>
        <p:origin x="11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B0D2F0-EC7C-4C4C-B49C-FF7EE215A4A1}" type="datetimeFigureOut">
              <a:rPr lang="en-US" smtClean="0"/>
              <a:t>9/17/24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CB1B26-4453-3249-9A72-28952B50F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108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1656C-66EA-8ED1-1B96-E738E61FFC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E6F70A-21C6-DF2C-736C-6E70D8DBCC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03C16-9285-0952-7D97-7E589FB48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8A20-F6A4-8847-B2F0-A30A2A9D8294}" type="datetimeFigureOut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C4B626-6953-01D4-FB0F-D664DC1C2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D73F9-A07A-2159-0107-AB65E5DF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41E16-AD05-6E43-8ABD-574794FA4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433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23EB4-849C-1052-551D-B04C73F3B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357E3-98F8-2FA1-E507-D8E3B88AFC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DF7544-E78E-67D2-4338-955161F8C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8A20-F6A4-8847-B2F0-A30A2A9D8294}" type="datetimeFigureOut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693B0B-7A95-AF11-D17A-A98EF8090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D01FC-A213-765C-D3C5-4EBA5727D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41E16-AD05-6E43-8ABD-574794FA4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061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4AB6B9-6BDC-48EF-5138-70E12CBBA9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07D109-96DE-D467-F155-2CA52536F2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F14A3-2769-C360-A8B4-FDE9A5A85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8A20-F6A4-8847-B2F0-A30A2A9D8294}" type="datetimeFigureOut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389D5-1029-EA43-C038-F01188D3E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560AD-2AA2-3AA6-A73E-B97A7C43C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41E16-AD05-6E43-8ABD-574794FA4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526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07DCE-092A-386A-2C5B-B5528B59B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34968-08CC-5B40-33D7-47E88FA4F4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05036-2E71-A970-BD3C-745447BC6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8A20-F6A4-8847-B2F0-A30A2A9D8294}" type="datetimeFigureOut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CFAE20-BF9D-5D83-148A-92ADB2046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7E269-40D0-D377-8C53-2129CADAD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41E16-AD05-6E43-8ABD-574794FA4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478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3E03D-F571-6DDA-CCF2-AAB295313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2F38FA-20BE-6BB0-7CE5-63E167BC2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B10B1-F3CB-3728-82D9-1A22336F1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8A20-F6A4-8847-B2F0-A30A2A9D8294}" type="datetimeFigureOut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11CDA-AB62-7F9A-1E1B-C2E5E5437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9F9A77-1EE6-056B-8223-C75CCCD0A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41E16-AD05-6E43-8ABD-574794FA4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11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53B4A-F811-AB4A-3DCF-70836D9A6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148DC-FF69-7EF8-7BC2-3E4129808E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0858F6-D2E5-6C38-B9C2-BB764ED2B2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2F0F23-8082-ED7E-B928-951FC5303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8A20-F6A4-8847-B2F0-A30A2A9D8294}" type="datetimeFigureOut">
              <a:rPr lang="en-US" smtClean="0"/>
              <a:t>9/17/24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ADC7E5-145C-BF20-4201-3011057CC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5435EA-7C32-6BEA-5AA0-2CAD68996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41E16-AD05-6E43-8ABD-574794FA4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009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B4BE3-F60B-771A-984D-8A60B9AE7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9DF9F7-7A7B-FC77-9CE8-9BFC503CD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9E1DA8-2CC8-3CDF-D35D-23FC0F5BE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EB1DB9-6345-AE7B-90D9-D9AA365CED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E3B737-2017-B5E9-D18D-589CBAC9B7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F4BE6C-E2C6-B966-B96F-06686B3C9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8A20-F6A4-8847-B2F0-A30A2A9D8294}" type="datetimeFigureOut">
              <a:rPr lang="en-US" smtClean="0"/>
              <a:t>9/17/24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B836D1-0F0D-28CB-BF0C-2A3F4D084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28AF1E-F5FB-0516-0663-F83FCDA28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41E16-AD05-6E43-8ABD-574794FA4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702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90FBD-8349-D9F3-AEAB-A830E306D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166FFA-52C0-C50A-AB5F-9CD4B92A3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8A20-F6A4-8847-B2F0-A30A2A9D8294}" type="datetimeFigureOut">
              <a:rPr lang="en-US" smtClean="0"/>
              <a:t>9/17/24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1E7F30-4265-01FE-9BCC-43688833B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FD22F2-F712-9CB5-9AEB-CB1F952A8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41E16-AD05-6E43-8ABD-574794FA4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973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D3CC04-BEC7-9775-78E3-F1EC046D6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8A20-F6A4-8847-B2F0-A30A2A9D8294}" type="datetimeFigureOut">
              <a:rPr lang="en-US" smtClean="0"/>
              <a:t>9/17/24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CC713C-FB2D-3AD7-2B23-00C6914DF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C96CB-60A4-6116-8FE4-EA91AF0EF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41E16-AD05-6E43-8ABD-574794FA4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679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38D8B-EC4E-188F-C438-E30F9CE05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22483-0D94-9282-40D2-A176B9BE2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50729F-8598-A55E-1C0F-88E6E9B0B6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C8F13D-FDE9-A768-D3A2-1012125EF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8A20-F6A4-8847-B2F0-A30A2A9D8294}" type="datetimeFigureOut">
              <a:rPr lang="en-US" smtClean="0"/>
              <a:t>9/17/24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B97712-67A3-65ED-501E-E3E97343F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1C2F80-4B40-23C2-75F6-17A98E7C6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41E16-AD05-6E43-8ABD-574794FA4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811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A1247-777D-8B0D-4258-73DDAB57F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A18334-4920-EC4C-B61A-4A75434CFA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95591E-9297-AF99-8950-7B6F13261E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77E255-8BA1-E5FC-D3A5-E4C6ACB6B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8A20-F6A4-8847-B2F0-A30A2A9D8294}" type="datetimeFigureOut">
              <a:rPr lang="en-US" smtClean="0"/>
              <a:t>9/17/24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1D995-1035-9951-4CFB-60666EEC3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DC2596-5153-D75A-A535-3B97684BF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41E16-AD05-6E43-8ABD-574794FA4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451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65C438-5715-DAB5-041A-3CAFAAD26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3B12A-E23F-E34D-1F1C-BC73E022EA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B06D7-33D6-704D-A5AC-054BCB3B29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B8A20-F6A4-8847-B2F0-A30A2A9D8294}" type="datetimeFigureOut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F84F2-7043-0641-8D45-B967A454FB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86198-58F3-11A2-2CD3-928FC37D4E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841E16-AD05-6E43-8ABD-574794FA4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282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4208039E-45F9-CB8F-393C-3AEF6F394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934" y="60603"/>
            <a:ext cx="702237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/>
            <a:r>
              <a:rPr lang="en-US" sz="3600" i="1" dirty="0">
                <a:solidFill>
                  <a:srgbClr val="001ABF"/>
                </a:solidFill>
                <a:latin typeface="Arial Black" charset="0"/>
              </a:rPr>
              <a:t>Geology 5640/6640</a:t>
            </a:r>
          </a:p>
          <a:p>
            <a:pPr algn="ctr"/>
            <a:r>
              <a:rPr lang="en-US" sz="3600" i="1" dirty="0">
                <a:solidFill>
                  <a:srgbClr val="001ABF"/>
                </a:solidFill>
                <a:latin typeface="Arial Black" charset="0"/>
              </a:rPr>
              <a:t>Introduction to Seismology</a:t>
            </a:r>
            <a:endParaRPr lang="en-US" sz="3600" i="1" u="sng" dirty="0">
              <a:solidFill>
                <a:srgbClr val="001ABF"/>
              </a:solidFill>
              <a:latin typeface="Arial Black" charset="0"/>
            </a:endParaRPr>
          </a:p>
        </p:txBody>
      </p:sp>
      <p:sp>
        <p:nvSpPr>
          <p:cNvPr id="4" name="Text Box 26">
            <a:extLst>
              <a:ext uri="{FF2B5EF4-FFF2-40B4-BE49-F238E27FC236}">
                <a16:creationId xmlns:a16="http://schemas.microsoft.com/office/drawing/2014/main" id="{00B1A641-72DF-BA70-2808-5F94C3DA8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1195" y="60603"/>
            <a:ext cx="19319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17 Sep 2024</a:t>
            </a:r>
          </a:p>
        </p:txBody>
      </p:sp>
      <p:sp>
        <p:nvSpPr>
          <p:cNvPr id="5" name="Text Box 27">
            <a:extLst>
              <a:ext uri="{FF2B5EF4-FFF2-40B4-BE49-F238E27FC236}">
                <a16:creationId xmlns:a16="http://schemas.microsoft.com/office/drawing/2014/main" id="{F77B3A9C-006E-5D56-D699-EFFD1A17D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5542" y="6428066"/>
            <a:ext cx="2684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sz="1800" dirty="0">
                <a:solidFill>
                  <a:srgbClr val="001ABF"/>
                </a:solidFill>
              </a:rPr>
              <a:t>© A.R. Lowry 2011-2024</a:t>
            </a:r>
            <a:endParaRPr lang="en-US" sz="1800" dirty="0">
              <a:solidFill>
                <a:srgbClr val="001ABF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13" name="Text Box 28">
            <a:extLst>
              <a:ext uri="{FF2B5EF4-FFF2-40B4-BE49-F238E27FC236}">
                <a16:creationId xmlns:a16="http://schemas.microsoft.com/office/drawing/2014/main" id="{6406BCDF-8913-20DC-8F6B-B64DFAD18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970" y="6348763"/>
            <a:ext cx="77757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1ABF"/>
                </a:solidFill>
              </a:rPr>
              <a:t>Read for Thursday 19 September: </a:t>
            </a:r>
            <a:r>
              <a:rPr lang="en-US" i="1" dirty="0">
                <a:solidFill>
                  <a:srgbClr val="001ABF"/>
                </a:solidFill>
              </a:rPr>
              <a:t>S&amp;W</a:t>
            </a:r>
            <a:r>
              <a:rPr lang="en-US" dirty="0">
                <a:solidFill>
                  <a:srgbClr val="001ABF"/>
                </a:solidFill>
              </a:rPr>
              <a:t> 53-54 (§2.4.1)</a:t>
            </a:r>
          </a:p>
        </p:txBody>
      </p:sp>
      <p:sp>
        <p:nvSpPr>
          <p:cNvPr id="6" name="Text Box 29">
            <a:extLst>
              <a:ext uri="{FF2B5EF4-FFF2-40B4-BE49-F238E27FC236}">
                <a16:creationId xmlns:a16="http://schemas.microsoft.com/office/drawing/2014/main" id="{20851999-B8AF-4BE2-C5AE-A44E6F8DA0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7712" y="1230581"/>
            <a:ext cx="8502649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b="1" i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Last time: </a:t>
            </a:r>
            <a:r>
              <a:rPr lang="en-US" dirty="0">
                <a:solidFill>
                  <a:srgbClr val="001ABF"/>
                </a:solidFill>
              </a:rPr>
              <a:t>The </a:t>
            </a:r>
            <a:r>
              <a:rPr lang="en-US" i="1" dirty="0">
                <a:solidFill>
                  <a:srgbClr val="001ABF"/>
                </a:solidFill>
                <a:latin typeface="Arial Black" charset="0"/>
              </a:rPr>
              <a:t>Stress Tensor</a:t>
            </a:r>
            <a:endParaRPr lang="en-US" dirty="0">
              <a:solidFill>
                <a:srgbClr val="001ABF"/>
              </a:solidFill>
            </a:endParaRPr>
          </a:p>
          <a:p>
            <a:endParaRPr lang="en-US" sz="600" dirty="0">
              <a:solidFill>
                <a:srgbClr val="001ABF"/>
              </a:solidFill>
            </a:endParaRPr>
          </a:p>
          <a:p>
            <a:r>
              <a:rPr lang="en-US" dirty="0">
                <a:solidFill>
                  <a:srgbClr val="001ABF"/>
                </a:solidFill>
              </a:rPr>
              <a:t>• </a:t>
            </a:r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Stress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1ABF"/>
                </a:solidFill>
              </a:rPr>
              <a:t>is a second-order tensor describing force per unit</a:t>
            </a:r>
          </a:p>
          <a:p>
            <a:r>
              <a:rPr lang="en-US" dirty="0">
                <a:solidFill>
                  <a:srgbClr val="001ABF"/>
                </a:solidFill>
              </a:rPr>
              <a:t>   area acting in three directions 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dirty="0">
                <a:solidFill>
                  <a:srgbClr val="001ABF"/>
                </a:solidFill>
              </a:rPr>
              <a:t>), and on each of three</a:t>
            </a:r>
          </a:p>
          <a:p>
            <a:r>
              <a:rPr lang="en-US" dirty="0">
                <a:solidFill>
                  <a:srgbClr val="001ABF"/>
                </a:solidFill>
              </a:rPr>
              <a:t>   planes (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1ABF"/>
                </a:solidFill>
              </a:rPr>
              <a:t>):                                          The stress tensor is</a:t>
            </a:r>
          </a:p>
          <a:p>
            <a:r>
              <a:rPr lang="en-US" dirty="0">
                <a:solidFill>
                  <a:schemeClr val="accent2"/>
                </a:solidFill>
              </a:rPr>
              <a:t>                                                             </a:t>
            </a:r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symmetric</a:t>
            </a:r>
            <a:r>
              <a:rPr lang="en-US" dirty="0">
                <a:solidFill>
                  <a:srgbClr val="001ABF"/>
                </a:solidFill>
              </a:rPr>
              <a:t>, i.e., only</a:t>
            </a:r>
          </a:p>
          <a:p>
            <a:r>
              <a:rPr lang="en-US" dirty="0">
                <a:solidFill>
                  <a:srgbClr val="001ABF"/>
                </a:solidFill>
              </a:rPr>
              <a:t>                                                             six independent values</a:t>
            </a:r>
          </a:p>
          <a:p>
            <a:endParaRPr lang="en-US" sz="1200" dirty="0">
              <a:solidFill>
                <a:srgbClr val="001ABF"/>
              </a:solidFill>
            </a:endParaRPr>
          </a:p>
          <a:p>
            <a:r>
              <a:rPr lang="en-US" dirty="0">
                <a:solidFill>
                  <a:srgbClr val="001ABF"/>
                </a:solidFill>
              </a:rPr>
              <a:t>• The </a:t>
            </a:r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eigenvalues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1ABF"/>
                </a:solidFill>
              </a:rPr>
              <a:t>and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eigenvectors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1ABF"/>
                </a:solidFill>
              </a:rPr>
              <a:t>of a stress tensor</a:t>
            </a:r>
          </a:p>
          <a:p>
            <a:r>
              <a:rPr lang="en-US" dirty="0">
                <a:solidFill>
                  <a:srgbClr val="001ABF"/>
                </a:solidFill>
              </a:rPr>
              <a:t>   describe </a:t>
            </a:r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principal stresses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rgbClr val="001ABF"/>
                </a:solidFill>
              </a:rPr>
              <a:t>and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principal axes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1ABF"/>
                </a:solidFill>
              </a:rPr>
              <a:t>for</a:t>
            </a:r>
          </a:p>
          <a:p>
            <a:r>
              <a:rPr lang="en-US" dirty="0">
                <a:solidFill>
                  <a:srgbClr val="001ABF"/>
                </a:solidFill>
              </a:rPr>
              <a:t>   a coordinate system in which shear stress is zero.</a:t>
            </a:r>
          </a:p>
          <a:p>
            <a:pPr>
              <a:buFontTx/>
              <a:buChar char="•"/>
            </a:pPr>
            <a:endParaRPr lang="en-US" sz="600" dirty="0">
              <a:solidFill>
                <a:srgbClr val="001ABF"/>
              </a:solidFill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rgbClr val="001ABF"/>
                </a:solidFill>
              </a:rPr>
              <a:t> These are found by solving                  for non-zero scalar</a:t>
            </a:r>
          </a:p>
          <a:p>
            <a:r>
              <a:rPr lang="en-US" dirty="0">
                <a:solidFill>
                  <a:srgbClr val="001ABF"/>
                </a:solidFill>
              </a:rPr>
              <a:t>   eigenvalues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i="1" dirty="0">
                <a:solidFill>
                  <a:schemeClr val="tx2"/>
                </a:solidFill>
                <a:latin typeface="Symbol" charset="0"/>
                <a:sym typeface="Symbol" charset="0"/>
              </a:rPr>
              <a:t>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rgbClr val="001ABF"/>
                </a:solidFill>
              </a:rPr>
              <a:t>and the corresponding eigenvectors </a:t>
            </a:r>
            <a:r>
              <a:rPr lang="en-US" b="1" dirty="0">
                <a:solidFill>
                  <a:srgbClr val="001ABF"/>
                </a:solidFill>
                <a:latin typeface="Times New Roman" charset="0"/>
              </a:rPr>
              <a:t>  </a:t>
            </a:r>
            <a:r>
              <a:rPr lang="en-US" dirty="0">
                <a:solidFill>
                  <a:srgbClr val="001ABF"/>
                </a:solidFill>
              </a:rPr>
              <a:t>.</a:t>
            </a:r>
          </a:p>
          <a:p>
            <a:r>
              <a:rPr lang="en-US" dirty="0">
                <a:solidFill>
                  <a:srgbClr val="001ABF"/>
                </a:solidFill>
              </a:rPr>
              <a:t>• Typically we use </a:t>
            </a:r>
            <a:r>
              <a:rPr lang="en-US" b="1" i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deviatoric stress </a:t>
            </a:r>
            <a:r>
              <a:rPr lang="en-US" dirty="0">
                <a:solidFill>
                  <a:srgbClr val="001ABF"/>
                </a:solidFill>
              </a:rPr>
              <a:t>(i.e., after the mean</a:t>
            </a:r>
          </a:p>
          <a:p>
            <a:r>
              <a:rPr lang="en-US" dirty="0">
                <a:solidFill>
                  <a:srgbClr val="001ABF"/>
                </a:solidFill>
              </a:rPr>
              <a:t>   normal stress has been subtracted).</a:t>
            </a:r>
          </a:p>
          <a:p>
            <a:endParaRPr lang="en-US" sz="600" dirty="0">
              <a:solidFill>
                <a:schemeClr val="accent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7F674B-5F42-9795-69E5-D0C9678AD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196" y="2449781"/>
            <a:ext cx="3978275" cy="12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5A7077-E25B-A671-4943-9F6DC260E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459" y="4777056"/>
            <a:ext cx="1408112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D1E5FC7-9123-703C-14FF-67397179A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996" y="5237926"/>
            <a:ext cx="26511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2006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C0BFE926-1B12-E81B-4497-D3526CD60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1726" y="146050"/>
            <a:ext cx="8528547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3600" i="1" dirty="0">
                <a:solidFill>
                  <a:srgbClr val="001ABF"/>
                </a:solidFill>
                <a:latin typeface="Arial Black" charset="0"/>
              </a:rPr>
              <a:t>The Constitutive Relation:</a:t>
            </a:r>
          </a:p>
          <a:p>
            <a:endParaRPr lang="en-US" sz="600" i="1" dirty="0">
              <a:solidFill>
                <a:srgbClr val="001ABF"/>
              </a:solidFill>
              <a:latin typeface="Arial Black" charset="0"/>
            </a:endParaRPr>
          </a:p>
          <a:p>
            <a:r>
              <a:rPr lang="en-US" dirty="0">
                <a:solidFill>
                  <a:srgbClr val="001ABF"/>
                </a:solidFill>
              </a:rPr>
              <a:t>A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constitutive relation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1ABF"/>
                </a:solidFill>
              </a:rPr>
              <a:t>is any set of equations that </a:t>
            </a:r>
          </a:p>
          <a:p>
            <a:r>
              <a:rPr lang="en-US" dirty="0">
                <a:solidFill>
                  <a:srgbClr val="001ABF"/>
                </a:solidFill>
              </a:rPr>
              <a:t>   relate stress and strain (or their derivatives). There are</a:t>
            </a:r>
          </a:p>
          <a:p>
            <a:r>
              <a:rPr lang="en-US" dirty="0">
                <a:solidFill>
                  <a:srgbClr val="001ABF"/>
                </a:solidFill>
              </a:rPr>
              <a:t>   many different rheological laws that may apply in the Earth,</a:t>
            </a:r>
          </a:p>
          <a:p>
            <a:r>
              <a:rPr lang="en-US" dirty="0">
                <a:solidFill>
                  <a:srgbClr val="001ABF"/>
                </a:solidFill>
              </a:rPr>
              <a:t>   but on seismic timescales (typical periods of 0.001–1000 s)</a:t>
            </a:r>
          </a:p>
          <a:p>
            <a:r>
              <a:rPr lang="en-US" dirty="0">
                <a:solidFill>
                  <a:srgbClr val="001ABF"/>
                </a:solidFill>
              </a:rPr>
              <a:t>   stress and strain are well-described by </a:t>
            </a:r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Hooke’s Law</a:t>
            </a:r>
            <a:r>
              <a:rPr lang="en-US" sz="1200" i="1" dirty="0">
                <a:solidFill>
                  <a:srgbClr val="FF0000"/>
                </a:solidFill>
                <a:latin typeface="Arial Black" charset="0"/>
              </a:rPr>
              <a:t> </a:t>
            </a:r>
            <a:r>
              <a:rPr lang="en-US" dirty="0">
                <a:solidFill>
                  <a:srgbClr val="001ABF"/>
                </a:solidFill>
              </a:rPr>
              <a:t>: </a:t>
            </a:r>
          </a:p>
          <a:p>
            <a:endParaRPr lang="en-US" dirty="0">
              <a:solidFill>
                <a:srgbClr val="001ABF"/>
              </a:solidFill>
            </a:endParaRPr>
          </a:p>
          <a:p>
            <a:endParaRPr lang="en-US" dirty="0">
              <a:solidFill>
                <a:srgbClr val="001ABF"/>
              </a:solidFill>
            </a:endParaRPr>
          </a:p>
          <a:p>
            <a:r>
              <a:rPr lang="en-US" dirty="0">
                <a:solidFill>
                  <a:srgbClr val="001ABF"/>
                </a:solidFill>
              </a:rPr>
              <a:t>   i.e., the relationship of stress to strain is </a:t>
            </a:r>
            <a:r>
              <a:rPr lang="en-US" i="1" dirty="0">
                <a:solidFill>
                  <a:srgbClr val="001ABF"/>
                </a:solidFill>
                <a:latin typeface="Arial Black" charset="0"/>
              </a:rPr>
              <a:t>linear</a:t>
            </a:r>
            <a:r>
              <a:rPr lang="en-US" dirty="0">
                <a:solidFill>
                  <a:srgbClr val="001ABF"/>
                </a:solidFill>
              </a:rPr>
              <a:t>.</a:t>
            </a:r>
          </a:p>
          <a:p>
            <a:endParaRPr lang="en-US" sz="600" dirty="0">
              <a:solidFill>
                <a:srgbClr val="001ABF"/>
              </a:solidFill>
            </a:endParaRPr>
          </a:p>
          <a:p>
            <a:r>
              <a:rPr lang="en-US" dirty="0">
                <a:solidFill>
                  <a:srgbClr val="001ABF"/>
                </a:solidFill>
              </a:rPr>
              <a:t>Recall that our indicial notation means repeated indices are</a:t>
            </a:r>
          </a:p>
          <a:p>
            <a:r>
              <a:rPr lang="en-US" dirty="0">
                <a:solidFill>
                  <a:srgbClr val="001ABF"/>
                </a:solidFill>
              </a:rPr>
              <a:t>   sums:</a:t>
            </a:r>
            <a:endParaRPr lang="en-US" sz="3600" i="1" dirty="0">
              <a:solidFill>
                <a:srgbClr val="001ABF"/>
              </a:solidFill>
              <a:latin typeface="Arial Black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4AD8B7-B1B8-6EF1-0E9D-6F697793F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251" y="2705100"/>
            <a:ext cx="2133600" cy="642938"/>
          </a:xfrm>
          <a:prstGeom prst="rect">
            <a:avLst/>
          </a:prstGeom>
          <a:solidFill>
            <a:srgbClr val="B3B3B3"/>
          </a:solidFill>
          <a:ln w="5080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D6956D-A09B-48F1-38D8-345CA8260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651" y="4216400"/>
            <a:ext cx="342900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="" xmlns:a14="http://schemas.microsoft.com/office/drawing/2010/main" xmlns:mc="http://schemas.openxmlformats.org/markup-compatibility/2006">
                <a:solidFill>
                  <a:srgbClr val="FF6461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xmlns:mc="http://schemas.openxmlformats.org/markup-compatibility/2006" w="508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="" xmlns:a14="http://schemas.microsoft.com/office/drawing/2010/main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AF45BCF0-5C0F-D079-14E6-2562E1BBC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8514" y="4191000"/>
            <a:ext cx="3727302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>
                <a:solidFill>
                  <a:srgbClr val="001ABF"/>
                </a:solidFill>
              </a:rPr>
              <a:t>Hence, every term in</a:t>
            </a:r>
          </a:p>
          <a:p>
            <a:r>
              <a:rPr lang="en-US">
                <a:solidFill>
                  <a:srgbClr val="001ABF"/>
                </a:solidFill>
              </a:rPr>
              <a:t>the stress tensor depends</a:t>
            </a:r>
          </a:p>
          <a:p>
            <a:r>
              <a:rPr lang="en-US">
                <a:solidFill>
                  <a:srgbClr val="001ABF"/>
                </a:solidFill>
              </a:rPr>
              <a:t>on all nine terms in the</a:t>
            </a:r>
          </a:p>
          <a:p>
            <a:r>
              <a:rPr lang="en-US">
                <a:solidFill>
                  <a:srgbClr val="001ABF"/>
                </a:solidFill>
              </a:rPr>
              <a:t>strain tensor </a:t>
            </a:r>
            <a:r>
              <a:rPr lang="en-US" i="1">
                <a:solidFill>
                  <a:srgbClr val="001ABF"/>
                </a:solidFill>
              </a:rPr>
              <a:t>AND</a:t>
            </a:r>
            <a:r>
              <a:rPr lang="en-US">
                <a:solidFill>
                  <a:srgbClr val="001ABF"/>
                </a:solidFill>
              </a:rPr>
              <a:t> nine of</a:t>
            </a:r>
          </a:p>
          <a:p>
            <a:r>
              <a:rPr lang="en-US">
                <a:solidFill>
                  <a:srgbClr val="001ABF"/>
                </a:solidFill>
              </a:rPr>
              <a:t>the 81 terms in the</a:t>
            </a:r>
          </a:p>
          <a:p>
            <a:r>
              <a:rPr lang="en-US">
                <a:solidFill>
                  <a:srgbClr val="001ABF"/>
                </a:solidFill>
              </a:rPr>
              <a:t>elasticity tensor!</a:t>
            </a:r>
          </a:p>
        </p:txBody>
      </p:sp>
    </p:spTree>
    <p:extLst>
      <p:ext uri="{BB962C8B-B14F-4D97-AF65-F5344CB8AC3E}">
        <p14:creationId xmlns:p14="http://schemas.microsoft.com/office/powerpoint/2010/main" val="1741998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3">
            <a:extLst>
              <a:ext uri="{FF2B5EF4-FFF2-40B4-BE49-F238E27FC236}">
                <a16:creationId xmlns:a16="http://schemas.microsoft.com/office/drawing/2014/main" id="{AE9AC081-1376-FCEF-4680-5B53DEA934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3223" y="105014"/>
            <a:ext cx="8185554" cy="6647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1ABF"/>
                </a:solidFill>
              </a:rPr>
              <a:t>Recall also however that the stress tensor, and hence the</a:t>
            </a:r>
          </a:p>
          <a:p>
            <a:r>
              <a:rPr lang="en-US" dirty="0">
                <a:solidFill>
                  <a:srgbClr val="001ABF"/>
                </a:solidFill>
              </a:rPr>
              <a:t>   strain tensor!, are symmetric:</a:t>
            </a:r>
          </a:p>
          <a:p>
            <a:r>
              <a:rPr lang="en-US" dirty="0">
                <a:solidFill>
                  <a:srgbClr val="001ABF"/>
                </a:solidFill>
              </a:rPr>
              <a:t>                      </a:t>
            </a:r>
            <a:r>
              <a:rPr lang="en-US" i="1" dirty="0">
                <a:solidFill>
                  <a:schemeClr val="tx2"/>
                </a:solidFill>
                <a:latin typeface="Symbol" charset="0"/>
                <a:sym typeface="Symbol" charset="0"/>
              </a:rPr>
              <a:t></a:t>
            </a:r>
            <a:r>
              <a:rPr lang="en-US" i="1" baseline="-25000" dirty="0" err="1">
                <a:solidFill>
                  <a:schemeClr val="tx2"/>
                </a:solidFill>
                <a:latin typeface="Times New Roman" charset="0"/>
              </a:rPr>
              <a:t>ij</a:t>
            </a:r>
            <a:r>
              <a:rPr lang="en-US" dirty="0">
                <a:solidFill>
                  <a:schemeClr val="tx2"/>
                </a:solidFill>
                <a:latin typeface="Times New Roman" charset="0"/>
              </a:rPr>
              <a:t> = </a:t>
            </a:r>
            <a:r>
              <a:rPr lang="en-US" i="1" dirty="0">
                <a:solidFill>
                  <a:schemeClr val="tx2"/>
                </a:solidFill>
                <a:latin typeface="Symbol" charset="0"/>
                <a:sym typeface="Symbol" charset="0"/>
              </a:rPr>
              <a:t></a:t>
            </a:r>
            <a:r>
              <a:rPr lang="en-US" i="1" baseline="-25000" dirty="0" err="1">
                <a:solidFill>
                  <a:schemeClr val="tx2"/>
                </a:solidFill>
                <a:latin typeface="Times New Roman" charset="0"/>
              </a:rPr>
              <a:t>ji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rgbClr val="001ABF"/>
                </a:solidFill>
              </a:rPr>
              <a:t> </a:t>
            </a:r>
            <a:r>
              <a:rPr lang="en-US" dirty="0">
                <a:solidFill>
                  <a:srgbClr val="001ABF"/>
                </a:solidFill>
                <a:sym typeface="Symbol" charset="0"/>
              </a:rPr>
              <a:t>  only 6 independent terms</a:t>
            </a:r>
            <a:endParaRPr lang="en-US" dirty="0">
              <a:solidFill>
                <a:srgbClr val="001ABF"/>
              </a:solidFill>
            </a:endParaRPr>
          </a:p>
          <a:p>
            <a:r>
              <a:rPr lang="en-US" dirty="0">
                <a:solidFill>
                  <a:srgbClr val="001ABF"/>
                </a:solidFill>
              </a:rPr>
              <a:t>                       </a:t>
            </a:r>
            <a:r>
              <a:rPr lang="en-US" i="1" dirty="0" err="1">
                <a:solidFill>
                  <a:schemeClr val="tx2"/>
                </a:solidFill>
                <a:latin typeface="Symbol" charset="2"/>
                <a:cs typeface="Symbol" charset="2"/>
              </a:rPr>
              <a:t>e</a:t>
            </a:r>
            <a:r>
              <a:rPr lang="en-US" i="1" baseline="-25000" dirty="0" err="1">
                <a:solidFill>
                  <a:schemeClr val="tx2"/>
                </a:solidFill>
                <a:latin typeface="Times New Roman" charset="0"/>
              </a:rPr>
              <a:t>ij</a:t>
            </a:r>
            <a:r>
              <a:rPr lang="en-US" dirty="0">
                <a:solidFill>
                  <a:schemeClr val="tx2"/>
                </a:solidFill>
                <a:latin typeface="Times New Roman" charset="0"/>
              </a:rPr>
              <a:t> = </a:t>
            </a:r>
            <a:r>
              <a:rPr lang="en-US" i="1" dirty="0" err="1">
                <a:solidFill>
                  <a:schemeClr val="tx2"/>
                </a:solidFill>
                <a:latin typeface="Symbol" charset="2"/>
                <a:cs typeface="Symbol" charset="2"/>
              </a:rPr>
              <a:t>e</a:t>
            </a:r>
            <a:r>
              <a:rPr lang="en-US" i="1" baseline="-25000" dirty="0" err="1">
                <a:solidFill>
                  <a:schemeClr val="tx2"/>
                </a:solidFill>
                <a:latin typeface="Times New Roman" charset="0"/>
              </a:rPr>
              <a:t>ji</a:t>
            </a:r>
            <a:r>
              <a:rPr lang="en-US" dirty="0">
                <a:solidFill>
                  <a:schemeClr val="accent2"/>
                </a:solidFill>
              </a:rPr>
              <a:t>  </a:t>
            </a:r>
            <a:r>
              <a:rPr lang="en-US" dirty="0">
                <a:solidFill>
                  <a:srgbClr val="001ABF"/>
                </a:solidFill>
                <a:sym typeface="Symbol" charset="0"/>
              </a:rPr>
              <a:t>  only 6 independent terms</a:t>
            </a:r>
          </a:p>
          <a:p>
            <a:endParaRPr lang="en-US" sz="600" dirty="0">
              <a:solidFill>
                <a:srgbClr val="001ABF"/>
              </a:solidFill>
            </a:endParaRPr>
          </a:p>
          <a:p>
            <a:r>
              <a:rPr lang="en-US" dirty="0">
                <a:solidFill>
                  <a:srgbClr val="001ABF"/>
                </a:solidFill>
              </a:rPr>
              <a:t>This requires also that</a:t>
            </a:r>
          </a:p>
          <a:p>
            <a:r>
              <a:rPr lang="en-US" dirty="0">
                <a:solidFill>
                  <a:srgbClr val="001ABF"/>
                </a:solidFill>
              </a:rPr>
              <a:t>                        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i="1" dirty="0" err="1">
                <a:solidFill>
                  <a:schemeClr val="tx2"/>
                </a:solidFill>
                <a:latin typeface="Times New Roman" charset="0"/>
              </a:rPr>
              <a:t>C</a:t>
            </a:r>
            <a:r>
              <a:rPr lang="en-US" i="1" baseline="-25000" dirty="0" err="1">
                <a:solidFill>
                  <a:schemeClr val="tx2"/>
                </a:solidFill>
                <a:latin typeface="Times New Roman" charset="0"/>
              </a:rPr>
              <a:t>ijkl</a:t>
            </a:r>
            <a:r>
              <a:rPr lang="en-US" i="1" dirty="0">
                <a:solidFill>
                  <a:schemeClr val="tx2"/>
                </a:solidFill>
                <a:latin typeface="Times New Roman" charset="0"/>
              </a:rPr>
              <a:t> = </a:t>
            </a:r>
            <a:r>
              <a:rPr lang="en-US" i="1" dirty="0" err="1">
                <a:solidFill>
                  <a:schemeClr val="tx2"/>
                </a:solidFill>
                <a:latin typeface="Times New Roman" charset="0"/>
              </a:rPr>
              <a:t>C</a:t>
            </a:r>
            <a:r>
              <a:rPr lang="en-US" i="1" baseline="-25000" dirty="0" err="1">
                <a:solidFill>
                  <a:schemeClr val="tx2"/>
                </a:solidFill>
                <a:latin typeface="Times New Roman" charset="0"/>
              </a:rPr>
              <a:t>jikl</a:t>
            </a:r>
            <a:r>
              <a:rPr lang="en-US" dirty="0">
                <a:solidFill>
                  <a:schemeClr val="accent2"/>
                </a:solidFill>
              </a:rPr>
              <a:t>  </a:t>
            </a:r>
            <a:r>
              <a:rPr lang="en-US" dirty="0">
                <a:solidFill>
                  <a:srgbClr val="001ABF"/>
                </a:solidFill>
              </a:rPr>
              <a:t>&amp;</a:t>
            </a:r>
            <a:r>
              <a:rPr lang="en-US" dirty="0">
                <a:solidFill>
                  <a:schemeClr val="accent2"/>
                </a:solidFill>
              </a:rPr>
              <a:t>  </a:t>
            </a:r>
            <a:r>
              <a:rPr lang="en-US" i="1" dirty="0" err="1">
                <a:solidFill>
                  <a:schemeClr val="tx2"/>
                </a:solidFill>
                <a:latin typeface="Times New Roman" charset="0"/>
              </a:rPr>
              <a:t>C</a:t>
            </a:r>
            <a:r>
              <a:rPr lang="en-US" i="1" baseline="-25000" dirty="0" err="1">
                <a:solidFill>
                  <a:schemeClr val="tx2"/>
                </a:solidFill>
                <a:latin typeface="Times New Roman" charset="0"/>
              </a:rPr>
              <a:t>ijkl</a:t>
            </a:r>
            <a:r>
              <a:rPr lang="en-US" i="1" dirty="0">
                <a:solidFill>
                  <a:schemeClr val="tx2"/>
                </a:solidFill>
                <a:latin typeface="Times New Roman" charset="0"/>
              </a:rPr>
              <a:t> = </a:t>
            </a:r>
            <a:r>
              <a:rPr lang="en-US" i="1" dirty="0" err="1">
                <a:solidFill>
                  <a:schemeClr val="tx2"/>
                </a:solidFill>
                <a:latin typeface="Times New Roman" charset="0"/>
              </a:rPr>
              <a:t>C</a:t>
            </a:r>
            <a:r>
              <a:rPr lang="en-US" i="1" baseline="-25000" dirty="0" err="1">
                <a:solidFill>
                  <a:schemeClr val="tx2"/>
                </a:solidFill>
                <a:latin typeface="Times New Roman" charset="0"/>
              </a:rPr>
              <a:t>ijlk</a:t>
            </a:r>
            <a:endParaRPr lang="en-US" dirty="0">
              <a:solidFill>
                <a:schemeClr val="accent2"/>
              </a:solidFill>
            </a:endParaRPr>
          </a:p>
          <a:p>
            <a:endParaRPr lang="en-US" sz="600" dirty="0">
              <a:solidFill>
                <a:schemeClr val="accent2"/>
              </a:solidFill>
            </a:endParaRPr>
          </a:p>
          <a:p>
            <a:r>
              <a:rPr lang="en-US" dirty="0">
                <a:solidFill>
                  <a:srgbClr val="001ABF"/>
                </a:solidFill>
              </a:rPr>
              <a:t>Hence, the elasticity tensor must have ≤ </a:t>
            </a:r>
            <a:r>
              <a:rPr lang="en-US" dirty="0">
                <a:solidFill>
                  <a:schemeClr val="tx2"/>
                </a:solidFill>
                <a:latin typeface="Times New Roman" charset="0"/>
              </a:rPr>
              <a:t>6</a:t>
            </a:r>
            <a:r>
              <a:rPr lang="en-US" dirty="0">
                <a:solidFill>
                  <a:schemeClr val="tx2"/>
                </a:solidFill>
              </a:rPr>
              <a:t> x </a:t>
            </a:r>
            <a:r>
              <a:rPr lang="en-US" dirty="0">
                <a:solidFill>
                  <a:schemeClr val="tx2"/>
                </a:solidFill>
                <a:latin typeface="Times New Roman" charset="0"/>
              </a:rPr>
              <a:t>6 = 36</a:t>
            </a:r>
            <a:endParaRPr lang="en-US" dirty="0">
              <a:solidFill>
                <a:srgbClr val="001ABF"/>
              </a:solidFill>
            </a:endParaRPr>
          </a:p>
          <a:p>
            <a:r>
              <a:rPr lang="en-US" dirty="0">
                <a:solidFill>
                  <a:srgbClr val="001ABF"/>
                </a:solidFill>
              </a:rPr>
              <a:t>   independent constants!</a:t>
            </a:r>
          </a:p>
          <a:p>
            <a:endParaRPr lang="en-US" sz="600" dirty="0">
              <a:solidFill>
                <a:srgbClr val="001ABF"/>
              </a:solidFill>
            </a:endParaRPr>
          </a:p>
          <a:p>
            <a:r>
              <a:rPr lang="en-US" dirty="0">
                <a:solidFill>
                  <a:srgbClr val="001ABF"/>
                </a:solidFill>
              </a:rPr>
              <a:t>It turns out there</a:t>
            </a:r>
            <a:r>
              <a:rPr lang="en-US" dirty="0">
                <a:solidFill>
                  <a:srgbClr val="001ABF"/>
                </a:solidFill>
                <a:latin typeface="Arial"/>
              </a:rPr>
              <a:t>’</a:t>
            </a:r>
            <a:r>
              <a:rPr lang="en-US" dirty="0">
                <a:solidFill>
                  <a:srgbClr val="001ABF"/>
                </a:solidFill>
              </a:rPr>
              <a:t>s another symmetry relation (arising from</a:t>
            </a:r>
          </a:p>
          <a:p>
            <a:r>
              <a:rPr lang="en-US" dirty="0">
                <a:solidFill>
                  <a:srgbClr val="001ABF"/>
                </a:solidFill>
              </a:rPr>
              <a:t>   conservation of energy in the strain potential):</a:t>
            </a:r>
          </a:p>
          <a:p>
            <a:r>
              <a:rPr lang="en-US" dirty="0">
                <a:solidFill>
                  <a:schemeClr val="accent2"/>
                </a:solidFill>
              </a:rPr>
              <a:t>                                   </a:t>
            </a:r>
            <a:r>
              <a:rPr lang="en-US" i="1" dirty="0" err="1">
                <a:solidFill>
                  <a:schemeClr val="tx2"/>
                </a:solidFill>
                <a:latin typeface="Times New Roman" charset="0"/>
              </a:rPr>
              <a:t>C</a:t>
            </a:r>
            <a:r>
              <a:rPr lang="en-US" i="1" baseline="-25000" dirty="0" err="1">
                <a:solidFill>
                  <a:schemeClr val="tx2"/>
                </a:solidFill>
                <a:latin typeface="Times New Roman" charset="0"/>
              </a:rPr>
              <a:t>ijkl</a:t>
            </a:r>
            <a:r>
              <a:rPr lang="en-US" i="1" dirty="0">
                <a:solidFill>
                  <a:schemeClr val="tx2"/>
                </a:solidFill>
                <a:latin typeface="Times New Roman" charset="0"/>
              </a:rPr>
              <a:t> = </a:t>
            </a:r>
            <a:r>
              <a:rPr lang="en-US" i="1" dirty="0" err="1">
                <a:solidFill>
                  <a:schemeClr val="tx2"/>
                </a:solidFill>
                <a:latin typeface="Times New Roman" charset="0"/>
              </a:rPr>
              <a:t>C</a:t>
            </a:r>
            <a:r>
              <a:rPr lang="en-US" i="1" baseline="-25000" dirty="0" err="1">
                <a:solidFill>
                  <a:schemeClr val="tx2"/>
                </a:solidFill>
                <a:latin typeface="Times New Roman" charset="0"/>
              </a:rPr>
              <a:t>klij</a:t>
            </a:r>
            <a:r>
              <a:rPr lang="en-US" dirty="0">
                <a:solidFill>
                  <a:schemeClr val="accent2"/>
                </a:solidFill>
              </a:rPr>
              <a:t> </a:t>
            </a:r>
          </a:p>
          <a:p>
            <a:r>
              <a:rPr lang="en-US" dirty="0">
                <a:solidFill>
                  <a:srgbClr val="001ABF"/>
                </a:solidFill>
              </a:rPr>
              <a:t>which allows us to drop another 15, for a total of just </a:t>
            </a:r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21</a:t>
            </a:r>
            <a:endParaRPr lang="en-US" dirty="0">
              <a:solidFill>
                <a:srgbClr val="001ABF"/>
              </a:solidFill>
            </a:endParaRPr>
          </a:p>
          <a:p>
            <a:r>
              <a:rPr lang="en-US" dirty="0">
                <a:solidFill>
                  <a:srgbClr val="001ABF"/>
                </a:solidFill>
              </a:rPr>
              <a:t>   independent elasticity constants… The lowest order</a:t>
            </a:r>
          </a:p>
          <a:p>
            <a:r>
              <a:rPr lang="en-US" dirty="0">
                <a:solidFill>
                  <a:srgbClr val="001ABF"/>
                </a:solidFill>
              </a:rPr>
              <a:t>   symmetry of a </a:t>
            </a:r>
            <a:r>
              <a:rPr lang="en-US" i="1" dirty="0">
                <a:solidFill>
                  <a:srgbClr val="001ABF"/>
                </a:solidFill>
                <a:latin typeface="Arial Black" charset="0"/>
              </a:rPr>
              <a:t>triclinic</a:t>
            </a:r>
            <a:r>
              <a:rPr lang="en-US" dirty="0">
                <a:solidFill>
                  <a:srgbClr val="001ABF"/>
                </a:solidFill>
              </a:rPr>
              <a:t> system. Other symmetries:</a:t>
            </a:r>
          </a:p>
          <a:p>
            <a:r>
              <a:rPr lang="en-US" dirty="0">
                <a:solidFill>
                  <a:srgbClr val="001ABF"/>
                </a:solidFill>
              </a:rPr>
              <a:t>                         </a:t>
            </a:r>
            <a:r>
              <a:rPr lang="en-US" i="1" dirty="0">
                <a:solidFill>
                  <a:srgbClr val="001ABF"/>
                </a:solidFill>
                <a:latin typeface="Arial Black" charset="0"/>
              </a:rPr>
              <a:t>Orthorhombic</a:t>
            </a:r>
            <a:r>
              <a:rPr lang="en-US" sz="1200" i="1" dirty="0">
                <a:solidFill>
                  <a:srgbClr val="001ABF"/>
                </a:solidFill>
                <a:latin typeface="Arial Black" charset="0"/>
              </a:rPr>
              <a:t> </a:t>
            </a:r>
            <a:r>
              <a:rPr lang="en-US" dirty="0">
                <a:solidFill>
                  <a:srgbClr val="001ABF"/>
                </a:solidFill>
              </a:rPr>
              <a:t>: 21 </a:t>
            </a:r>
            <a:r>
              <a:rPr lang="en-US" dirty="0">
                <a:solidFill>
                  <a:srgbClr val="001ABF"/>
                </a:solidFill>
                <a:sym typeface="Symbol" charset="0"/>
              </a:rPr>
              <a:t> </a:t>
            </a:r>
            <a:r>
              <a:rPr lang="en-US" i="1" dirty="0">
                <a:solidFill>
                  <a:srgbClr val="001ABF"/>
                </a:solidFill>
                <a:latin typeface="Arial Black" charset="0"/>
              </a:rPr>
              <a:t>9</a:t>
            </a:r>
            <a:endParaRPr lang="en-US" dirty="0">
              <a:solidFill>
                <a:srgbClr val="001ABF"/>
              </a:solidFill>
            </a:endParaRPr>
          </a:p>
          <a:p>
            <a:r>
              <a:rPr lang="en-US" dirty="0">
                <a:solidFill>
                  <a:srgbClr val="001ABF"/>
                </a:solidFill>
              </a:rPr>
              <a:t>                         </a:t>
            </a:r>
            <a:r>
              <a:rPr lang="en-US" i="1" dirty="0">
                <a:solidFill>
                  <a:srgbClr val="001ABF"/>
                </a:solidFill>
                <a:latin typeface="Arial Black" charset="0"/>
              </a:rPr>
              <a:t>Hexagonal</a:t>
            </a:r>
            <a:r>
              <a:rPr lang="en-US" sz="1200" i="1" dirty="0">
                <a:solidFill>
                  <a:srgbClr val="001ABF"/>
                </a:solidFill>
                <a:latin typeface="Arial Black" charset="0"/>
              </a:rPr>
              <a:t> </a:t>
            </a:r>
            <a:r>
              <a:rPr lang="en-US" dirty="0">
                <a:solidFill>
                  <a:srgbClr val="001ABF"/>
                </a:solidFill>
              </a:rPr>
              <a:t>: 9 </a:t>
            </a:r>
            <a:r>
              <a:rPr lang="en-US" dirty="0">
                <a:solidFill>
                  <a:srgbClr val="001ABF"/>
                </a:solidFill>
                <a:sym typeface="Symbol" charset="0"/>
              </a:rPr>
              <a:t> </a:t>
            </a:r>
            <a:r>
              <a:rPr lang="en-US" i="1" dirty="0">
                <a:solidFill>
                  <a:srgbClr val="001ABF"/>
                </a:solidFill>
                <a:latin typeface="Arial Black" charset="0"/>
              </a:rPr>
              <a:t>5</a:t>
            </a:r>
            <a:endParaRPr lang="en-US" dirty="0">
              <a:solidFill>
                <a:srgbClr val="001ABF"/>
              </a:solidFill>
            </a:endParaRPr>
          </a:p>
          <a:p>
            <a:r>
              <a:rPr lang="en-US" dirty="0">
                <a:solidFill>
                  <a:srgbClr val="001ABF"/>
                </a:solidFill>
              </a:rPr>
              <a:t>                         </a:t>
            </a:r>
            <a:r>
              <a:rPr lang="en-US" i="1" dirty="0">
                <a:solidFill>
                  <a:srgbClr val="001ABF"/>
                </a:solidFill>
                <a:latin typeface="Arial Black" charset="0"/>
              </a:rPr>
              <a:t>Isotropic</a:t>
            </a:r>
            <a:r>
              <a:rPr lang="en-US" sz="1200" i="1" dirty="0">
                <a:solidFill>
                  <a:srgbClr val="001ABF"/>
                </a:solidFill>
                <a:latin typeface="Arial Black" charset="0"/>
              </a:rPr>
              <a:t> </a:t>
            </a:r>
            <a:r>
              <a:rPr lang="en-US" dirty="0">
                <a:solidFill>
                  <a:srgbClr val="001ABF"/>
                </a:solidFill>
              </a:rPr>
              <a:t>: 5 </a:t>
            </a:r>
            <a:r>
              <a:rPr lang="en-US" dirty="0">
                <a:solidFill>
                  <a:srgbClr val="001ABF"/>
                </a:solidFill>
                <a:sym typeface="Symbol" charset="0"/>
              </a:rPr>
              <a:t> </a:t>
            </a:r>
            <a:r>
              <a:rPr lang="en-US" i="1" dirty="0">
                <a:solidFill>
                  <a:srgbClr val="001ABF"/>
                </a:solidFill>
                <a:latin typeface="Arial Black" charset="0"/>
              </a:rPr>
              <a:t>2</a:t>
            </a:r>
            <a:endParaRPr lang="en-US" dirty="0">
              <a:solidFill>
                <a:srgbClr val="001A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342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4">
            <a:extLst>
              <a:ext uri="{FF2B5EF4-FFF2-40B4-BE49-F238E27FC236}">
                <a16:creationId xmlns:a16="http://schemas.microsoft.com/office/drawing/2014/main" id="{EB09228D-E1BB-52BA-D05E-74C3D3D19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6731" y="150813"/>
            <a:ext cx="8618537" cy="655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1ABF"/>
                </a:solidFill>
              </a:rPr>
              <a:t>Most of the time, unless we are specifically interested in</a:t>
            </a:r>
          </a:p>
          <a:p>
            <a:r>
              <a:rPr lang="en-US" dirty="0">
                <a:solidFill>
                  <a:srgbClr val="001ABF"/>
                </a:solidFill>
              </a:rPr>
              <a:t>   </a:t>
            </a:r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anisotropy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1ABF"/>
                </a:solidFill>
              </a:rPr>
              <a:t>(which we</a:t>
            </a:r>
            <a:r>
              <a:rPr lang="en-US" dirty="0">
                <a:solidFill>
                  <a:srgbClr val="001ABF"/>
                </a:solidFill>
                <a:latin typeface="Arial"/>
              </a:rPr>
              <a:t>’</a:t>
            </a:r>
            <a:r>
              <a:rPr lang="en-US" dirty="0">
                <a:solidFill>
                  <a:srgbClr val="001ABF"/>
                </a:solidFill>
              </a:rPr>
              <a:t>ll talk about later), we assume</a:t>
            </a:r>
          </a:p>
          <a:p>
            <a:r>
              <a:rPr lang="en-US" dirty="0">
                <a:solidFill>
                  <a:srgbClr val="001ABF"/>
                </a:solidFill>
              </a:rPr>
              <a:t>   </a:t>
            </a:r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isotropy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1ABF"/>
                </a:solidFill>
              </a:rPr>
              <a:t>(i.e., elasticity is independent of direction).</a:t>
            </a:r>
          </a:p>
          <a:p>
            <a:r>
              <a:rPr lang="en-US" dirty="0">
                <a:solidFill>
                  <a:srgbClr val="001ABF"/>
                </a:solidFill>
              </a:rPr>
              <a:t>   (Velocity anisotropy in the Earth rarely exceeds 5%, so it’s</a:t>
            </a:r>
          </a:p>
          <a:p>
            <a:r>
              <a:rPr lang="en-US" dirty="0">
                <a:solidFill>
                  <a:srgbClr val="001ABF"/>
                </a:solidFill>
              </a:rPr>
              <a:t>   negligible </a:t>
            </a:r>
            <a:r>
              <a:rPr lang="en-US" b="1" i="1" dirty="0">
                <a:solidFill>
                  <a:srgbClr val="001AB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unless</a:t>
            </a:r>
            <a:r>
              <a:rPr lang="en-US" dirty="0">
                <a:solidFill>
                  <a:srgbClr val="001ABF"/>
                </a:solidFill>
              </a:rPr>
              <a:t> you make a special effort to look for it).</a:t>
            </a:r>
          </a:p>
          <a:p>
            <a:endParaRPr lang="en-US" sz="600" dirty="0">
              <a:solidFill>
                <a:srgbClr val="001ABF"/>
              </a:solidFill>
            </a:endParaRPr>
          </a:p>
          <a:p>
            <a:r>
              <a:rPr lang="en-US" dirty="0">
                <a:solidFill>
                  <a:srgbClr val="001ABF"/>
                </a:solidFill>
              </a:rPr>
              <a:t>In the isotropic case, we will use two elastic constants called</a:t>
            </a:r>
          </a:p>
          <a:p>
            <a:r>
              <a:rPr lang="en-US" dirty="0">
                <a:solidFill>
                  <a:srgbClr val="001ABF"/>
                </a:solidFill>
              </a:rPr>
              <a:t>   </a:t>
            </a:r>
            <a:r>
              <a:rPr lang="en-US" i="1" dirty="0" err="1">
                <a:solidFill>
                  <a:srgbClr val="FF0000"/>
                </a:solidFill>
                <a:latin typeface="Arial Black" charset="0"/>
              </a:rPr>
              <a:t>Lamé’s</a:t>
            </a:r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 constants</a:t>
            </a:r>
            <a:r>
              <a:rPr lang="en-US" dirty="0">
                <a:solidFill>
                  <a:srgbClr val="001ABF"/>
                </a:solidFill>
              </a:rPr>
              <a:t>,</a:t>
            </a:r>
            <a:r>
              <a:rPr lang="en-US" i="1" dirty="0">
                <a:solidFill>
                  <a:srgbClr val="FF3300"/>
                </a:solidFill>
              </a:rPr>
              <a:t> </a:t>
            </a:r>
            <a:r>
              <a:rPr lang="en-US" i="1" dirty="0">
                <a:solidFill>
                  <a:schemeClr val="tx2"/>
                </a:solidFill>
                <a:latin typeface="Symbol" charset="0"/>
                <a:sym typeface="Symbol" charset="0"/>
              </a:rPr>
              <a:t></a:t>
            </a:r>
            <a:r>
              <a:rPr lang="en-US" i="1" dirty="0">
                <a:solidFill>
                  <a:srgbClr val="FF3300"/>
                </a:solidFill>
              </a:rPr>
              <a:t> </a:t>
            </a:r>
            <a:r>
              <a:rPr lang="en-US" dirty="0">
                <a:solidFill>
                  <a:srgbClr val="001ABF"/>
                </a:solidFill>
              </a:rPr>
              <a:t>&amp;</a:t>
            </a:r>
            <a:r>
              <a:rPr lang="en-US" i="1" dirty="0">
                <a:solidFill>
                  <a:srgbClr val="FF3300"/>
                </a:solidFill>
              </a:rPr>
              <a:t> </a:t>
            </a:r>
            <a:r>
              <a:rPr lang="en-US" i="1" dirty="0">
                <a:solidFill>
                  <a:schemeClr val="tx2"/>
                </a:solidFill>
                <a:latin typeface="Symbol" charset="0"/>
                <a:sym typeface="Symbol" charset="0"/>
              </a:rPr>
              <a:t></a:t>
            </a:r>
            <a:r>
              <a:rPr lang="en-US" dirty="0">
                <a:solidFill>
                  <a:srgbClr val="001ABF"/>
                </a:solidFill>
              </a:rPr>
              <a:t>. You may be familiar with</a:t>
            </a:r>
          </a:p>
          <a:p>
            <a:r>
              <a:rPr lang="en-US" dirty="0">
                <a:solidFill>
                  <a:srgbClr val="001ABF"/>
                </a:solidFill>
              </a:rPr>
              <a:t>   </a:t>
            </a:r>
            <a:r>
              <a:rPr lang="en-US" i="1" dirty="0">
                <a:solidFill>
                  <a:schemeClr val="tx2"/>
                </a:solidFill>
                <a:latin typeface="Symbol" charset="0"/>
                <a:sym typeface="Symbol" charset="0"/>
              </a:rPr>
              <a:t>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rgbClr val="001ABF"/>
                </a:solidFill>
              </a:rPr>
              <a:t>as shear rigidity (often denoted </a:t>
            </a:r>
            <a:r>
              <a:rPr lang="en-US" i="1" dirty="0">
                <a:solidFill>
                  <a:schemeClr val="tx2"/>
                </a:solidFill>
                <a:latin typeface="Times New Roman" charset="0"/>
              </a:rPr>
              <a:t>G</a:t>
            </a:r>
            <a:r>
              <a:rPr lang="en-US" dirty="0">
                <a:solidFill>
                  <a:srgbClr val="001ABF"/>
                </a:solidFill>
              </a:rPr>
              <a:t>).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i="1" dirty="0">
                <a:solidFill>
                  <a:schemeClr val="tx2"/>
                </a:solidFill>
                <a:latin typeface="Symbol" charset="0"/>
                <a:sym typeface="Symbol" charset="0"/>
              </a:rPr>
              <a:t>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rgbClr val="001ABF"/>
                </a:solidFill>
              </a:rPr>
              <a:t>doesn’t have an</a:t>
            </a:r>
          </a:p>
          <a:p>
            <a:r>
              <a:rPr lang="en-US" dirty="0">
                <a:solidFill>
                  <a:srgbClr val="001ABF"/>
                </a:solidFill>
              </a:rPr>
              <a:t>   alternative to </a:t>
            </a:r>
            <a:r>
              <a:rPr lang="ja-JP" altLang="en-US" dirty="0">
                <a:solidFill>
                  <a:srgbClr val="001ABF"/>
                </a:solidFill>
              </a:rPr>
              <a:t>“</a:t>
            </a:r>
            <a:r>
              <a:rPr lang="en-US" dirty="0" err="1">
                <a:solidFill>
                  <a:srgbClr val="001ABF"/>
                </a:solidFill>
              </a:rPr>
              <a:t>Lamé’s</a:t>
            </a:r>
            <a:r>
              <a:rPr lang="en-US" dirty="0">
                <a:solidFill>
                  <a:srgbClr val="001ABF"/>
                </a:solidFill>
              </a:rPr>
              <a:t> constant</a:t>
            </a:r>
            <a:r>
              <a:rPr lang="ja-JP" altLang="en-US" dirty="0">
                <a:solidFill>
                  <a:srgbClr val="001ABF"/>
                </a:solidFill>
              </a:rPr>
              <a:t>”</a:t>
            </a:r>
            <a:r>
              <a:rPr lang="en-US" dirty="0">
                <a:solidFill>
                  <a:srgbClr val="001ABF"/>
                </a:solidFill>
              </a:rPr>
              <a:t>. These can be expressed</a:t>
            </a:r>
          </a:p>
          <a:p>
            <a:r>
              <a:rPr lang="en-US" dirty="0">
                <a:solidFill>
                  <a:srgbClr val="001ABF"/>
                </a:solidFill>
              </a:rPr>
              <a:t>   in terms of other elastic constants that may be familiar:</a:t>
            </a:r>
          </a:p>
          <a:p>
            <a:endParaRPr lang="en-US" dirty="0">
              <a:solidFill>
                <a:srgbClr val="001ABF"/>
              </a:solidFill>
            </a:endParaRPr>
          </a:p>
          <a:p>
            <a:endParaRPr lang="en-US" dirty="0">
              <a:solidFill>
                <a:srgbClr val="001ABF"/>
              </a:solidFill>
            </a:endParaRPr>
          </a:p>
          <a:p>
            <a:endParaRPr lang="en-US" dirty="0">
              <a:solidFill>
                <a:srgbClr val="001ABF"/>
              </a:solidFill>
            </a:endParaRPr>
          </a:p>
          <a:p>
            <a:r>
              <a:rPr lang="en-US" dirty="0">
                <a:solidFill>
                  <a:srgbClr val="001ABF"/>
                </a:solidFill>
              </a:rPr>
              <a:t>(Here </a:t>
            </a:r>
            <a:r>
              <a:rPr lang="en-US" i="1" dirty="0">
                <a:solidFill>
                  <a:schemeClr val="tx2"/>
                </a:solidFill>
                <a:latin typeface="Times New Roman" charset="0"/>
              </a:rPr>
              <a:t>E</a:t>
            </a:r>
            <a:r>
              <a:rPr lang="en-US" dirty="0">
                <a:solidFill>
                  <a:schemeClr val="tx2"/>
                </a:solidFill>
                <a:latin typeface="Times New Roman" charset="0"/>
              </a:rPr>
              <a:t> =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rgbClr val="001ABF"/>
                </a:solidFill>
              </a:rPr>
              <a:t>Young’s modulus; </a:t>
            </a:r>
            <a:r>
              <a:rPr lang="en-US" i="1" dirty="0">
                <a:solidFill>
                  <a:schemeClr val="tx2"/>
                </a:solidFill>
                <a:latin typeface="Symbol" charset="0"/>
                <a:sym typeface="Symbol" charset="0"/>
              </a:rPr>
              <a:t>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rgbClr val="001ABF"/>
                </a:solidFill>
              </a:rPr>
              <a:t>is Poisson’s ratio;</a:t>
            </a:r>
            <a:r>
              <a:rPr lang="en-US" i="1" dirty="0">
                <a:solidFill>
                  <a:srgbClr val="001ABF"/>
                </a:solidFill>
                <a:latin typeface="Times New Roman" charset="0"/>
              </a:rPr>
              <a:t> </a:t>
            </a:r>
            <a:r>
              <a:rPr lang="en-US" i="1" dirty="0">
                <a:solidFill>
                  <a:schemeClr val="tx2"/>
                </a:solidFill>
                <a:latin typeface="Times New Roman" charset="0"/>
              </a:rPr>
              <a:t>K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rgbClr val="001ABF"/>
                </a:solidFill>
              </a:rPr>
              <a:t>is bulk</a:t>
            </a:r>
          </a:p>
          <a:p>
            <a:r>
              <a:rPr lang="en-US" dirty="0">
                <a:solidFill>
                  <a:srgbClr val="001ABF"/>
                </a:solidFill>
              </a:rPr>
              <a:t>   modulus or incompressibility).</a:t>
            </a:r>
          </a:p>
          <a:p>
            <a:endParaRPr lang="en-US" sz="600" dirty="0">
              <a:solidFill>
                <a:srgbClr val="001ABF"/>
              </a:solidFill>
            </a:endParaRPr>
          </a:p>
          <a:p>
            <a:r>
              <a:rPr lang="en-US" dirty="0">
                <a:solidFill>
                  <a:srgbClr val="001ABF"/>
                </a:solidFill>
              </a:rPr>
              <a:t>Thus these are not independent: Elasticity of any isotropic</a:t>
            </a:r>
          </a:p>
          <a:p>
            <a:r>
              <a:rPr lang="en-US" dirty="0">
                <a:solidFill>
                  <a:srgbClr val="001ABF"/>
                </a:solidFill>
              </a:rPr>
              <a:t>   solid is fully described by any two of these elastic constants.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015DBEB-71EB-16EB-E87A-C3B33DAC9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393" y="4097338"/>
            <a:ext cx="1295400" cy="78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47F595-4501-8ABF-4494-F4956FB0E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193" y="4103688"/>
            <a:ext cx="1447800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24A556-2E1A-027B-3355-931513C1C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393" y="4094163"/>
            <a:ext cx="198120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BFFBC6-7F9E-1E13-1927-B1C9BFF78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593" y="4103688"/>
            <a:ext cx="1371600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2222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38DA1843-7061-7057-A9CA-E55011200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717" y="551750"/>
            <a:ext cx="11070565" cy="57545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540498-C57B-64A0-B829-A4982AEA9432}"/>
              </a:ext>
            </a:extLst>
          </p:cNvPr>
          <p:cNvSpPr txBox="1"/>
          <p:nvPr/>
        </p:nvSpPr>
        <p:spPr>
          <a:xfrm>
            <a:off x="2651185" y="138592"/>
            <a:ext cx="61420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001AB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Seismology “In the News”: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1C8590-047C-C2B2-428D-727F8FA53167}"/>
              </a:ext>
            </a:extLst>
          </p:cNvPr>
          <p:cNvSpPr txBox="1"/>
          <p:nvPr/>
        </p:nvSpPr>
        <p:spPr>
          <a:xfrm>
            <a:off x="1179622" y="6147756"/>
            <a:ext cx="9832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1AB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What the heck? An “Unidentified Seismic Object”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C0567A-3BBC-E284-A69D-606EC7C43001}"/>
              </a:ext>
            </a:extLst>
          </p:cNvPr>
          <p:cNvSpPr txBox="1"/>
          <p:nvPr/>
        </p:nvSpPr>
        <p:spPr>
          <a:xfrm>
            <a:off x="2024333" y="1247955"/>
            <a:ext cx="3069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Svennevig</a:t>
            </a:r>
            <a:r>
              <a:rPr lang="en-US" dirty="0"/>
              <a:t> et al. (2024) </a:t>
            </a:r>
            <a:r>
              <a:rPr lang="en-US" i="1" dirty="0"/>
              <a:t>Science</a:t>
            </a:r>
          </a:p>
        </p:txBody>
      </p:sp>
    </p:spTree>
    <p:extLst>
      <p:ext uri="{BB962C8B-B14F-4D97-AF65-F5344CB8AC3E}">
        <p14:creationId xmlns:p14="http://schemas.microsoft.com/office/powerpoint/2010/main" val="1167121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mountain&#10;&#10;Description automatically generated">
            <a:extLst>
              <a:ext uri="{FF2B5EF4-FFF2-40B4-BE49-F238E27FC236}">
                <a16:creationId xmlns:a16="http://schemas.microsoft.com/office/drawing/2014/main" id="{C40E13E5-AA96-F7BA-25B6-42DAB4984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555" y="1946004"/>
            <a:ext cx="6734354" cy="2965992"/>
          </a:xfrm>
          <a:prstGeom prst="rect">
            <a:avLst/>
          </a:prstGeom>
        </p:spPr>
      </p:pic>
      <p:pic>
        <p:nvPicPr>
          <p:cNvPr id="5" name="Picture 4" descr="A collage of different views of the mountains&#10;&#10;Description automatically generated">
            <a:extLst>
              <a:ext uri="{FF2B5EF4-FFF2-40B4-BE49-F238E27FC236}">
                <a16:creationId xmlns:a16="http://schemas.microsoft.com/office/drawing/2014/main" id="{B3ECC3EC-10DF-80A4-3A63-4B365145A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5676" y="573861"/>
            <a:ext cx="4664046" cy="57102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E04A2B2-58CC-D2D6-8A4C-0FCDC3D4E561}"/>
              </a:ext>
            </a:extLst>
          </p:cNvPr>
          <p:cNvSpPr txBox="1"/>
          <p:nvPr/>
        </p:nvSpPr>
        <p:spPr>
          <a:xfrm>
            <a:off x="393870" y="476095"/>
            <a:ext cx="5992346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1A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location identified in a fjord in East</a:t>
            </a:r>
          </a:p>
          <a:p>
            <a:r>
              <a:rPr lang="en-US" sz="2400" dirty="0">
                <a:solidFill>
                  <a:srgbClr val="001A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Greenland coupled with independent</a:t>
            </a:r>
          </a:p>
          <a:p>
            <a:r>
              <a:rPr lang="en-US" sz="2400" dirty="0">
                <a:solidFill>
                  <a:srgbClr val="001A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observations of a landslide-induced seiche</a:t>
            </a:r>
          </a:p>
          <a:p>
            <a:r>
              <a:rPr lang="en-US" sz="2400" dirty="0">
                <a:solidFill>
                  <a:srgbClr val="001A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wave, identified the culprit...</a:t>
            </a:r>
          </a:p>
          <a:p>
            <a:endParaRPr lang="en-US" sz="2400" dirty="0">
              <a:solidFill>
                <a:srgbClr val="001AB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1AB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1AB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1AB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1AB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1AB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1AB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1AB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1A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nine-day-long standing seiche wave,</a:t>
            </a:r>
          </a:p>
          <a:p>
            <a:r>
              <a:rPr lang="en-US" sz="2400" dirty="0">
                <a:solidFill>
                  <a:srgbClr val="001A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confirmed by tsunami modeling of high-</a:t>
            </a:r>
          </a:p>
          <a:p>
            <a:r>
              <a:rPr lang="en-US" sz="2400" dirty="0">
                <a:solidFill>
                  <a:srgbClr val="001A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resolution bathymetry! Speaks to hazards</a:t>
            </a:r>
          </a:p>
          <a:p>
            <a:r>
              <a:rPr lang="en-US" sz="2400" dirty="0">
                <a:solidFill>
                  <a:srgbClr val="001A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climate change in polar regions…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A7A79E-E9E6-7B0D-AA74-D7544EA9DCB4}"/>
              </a:ext>
            </a:extLst>
          </p:cNvPr>
          <p:cNvSpPr txBox="1"/>
          <p:nvPr/>
        </p:nvSpPr>
        <p:spPr>
          <a:xfrm>
            <a:off x="7838537" y="204529"/>
            <a:ext cx="3069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Svennevig</a:t>
            </a:r>
            <a:r>
              <a:rPr lang="en-US" dirty="0"/>
              <a:t> et al. (2024) </a:t>
            </a:r>
            <a:r>
              <a:rPr lang="en-US" i="1" dirty="0"/>
              <a:t>Science</a:t>
            </a:r>
          </a:p>
        </p:txBody>
      </p:sp>
    </p:spTree>
    <p:extLst>
      <p:ext uri="{BB962C8B-B14F-4D97-AF65-F5344CB8AC3E}">
        <p14:creationId xmlns:p14="http://schemas.microsoft.com/office/powerpoint/2010/main" val="4058917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3">
            <a:extLst>
              <a:ext uri="{FF2B5EF4-FFF2-40B4-BE49-F238E27FC236}">
                <a16:creationId xmlns:a16="http://schemas.microsoft.com/office/drawing/2014/main" id="{F4F729B1-9AFD-1566-E7E5-472F2112D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2972" y="272256"/>
            <a:ext cx="8426055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3600" i="1" dirty="0">
                <a:solidFill>
                  <a:srgbClr val="FF0000"/>
                </a:solidFill>
                <a:latin typeface="Arial Black" charset="0"/>
              </a:rPr>
              <a:t>Strain: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001ABF"/>
                </a:solidFill>
              </a:rPr>
              <a:t>Stresses within a continuum will induce both deformation</a:t>
            </a:r>
          </a:p>
          <a:p>
            <a:r>
              <a:rPr lang="en-US" dirty="0">
                <a:solidFill>
                  <a:srgbClr val="001ABF"/>
                </a:solidFill>
              </a:rPr>
              <a:t>   and displacements. The text depicts an example in which</a:t>
            </a:r>
          </a:p>
          <a:p>
            <a:r>
              <a:rPr lang="en-US" dirty="0">
                <a:solidFill>
                  <a:srgbClr val="001ABF"/>
                </a:solidFill>
              </a:rPr>
              <a:t>   stress displaces a point </a:t>
            </a:r>
            <a:r>
              <a:rPr lang="en-US" b="1" dirty="0">
                <a:solidFill>
                  <a:srgbClr val="001ABF"/>
                </a:solidFill>
                <a:latin typeface="Times New Roman" charset="0"/>
              </a:rPr>
              <a:t>  </a:t>
            </a:r>
            <a:r>
              <a:rPr lang="en-US" dirty="0">
                <a:solidFill>
                  <a:srgbClr val="001ABF"/>
                </a:solidFill>
              </a:rPr>
              <a:t> by an amount </a:t>
            </a:r>
            <a:r>
              <a:rPr lang="en-US" b="1" dirty="0">
                <a:solidFill>
                  <a:srgbClr val="001ABF"/>
                </a:solidFill>
                <a:latin typeface="Times New Roman" charset="0"/>
              </a:rPr>
              <a:t>  </a:t>
            </a:r>
            <a:r>
              <a:rPr lang="en-US" dirty="0">
                <a:solidFill>
                  <a:srgbClr val="001ABF"/>
                </a:solidFill>
              </a:rPr>
              <a:t>, and the point</a:t>
            </a:r>
          </a:p>
          <a:p>
            <a:r>
              <a:rPr lang="en-US" dirty="0">
                <a:solidFill>
                  <a:srgbClr val="001ABF"/>
                </a:solidFill>
              </a:rPr>
              <a:t>   </a:t>
            </a:r>
            <a:r>
              <a:rPr lang="en-US" b="1" dirty="0">
                <a:solidFill>
                  <a:srgbClr val="001ABF"/>
                </a:solidFill>
                <a:latin typeface="Times New Roman" charset="0"/>
              </a:rPr>
              <a:t>          </a:t>
            </a:r>
            <a:r>
              <a:rPr lang="en-US" dirty="0">
                <a:solidFill>
                  <a:srgbClr val="001ABF"/>
                </a:solidFill>
              </a:rPr>
              <a:t> by an amount </a:t>
            </a:r>
            <a:r>
              <a:rPr lang="en-US" b="1" dirty="0">
                <a:solidFill>
                  <a:srgbClr val="001ABF"/>
                </a:solidFill>
                <a:latin typeface="Times New Roman" charset="0"/>
              </a:rPr>
              <a:t>           </a:t>
            </a:r>
            <a:r>
              <a:rPr lang="en-US" dirty="0">
                <a:solidFill>
                  <a:srgbClr val="001ABF"/>
                </a:solidFill>
              </a:rPr>
              <a:t>:</a:t>
            </a:r>
            <a:endParaRPr lang="en-US" sz="3600" i="1" dirty="0">
              <a:solidFill>
                <a:srgbClr val="001ABF"/>
              </a:solidFill>
              <a:latin typeface="Arial Black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29DA19C-2A3A-DA1D-6367-10F19450C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137" y="1541879"/>
            <a:ext cx="265112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F3E0B92-80E9-B203-FC31-92860FBC2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322" y="1547851"/>
            <a:ext cx="265112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2C15CD5-6ACB-F8F1-A31A-D5EFE8223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434" y="1900654"/>
            <a:ext cx="8255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7D1925-C199-B8BF-3567-9F2B596A8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957" y="1895236"/>
            <a:ext cx="855662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0C7C126-4189-AE48-46C1-872F40A1B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434" y="2356644"/>
            <a:ext cx="7010400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3C4F257-5C6D-FFD4-C50E-C3C56D6B3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0547" y="4158457"/>
            <a:ext cx="522288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3" name="Line 10">
            <a:extLst>
              <a:ext uri="{FF2B5EF4-FFF2-40B4-BE49-F238E27FC236}">
                <a16:creationId xmlns:a16="http://schemas.microsoft.com/office/drawing/2014/main" id="{DDD8C275-A649-DC02-4B24-335B73D7F94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80547" y="4426744"/>
            <a:ext cx="144463" cy="495300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4" name="Line 11">
            <a:extLst>
              <a:ext uri="{FF2B5EF4-FFF2-40B4-BE49-F238E27FC236}">
                <a16:creationId xmlns:a16="http://schemas.microsoft.com/office/drawing/2014/main" id="{4E0DD22F-BFCB-0EA8-AB66-43D2ADBD9B1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34534" y="4121944"/>
            <a:ext cx="352425" cy="309563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5" name="Text Box 12">
            <a:extLst>
              <a:ext uri="{FF2B5EF4-FFF2-40B4-BE49-F238E27FC236}">
                <a16:creationId xmlns:a16="http://schemas.microsoft.com/office/drawing/2014/main" id="{1F6B7FD1-0FC1-C6D8-0FF1-73980D8A8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7972" y="4539457"/>
            <a:ext cx="3968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600">
                <a:latin typeface="Symbol" charset="0"/>
                <a:sym typeface="Symbol" charset="0"/>
              </a:rPr>
              <a:t></a:t>
            </a:r>
            <a:r>
              <a:rPr lang="en-US" sz="1600" b="1"/>
              <a:t>x</a:t>
            </a:r>
            <a:endParaRPr lang="en-US" sz="1600"/>
          </a:p>
        </p:txBody>
      </p:sp>
      <p:sp>
        <p:nvSpPr>
          <p:cNvPr id="26" name="Text Box 13">
            <a:extLst>
              <a:ext uri="{FF2B5EF4-FFF2-40B4-BE49-F238E27FC236}">
                <a16:creationId xmlns:a16="http://schemas.microsoft.com/office/drawing/2014/main" id="{232AF391-F452-33D6-F940-AAF78F7AE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2159" y="4267994"/>
            <a:ext cx="4079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600">
                <a:latin typeface="Symbol" charset="0"/>
                <a:sym typeface="Symbol" charset="0"/>
              </a:rPr>
              <a:t></a:t>
            </a:r>
            <a:r>
              <a:rPr lang="en-US" sz="1600" b="1"/>
              <a:t>u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108197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084E051-2634-4DE1-0866-25DFEFEA1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4"/>
          <a:stretch/>
        </p:blipFill>
        <p:spPr bwMode="auto">
          <a:xfrm>
            <a:off x="7309482" y="2200672"/>
            <a:ext cx="4350901" cy="2289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40E89B1E-63AE-2E92-9066-3FB94049F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3277" y="293410"/>
            <a:ext cx="7968046" cy="5355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1ABF"/>
                </a:solidFill>
              </a:rPr>
              <a:t>If </a:t>
            </a:r>
            <a:r>
              <a:rPr lang="en-US" i="1" dirty="0">
                <a:solidFill>
                  <a:srgbClr val="001ABF"/>
                </a:solidFill>
                <a:latin typeface="Symbol" charset="0"/>
                <a:sym typeface="Symbol" charset="0"/>
              </a:rPr>
              <a:t></a:t>
            </a:r>
            <a:r>
              <a:rPr lang="en-US" dirty="0">
                <a:solidFill>
                  <a:srgbClr val="001ABF"/>
                </a:solidFill>
              </a:rPr>
              <a:t>is </a:t>
            </a:r>
            <a:r>
              <a:rPr lang="ja-JP" altLang="en-US" dirty="0">
                <a:solidFill>
                  <a:srgbClr val="001ABF"/>
                </a:solidFill>
                <a:latin typeface="Arial"/>
              </a:rPr>
              <a:t>“</a:t>
            </a:r>
            <a:r>
              <a:rPr lang="en-US" dirty="0">
                <a:solidFill>
                  <a:srgbClr val="001ABF"/>
                </a:solidFill>
              </a:rPr>
              <a:t>small</a:t>
            </a:r>
            <a:r>
              <a:rPr lang="ja-JP" altLang="en-US" dirty="0">
                <a:solidFill>
                  <a:srgbClr val="001ABF"/>
                </a:solidFill>
                <a:latin typeface="Arial"/>
              </a:rPr>
              <a:t>”</a:t>
            </a:r>
            <a:r>
              <a:rPr lang="en-US" dirty="0">
                <a:solidFill>
                  <a:srgbClr val="001ABF"/>
                </a:solidFill>
              </a:rPr>
              <a:t>, and strain is </a:t>
            </a:r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infinitesimal</a:t>
            </a:r>
            <a:r>
              <a:rPr lang="en-US" dirty="0">
                <a:solidFill>
                  <a:srgbClr val="FF0000"/>
                </a:solidFill>
              </a:rPr>
              <a:t>  </a:t>
            </a:r>
            <a:r>
              <a:rPr lang="en-US" dirty="0">
                <a:solidFill>
                  <a:srgbClr val="001ABF"/>
                </a:solidFill>
              </a:rPr>
              <a:t>(i.e.,</a:t>
            </a:r>
          </a:p>
          <a:p>
            <a:r>
              <a:rPr lang="en-US" dirty="0">
                <a:solidFill>
                  <a:srgbClr val="001ABF"/>
                </a:solidFill>
              </a:rPr>
              <a:t>   displacements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i="1" dirty="0">
                <a:latin typeface="Times New Roman"/>
                <a:cs typeface="Times New Roman"/>
              </a:rPr>
              <a:t>u</a:t>
            </a:r>
            <a:r>
              <a:rPr lang="en-US" dirty="0">
                <a:solidFill>
                  <a:srgbClr val="001ABF"/>
                </a:solidFill>
              </a:rPr>
              <a:t>,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i="1" dirty="0">
                <a:solidFill>
                  <a:srgbClr val="000000"/>
                </a:solidFill>
                <a:latin typeface="Symbol" charset="2"/>
                <a:cs typeface="Symbol" charset="2"/>
              </a:rPr>
              <a:t>d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u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rgbClr val="001ABF"/>
                </a:solidFill>
              </a:rPr>
              <a:t>are very small relative to the scale</a:t>
            </a:r>
          </a:p>
          <a:p>
            <a:r>
              <a:rPr lang="en-US" dirty="0">
                <a:solidFill>
                  <a:srgbClr val="001ABF"/>
                </a:solidFill>
              </a:rPr>
              <a:t>   over which the strain occurs), we can approximate the </a:t>
            </a:r>
          </a:p>
          <a:p>
            <a:r>
              <a:rPr lang="en-US" dirty="0">
                <a:solidFill>
                  <a:srgbClr val="001ABF"/>
                </a:solidFill>
              </a:rPr>
              <a:t>   displacement of the point </a:t>
            </a:r>
            <a:r>
              <a:rPr lang="en-US" b="1" dirty="0">
                <a:solidFill>
                  <a:srgbClr val="001ABF"/>
                </a:solidFill>
                <a:latin typeface="Times New Roman" charset="0"/>
              </a:rPr>
              <a:t>          </a:t>
            </a:r>
            <a:r>
              <a:rPr lang="en-US" dirty="0">
                <a:solidFill>
                  <a:srgbClr val="001ABF"/>
                </a:solidFill>
              </a:rPr>
              <a:t> in terms of the </a:t>
            </a:r>
          </a:p>
          <a:p>
            <a:r>
              <a:rPr lang="en-US" dirty="0">
                <a:solidFill>
                  <a:srgbClr val="001ABF"/>
                </a:solidFill>
              </a:rPr>
              <a:t>   displacement at the point    using a first-order Taylor</a:t>
            </a:r>
          </a:p>
          <a:p>
            <a:r>
              <a:rPr lang="en-US" dirty="0">
                <a:solidFill>
                  <a:srgbClr val="001ABF"/>
                </a:solidFill>
              </a:rPr>
              <a:t>   series approximation:</a:t>
            </a:r>
          </a:p>
          <a:p>
            <a:endParaRPr lang="en-US" dirty="0">
              <a:solidFill>
                <a:srgbClr val="001ABF"/>
              </a:solidFill>
            </a:endParaRPr>
          </a:p>
          <a:p>
            <a:endParaRPr lang="en-US" dirty="0">
              <a:solidFill>
                <a:srgbClr val="001ABF"/>
              </a:solidFill>
            </a:endParaRPr>
          </a:p>
          <a:p>
            <a:endParaRPr lang="en-US" sz="600" dirty="0">
              <a:solidFill>
                <a:srgbClr val="001ABF"/>
              </a:solidFill>
            </a:endParaRPr>
          </a:p>
          <a:p>
            <a:r>
              <a:rPr lang="en-US" dirty="0">
                <a:solidFill>
                  <a:srgbClr val="001ABF"/>
                </a:solidFill>
              </a:rPr>
              <a:t>   i.e.,</a:t>
            </a:r>
          </a:p>
          <a:p>
            <a:endParaRPr lang="en-US" dirty="0">
              <a:solidFill>
                <a:srgbClr val="001ABF"/>
              </a:solidFill>
            </a:endParaRPr>
          </a:p>
          <a:p>
            <a:endParaRPr lang="en-US" dirty="0">
              <a:solidFill>
                <a:srgbClr val="001ABF"/>
              </a:solidFill>
            </a:endParaRPr>
          </a:p>
          <a:p>
            <a:r>
              <a:rPr lang="en-US" dirty="0">
                <a:solidFill>
                  <a:srgbClr val="001ABF"/>
                </a:solidFill>
              </a:rPr>
              <a:t>This term represents the deformation, but does not </a:t>
            </a:r>
          </a:p>
          <a:p>
            <a:r>
              <a:rPr lang="en-US" dirty="0">
                <a:solidFill>
                  <a:srgbClr val="001ABF"/>
                </a:solidFill>
              </a:rPr>
              <a:t>   capture rigid body translation/rotation. To describe</a:t>
            </a:r>
          </a:p>
          <a:p>
            <a:r>
              <a:rPr lang="en-US" dirty="0">
                <a:solidFill>
                  <a:srgbClr val="001ABF"/>
                </a:solidFill>
              </a:rPr>
              <a:t>   these we add &amp; subtract </a:t>
            </a:r>
            <a:r>
              <a:rPr lang="en-US" i="1" dirty="0">
                <a:latin typeface="Symbol" charset="0"/>
                <a:sym typeface="Symbol" charset="0"/>
              </a:rPr>
              <a:t>∂</a:t>
            </a:r>
            <a:r>
              <a:rPr lang="en-US" i="1" dirty="0" err="1">
                <a:latin typeface="Times New Roman" charset="0"/>
              </a:rPr>
              <a:t>u</a:t>
            </a:r>
            <a:r>
              <a:rPr lang="en-US" i="1" baseline="-25000" dirty="0" err="1">
                <a:latin typeface="Times New Roman" charset="0"/>
              </a:rPr>
              <a:t>j</a:t>
            </a:r>
            <a:r>
              <a:rPr lang="en-US" i="1" dirty="0">
                <a:latin typeface="Times New Roman" charset="0"/>
              </a:rPr>
              <a:t>/</a:t>
            </a:r>
            <a:r>
              <a:rPr lang="en-US" i="1" dirty="0">
                <a:latin typeface="Symbol" charset="0"/>
                <a:sym typeface="Symbol" charset="0"/>
              </a:rPr>
              <a:t>∂</a:t>
            </a:r>
            <a:r>
              <a:rPr lang="en-US" i="1" dirty="0">
                <a:latin typeface="Times New Roman" charset="0"/>
              </a:rPr>
              <a:t>x</a:t>
            </a:r>
            <a:r>
              <a:rPr lang="en-US" i="1" baseline="-25000" dirty="0">
                <a:latin typeface="Times New Roman" charset="0"/>
              </a:rPr>
              <a:t>i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rgbClr val="001ABF"/>
                </a:solidFill>
              </a:rPr>
              <a:t>and rewrite 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8D5A42-0A20-A173-DFDD-10753E9C2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839" y="2479397"/>
            <a:ext cx="476885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E3825E-D22A-A916-9B18-6AA9A787E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614" y="3596997"/>
            <a:ext cx="1809750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FF3CC6-0CF0-9EEC-2422-377F983D6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864" y="5676622"/>
            <a:ext cx="6399213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3CBB7F-5F85-490D-D274-88F6F2A90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387" y="289202"/>
            <a:ext cx="38417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A78771-0D77-0137-0F06-34F34172A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779" y="1387197"/>
            <a:ext cx="8255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F85D13-2603-5DD0-3A4B-4D34D1C24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352" y="1756807"/>
            <a:ext cx="265112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6783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6228A8-0874-5A52-809E-FA8DF3A30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149" y="3909218"/>
            <a:ext cx="5761037" cy="252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D4083EF1-8DD8-F540-A1CD-F012BAED4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9061" y="1459706"/>
            <a:ext cx="7713877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1ABF"/>
                </a:solidFill>
              </a:rPr>
              <a:t>Here,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i="1" dirty="0" err="1">
                <a:latin typeface="Times New Roman" charset="0"/>
              </a:rPr>
              <a:t>e</a:t>
            </a:r>
            <a:r>
              <a:rPr lang="en-US" i="1" baseline="-25000" dirty="0" err="1">
                <a:latin typeface="Times New Roman" charset="0"/>
              </a:rPr>
              <a:t>ij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rgbClr val="001ABF"/>
                </a:solidFill>
              </a:rPr>
              <a:t>is the </a:t>
            </a:r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strain tensor</a:t>
            </a:r>
            <a:r>
              <a:rPr lang="en-US" dirty="0">
                <a:solidFill>
                  <a:srgbClr val="001ABF"/>
                </a:solidFill>
              </a:rPr>
              <a:t>, and </a:t>
            </a:r>
            <a:r>
              <a:rPr lang="en-US" i="1" dirty="0">
                <a:latin typeface="Symbol" charset="0"/>
                <a:sym typeface="Symbol" charset="0"/>
              </a:rPr>
              <a:t></a:t>
            </a:r>
            <a:r>
              <a:rPr lang="en-US" i="1" baseline="-25000" dirty="0" err="1">
                <a:latin typeface="Times New Roman" charset="0"/>
              </a:rPr>
              <a:t>ij</a:t>
            </a:r>
            <a:r>
              <a:rPr lang="en-US" i="1" dirty="0">
                <a:latin typeface="Times New Roman" charset="0"/>
              </a:rPr>
              <a:t> </a:t>
            </a:r>
            <a:r>
              <a:rPr lang="en-US" dirty="0">
                <a:solidFill>
                  <a:srgbClr val="001ABF"/>
                </a:solidFill>
              </a:rPr>
              <a:t>describes the </a:t>
            </a:r>
          </a:p>
          <a:p>
            <a:r>
              <a:rPr lang="en-US" i="1" dirty="0">
                <a:solidFill>
                  <a:srgbClr val="001ABF"/>
                </a:solidFill>
              </a:rPr>
              <a:t>  </a:t>
            </a:r>
            <a:r>
              <a:rPr lang="en-US" i="1" dirty="0">
                <a:solidFill>
                  <a:srgbClr val="FF3300"/>
                </a:solidFill>
              </a:rPr>
              <a:t> </a:t>
            </a:r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rotation tensor</a:t>
            </a:r>
            <a:r>
              <a:rPr lang="en-US" dirty="0">
                <a:solidFill>
                  <a:srgbClr val="001ABF"/>
                </a:solidFill>
              </a:rPr>
              <a:t>. We can write these a bit more</a:t>
            </a:r>
          </a:p>
          <a:p>
            <a:r>
              <a:rPr lang="en-US" dirty="0">
                <a:solidFill>
                  <a:srgbClr val="001ABF"/>
                </a:solidFill>
              </a:rPr>
              <a:t>   compactly using Einstein</a:t>
            </a:r>
            <a:r>
              <a:rPr lang="en-US" dirty="0">
                <a:solidFill>
                  <a:srgbClr val="001ABF"/>
                </a:solidFill>
                <a:latin typeface="Arial"/>
              </a:rPr>
              <a:t>’</a:t>
            </a:r>
            <a:r>
              <a:rPr lang="en-US" dirty="0">
                <a:solidFill>
                  <a:srgbClr val="001ABF"/>
                </a:solidFill>
              </a:rPr>
              <a:t>s indicial notation as, e.g.,</a:t>
            </a:r>
          </a:p>
          <a:p>
            <a:endParaRPr lang="en-US" dirty="0">
              <a:solidFill>
                <a:srgbClr val="001ABF"/>
              </a:solidFill>
            </a:endParaRPr>
          </a:p>
          <a:p>
            <a:endParaRPr lang="en-US" dirty="0">
              <a:solidFill>
                <a:srgbClr val="001ABF"/>
              </a:solidFill>
            </a:endParaRPr>
          </a:p>
          <a:p>
            <a:r>
              <a:rPr lang="en-US" dirty="0">
                <a:solidFill>
                  <a:srgbClr val="001ABF"/>
                </a:solidFill>
              </a:rPr>
              <a:t>   … But it</a:t>
            </a:r>
            <a:r>
              <a:rPr lang="en-US" dirty="0">
                <a:solidFill>
                  <a:srgbClr val="001ABF"/>
                </a:solidFill>
                <a:latin typeface="Arial"/>
              </a:rPr>
              <a:t>’</a:t>
            </a:r>
            <a:r>
              <a:rPr lang="en-US" dirty="0">
                <a:solidFill>
                  <a:srgbClr val="001ABF"/>
                </a:solidFill>
              </a:rPr>
              <a:t>s useful to see it fully expanded also, e.g.,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62AD92-5C86-01D8-A2E4-18FB27EE7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061" y="426243"/>
            <a:ext cx="6399213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EEE49A-E9F7-2415-D0A8-B5CDC03A0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899" y="2613818"/>
            <a:ext cx="2141537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7506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7CAB0EBE-BD43-7314-FDEB-49A67D5DF4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1143" y="1351508"/>
            <a:ext cx="7149714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1ABF"/>
                </a:solidFill>
              </a:rPr>
              <a:t>It</a:t>
            </a:r>
            <a:r>
              <a:rPr lang="en-US" dirty="0">
                <a:solidFill>
                  <a:srgbClr val="001ABF"/>
                </a:solidFill>
                <a:latin typeface="Arial"/>
              </a:rPr>
              <a:t>’</a:t>
            </a:r>
            <a:r>
              <a:rPr lang="en-US" dirty="0">
                <a:solidFill>
                  <a:srgbClr val="001ABF"/>
                </a:solidFill>
              </a:rPr>
              <a:t>s useful to keep in mind however that we did</a:t>
            </a:r>
          </a:p>
          <a:p>
            <a:r>
              <a:rPr lang="en-US" dirty="0">
                <a:solidFill>
                  <a:srgbClr val="001ABF"/>
                </a:solidFill>
              </a:rPr>
              <a:t>   use an approximation (truncation of the Taylor</a:t>
            </a:r>
          </a:p>
          <a:p>
            <a:r>
              <a:rPr lang="en-US" dirty="0">
                <a:solidFill>
                  <a:srgbClr val="001ABF"/>
                </a:solidFill>
              </a:rPr>
              <a:t>   series) to derive this relation, and we are focused</a:t>
            </a:r>
          </a:p>
          <a:p>
            <a:r>
              <a:rPr lang="en-US" dirty="0">
                <a:solidFill>
                  <a:srgbClr val="001ABF"/>
                </a:solidFill>
              </a:rPr>
              <a:t>   on strain at a point (i.e., in the limit as </a:t>
            </a:r>
            <a:r>
              <a:rPr lang="en-US" i="1" dirty="0">
                <a:latin typeface="Symbol" pitchFamily="2" charset="2"/>
              </a:rPr>
              <a:t>d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>
                <a:solidFill>
                  <a:srgbClr val="001ABF"/>
                </a:solidFill>
              </a:rPr>
              <a:t> gets</a:t>
            </a:r>
          </a:p>
          <a:p>
            <a:r>
              <a:rPr lang="en-US" dirty="0">
                <a:solidFill>
                  <a:srgbClr val="001ABF"/>
                </a:solidFill>
              </a:rPr>
              <a:t>   small… The complete Taylor series would have</a:t>
            </a:r>
          </a:p>
          <a:p>
            <a:r>
              <a:rPr lang="en-US" dirty="0">
                <a:solidFill>
                  <a:srgbClr val="001ABF"/>
                </a:solidFill>
              </a:rPr>
              <a:t>   second-order terms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∂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/∂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Symbol" pitchFamily="2" charset="2"/>
                <a:cs typeface="Times New Roman" panose="02020603050405020304" pitchFamily="18" charset="0"/>
              </a:rPr>
              <a:t>d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1ABF"/>
                </a:solidFill>
              </a:rPr>
              <a:t>, third-order</a:t>
            </a:r>
            <a:r>
              <a:rPr lang="en-US" dirty="0">
                <a:solidFill>
                  <a:schemeClr val="accent2"/>
                </a:solidFill>
              </a:rPr>
              <a:t> </a:t>
            </a:r>
          </a:p>
          <a:p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∂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/∂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Symbol" pitchFamily="2" charset="2"/>
                <a:cs typeface="Times New Roman" panose="02020603050405020304" pitchFamily="18" charset="0"/>
              </a:rPr>
              <a:t>d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1ABF"/>
                </a:solidFill>
              </a:rPr>
              <a:t>and so on. If strain were </a:t>
            </a:r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finite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1ABF"/>
                </a:solidFill>
              </a:rPr>
              <a:t>rather</a:t>
            </a:r>
          </a:p>
          <a:p>
            <a:r>
              <a:rPr lang="en-US" dirty="0">
                <a:solidFill>
                  <a:srgbClr val="001ABF"/>
                </a:solidFill>
              </a:rPr>
              <a:t>   than infinitesimal, these relations (which as we</a:t>
            </a:r>
            <a:r>
              <a:rPr lang="en-US" dirty="0">
                <a:solidFill>
                  <a:srgbClr val="001ABF"/>
                </a:solidFill>
                <a:latin typeface="Arial"/>
              </a:rPr>
              <a:t>’</a:t>
            </a:r>
            <a:r>
              <a:rPr lang="en-US" dirty="0">
                <a:solidFill>
                  <a:srgbClr val="001ABF"/>
                </a:solidFill>
              </a:rPr>
              <a:t>ll</a:t>
            </a:r>
          </a:p>
          <a:p>
            <a:r>
              <a:rPr lang="en-US" dirty="0">
                <a:solidFill>
                  <a:srgbClr val="001ABF"/>
                </a:solidFill>
              </a:rPr>
              <a:t>   see are the foundation of most seismological</a:t>
            </a:r>
          </a:p>
          <a:p>
            <a:r>
              <a:rPr lang="en-US" dirty="0">
                <a:solidFill>
                  <a:srgbClr val="001ABF"/>
                </a:solidFill>
              </a:rPr>
              <a:t>   expressions of the wave equation) would be</a:t>
            </a:r>
          </a:p>
          <a:p>
            <a:r>
              <a:rPr lang="en-US" dirty="0">
                <a:solidFill>
                  <a:srgbClr val="001ABF"/>
                </a:solidFill>
              </a:rPr>
              <a:t>   inaccurate…</a:t>
            </a:r>
          </a:p>
        </p:txBody>
      </p:sp>
    </p:spTree>
    <p:extLst>
      <p:ext uri="{BB962C8B-B14F-4D97-AF65-F5344CB8AC3E}">
        <p14:creationId xmlns:p14="http://schemas.microsoft.com/office/powerpoint/2010/main" val="3328193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BD5AE9-DBE8-EBB0-4C50-9399D479B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129" y="946358"/>
            <a:ext cx="5761037" cy="252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="" xmlns:a14="http://schemas.microsoft.com/office/drawing/2010/main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="" xmlns:a14="http://schemas.microsoft.com/office/drawing/2010/main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BADEF87F-8D32-4090-602E-33D36997A2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9516" y="3787983"/>
            <a:ext cx="8032968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1ABF"/>
                </a:solidFill>
              </a:rPr>
              <a:t>A couple of other useful things to note:</a:t>
            </a:r>
          </a:p>
          <a:p>
            <a:endParaRPr lang="en-US" sz="600" dirty="0">
              <a:solidFill>
                <a:srgbClr val="001ABF"/>
              </a:solidFill>
            </a:endParaRPr>
          </a:p>
          <a:p>
            <a:r>
              <a:rPr lang="en-US" dirty="0">
                <a:solidFill>
                  <a:srgbClr val="001ABF"/>
                </a:solidFill>
              </a:rPr>
              <a:t>• Like the stress tensor, the strain tensor is </a:t>
            </a:r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symmetric</a:t>
            </a:r>
            <a:r>
              <a:rPr lang="en-US" dirty="0">
                <a:solidFill>
                  <a:srgbClr val="001ABF"/>
                </a:solidFill>
              </a:rPr>
              <a:t>.</a:t>
            </a:r>
          </a:p>
          <a:p>
            <a:r>
              <a:rPr lang="en-US" dirty="0">
                <a:solidFill>
                  <a:srgbClr val="001ABF"/>
                </a:solidFill>
              </a:rPr>
              <a:t>   Hence (also like stress) there are only six independent</a:t>
            </a:r>
          </a:p>
          <a:p>
            <a:r>
              <a:rPr lang="en-US" dirty="0">
                <a:solidFill>
                  <a:srgbClr val="001ABF"/>
                </a:solidFill>
              </a:rPr>
              <a:t>   terms.</a:t>
            </a:r>
          </a:p>
          <a:p>
            <a:endParaRPr lang="en-US" sz="600" dirty="0">
              <a:solidFill>
                <a:srgbClr val="001ABF"/>
              </a:solidFill>
            </a:endParaRPr>
          </a:p>
          <a:p>
            <a:r>
              <a:rPr lang="en-US" dirty="0">
                <a:solidFill>
                  <a:srgbClr val="001ABF"/>
                </a:solidFill>
              </a:rPr>
              <a:t>• Units are dimensionless (length over length).</a:t>
            </a:r>
          </a:p>
        </p:txBody>
      </p:sp>
    </p:spTree>
    <p:extLst>
      <p:ext uri="{BB962C8B-B14F-4D97-AF65-F5344CB8AC3E}">
        <p14:creationId xmlns:p14="http://schemas.microsoft.com/office/powerpoint/2010/main" val="542060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10E43C-B142-EB4C-8A13-59B0DF601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311" y="154781"/>
            <a:ext cx="7839075" cy="593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80BB5C58-E409-772F-9987-3E113DD18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9606" y="6246018"/>
            <a:ext cx="841608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>
                <a:solidFill>
                  <a:srgbClr val="001ABF"/>
                </a:solidFill>
              </a:rPr>
              <a:t>The text provides some useful illustrations of various strains.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1F2DEE2A-2F76-F440-905B-24F6AE0DF3E4}"/>
              </a:ext>
            </a:extLst>
          </p:cNvPr>
          <p:cNvSpPr txBox="1"/>
          <p:nvPr/>
        </p:nvSpPr>
        <p:spPr>
          <a:xfrm>
            <a:off x="3384535" y="2004847"/>
            <a:ext cx="13019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rgbClr val="001ABF"/>
                </a:solidFill>
              </a:rPr>
              <a:t>plane strain:</a:t>
            </a:r>
            <a:br>
              <a:rPr lang="en-US" sz="1600" dirty="0">
                <a:solidFill>
                  <a:srgbClr val="001ABF"/>
                </a:solidFill>
              </a:rPr>
            </a:br>
            <a:r>
              <a:rPr lang="en-US" sz="1600" dirty="0">
                <a:solidFill>
                  <a:srgbClr val="001ABF"/>
                </a:solidFill>
              </a:rPr>
              <a:t>elongation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0B06B8-1CC7-BB4D-8D60-07DA68431F93}"/>
              </a:ext>
            </a:extLst>
          </p:cNvPr>
          <p:cNvSpPr txBox="1"/>
          <p:nvPr/>
        </p:nvSpPr>
        <p:spPr>
          <a:xfrm>
            <a:off x="6229019" y="2004847"/>
            <a:ext cx="13019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rgbClr val="001ABF"/>
                </a:solidFill>
              </a:rPr>
              <a:t>plane strain:</a:t>
            </a:r>
            <a:br>
              <a:rPr lang="en-US" sz="1600" dirty="0">
                <a:solidFill>
                  <a:srgbClr val="001ABF"/>
                </a:solidFill>
              </a:rPr>
            </a:br>
            <a:r>
              <a:rPr lang="en-US" sz="1600" dirty="0">
                <a:solidFill>
                  <a:srgbClr val="001ABF"/>
                </a:solidFill>
              </a:rPr>
              <a:t>contraction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B97419-5DAF-3046-AD65-E6FF5195114A}"/>
              </a:ext>
            </a:extLst>
          </p:cNvPr>
          <p:cNvSpPr txBox="1"/>
          <p:nvPr/>
        </p:nvSpPr>
        <p:spPr>
          <a:xfrm>
            <a:off x="8858606" y="2127957"/>
            <a:ext cx="1165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rgbClr val="001ABF"/>
                </a:solidFill>
              </a:rPr>
              <a:t>pure shear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1AD7ACB-C91B-B144-1A58-4065BED51609}"/>
              </a:ext>
            </a:extLst>
          </p:cNvPr>
          <p:cNvSpPr/>
          <p:nvPr/>
        </p:nvSpPr>
        <p:spPr>
          <a:xfrm>
            <a:off x="1069680" y="1328468"/>
            <a:ext cx="1759788" cy="427295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1ABF"/>
                </a:solidFill>
              </a:rPr>
              <a:t>Note the sign convention here: Positive normal strain corresponds to an increase in length (= positive dilatation is an increase in volume!) Engineers sometimes use the opposite convention…</a:t>
            </a:r>
          </a:p>
        </p:txBody>
      </p:sp>
    </p:spTree>
    <p:extLst>
      <p:ext uri="{BB962C8B-B14F-4D97-AF65-F5344CB8AC3E}">
        <p14:creationId xmlns:p14="http://schemas.microsoft.com/office/powerpoint/2010/main" val="5268151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3549</TotalTime>
  <Words>1050</Words>
  <Application>Microsoft Macintosh PowerPoint</Application>
  <PresentationFormat>Widescreen</PresentationFormat>
  <Paragraphs>150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Aptos</vt:lpstr>
      <vt:lpstr>Arial</vt:lpstr>
      <vt:lpstr>Arial Black</vt:lpstr>
      <vt:lpstr>Calibri</vt:lpstr>
      <vt:lpstr>Calibri Light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 Lowry</dc:creator>
  <cp:lastModifiedBy>Tony Lowry</cp:lastModifiedBy>
  <cp:revision>21</cp:revision>
  <dcterms:created xsi:type="dcterms:W3CDTF">2022-08-29T13:41:31Z</dcterms:created>
  <dcterms:modified xsi:type="dcterms:W3CDTF">2024-09-17T16:26:05Z</dcterms:modified>
</cp:coreProperties>
</file>