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82" r:id="rId3"/>
    <p:sldId id="297" r:id="rId4"/>
    <p:sldId id="291" r:id="rId5"/>
    <p:sldId id="292" r:id="rId6"/>
    <p:sldId id="293" r:id="rId7"/>
    <p:sldId id="294" r:id="rId8"/>
    <p:sldId id="281" r:id="rId9"/>
    <p:sldId id="284" r:id="rId10"/>
    <p:sldId id="285" r:id="rId11"/>
    <p:sldId id="287" r:id="rId12"/>
    <p:sldId id="286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0D2F0-EC7C-4C4C-B49C-FF7EE215A4A1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B1B26-4453-3249-9A72-28952B50F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0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656C-66EA-8ED1-1B96-E738E61FF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6F70A-21C6-DF2C-736C-6E70D8DBC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03C16-9285-0952-7D97-7E589FB4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4B626-6953-01D4-FB0F-D664DC1C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D73F9-A07A-2159-0107-AB65E5DF4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3EB4-849C-1052-551D-B04C73F3B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357E3-98F8-2FA1-E507-D8E3B88AF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F7544-E78E-67D2-4338-955161F8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93B0B-7A95-AF11-D17A-A98EF809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D01FC-A213-765C-D3C5-4EBA5727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6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AB6B9-6BDC-48EF-5138-70E12CBBA9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7D109-96DE-D467-F155-2CA52536F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F14A3-2769-C360-A8B4-FDE9A5A8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389D5-1029-EA43-C038-F01188D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560AD-2AA2-3AA6-A73E-B97A7C43C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07DCE-092A-386A-2C5B-B5528B59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4968-08CC-5B40-33D7-47E88FA4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5036-2E71-A970-BD3C-745447BC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FAE20-BF9D-5D83-148A-92ADB204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E269-40D0-D377-8C53-2129CADAD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3E03D-F571-6DDA-CCF2-AAB29531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38FA-20BE-6BB0-7CE5-63E167BC2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B10B1-F3CB-3728-82D9-1A22336F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1CDA-AB62-7F9A-1E1B-C2E5E543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9A77-1EE6-056B-8223-C75CCCD0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53B4A-F811-AB4A-3DCF-70836D9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148DC-FF69-7EF8-7BC2-3E4129808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858F6-D2E5-6C38-B9C2-BB764ED2B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F0F23-8082-ED7E-B928-951FC530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DC7E5-145C-BF20-4201-3011057C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435EA-7C32-6BEA-5AA0-2CAD6899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0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B4BE3-F60B-771A-984D-8A60B9AE7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DF9F7-7A7B-FC77-9CE8-9BFC503CD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1DA8-2CC8-3CDF-D35D-23FC0F5BE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B1DB9-6345-AE7B-90D9-D9AA365CED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E3B737-2017-B5E9-D18D-589CBAC9B7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4BE6C-E2C6-B966-B96F-06686B3C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B836D1-0F0D-28CB-BF0C-2A3F4D08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28AF1E-F5FB-0516-0663-F83FCDA28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2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90FBD-8349-D9F3-AEAB-A830E306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66FFA-52C0-C50A-AB5F-9CD4B92A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E7F30-4265-01FE-9BCC-4368883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D22F2-F712-9CB5-9AEB-CB1F952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7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D3CC04-BEC7-9775-78E3-F1EC046D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CC713C-FB2D-3AD7-2B23-00C6914D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C96CB-60A4-6116-8FE4-EA91AF0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7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38D8B-EC4E-188F-C438-E30F9CE0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2483-0D94-9282-40D2-A176B9BE2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50729F-8598-A55E-1C0F-88E6E9B0B6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C8F13D-FDE9-A768-D3A2-1012125E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97712-67A3-65ED-501E-E3E97343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C2F80-4B40-23C2-75F6-17A98E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1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1247-777D-8B0D-4258-73DDAB57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A18334-4920-EC4C-B61A-4A75434CF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5591E-9297-AF99-8950-7B6F13261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7E255-8BA1-E5FC-D3A5-E4C6ACB6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1D995-1035-9951-4CFB-60666EEC3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2596-5153-D75A-A535-3B97684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5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5C438-5715-DAB5-041A-3CAFAAD2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3B12A-E23F-E34D-1F1C-BC73E022E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B06D7-33D6-704D-A5AC-054BCB3B2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8A20-F6A4-8847-B2F0-A30A2A9D8294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F84F2-7043-0641-8D45-B967A454F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6198-58F3-11A2-2CD3-928FC37D4E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41E16-AD05-6E43-8ABD-574794FA4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4208039E-45F9-CB8F-393C-3AEF6F394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934" y="60603"/>
            <a:ext cx="702237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Geology 5640/6640</a:t>
            </a:r>
          </a:p>
          <a:p>
            <a:pPr algn="ctr"/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Introduction to Seismology</a:t>
            </a:r>
            <a:endParaRPr lang="en-US" sz="3600" i="1" u="sng" dirty="0">
              <a:solidFill>
                <a:srgbClr val="001ABF"/>
              </a:solidFill>
              <a:latin typeface="Arial Black" charset="0"/>
            </a:endParaRPr>
          </a:p>
        </p:txBody>
      </p:sp>
      <p:sp>
        <p:nvSpPr>
          <p:cNvPr id="4" name="Text Box 26">
            <a:extLst>
              <a:ext uri="{FF2B5EF4-FFF2-40B4-BE49-F238E27FC236}">
                <a16:creationId xmlns:a16="http://schemas.microsoft.com/office/drawing/2014/main" id="{00B1A641-72DF-BA70-2808-5F94C3DA8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1195" y="60603"/>
            <a:ext cx="19319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19 Sep 2024</a:t>
            </a:r>
          </a:p>
        </p:txBody>
      </p:sp>
      <p:sp>
        <p:nvSpPr>
          <p:cNvPr id="5" name="Text Box 27">
            <a:extLst>
              <a:ext uri="{FF2B5EF4-FFF2-40B4-BE49-F238E27FC236}">
                <a16:creationId xmlns:a16="http://schemas.microsoft.com/office/drawing/2014/main" id="{F77B3A9C-006E-5D56-D699-EFFD1A17D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5542" y="6428066"/>
            <a:ext cx="2684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1ABF"/>
                </a:solidFill>
              </a:rPr>
              <a:t>© A.R. Lowry 2011-2024</a:t>
            </a:r>
            <a:endParaRPr lang="en-US" sz="1800" dirty="0">
              <a:solidFill>
                <a:srgbClr val="001AB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Text Box 28">
            <a:extLst>
              <a:ext uri="{FF2B5EF4-FFF2-40B4-BE49-F238E27FC236}">
                <a16:creationId xmlns:a16="http://schemas.microsoft.com/office/drawing/2014/main" id="{6406BCDF-8913-20DC-8F6B-B64DFAD18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70" y="6348763"/>
            <a:ext cx="89633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Read for Tuesday 24 September: </a:t>
            </a:r>
            <a:r>
              <a:rPr lang="en-US" i="1" dirty="0">
                <a:solidFill>
                  <a:srgbClr val="001ABF"/>
                </a:solidFill>
              </a:rPr>
              <a:t>S&amp;W</a:t>
            </a:r>
            <a:r>
              <a:rPr lang="en-US" dirty="0">
                <a:solidFill>
                  <a:srgbClr val="001ABF"/>
                </a:solidFill>
              </a:rPr>
              <a:t> 53-54 (§2.4.1); 458-462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9E3B56-B756-1FB6-C02E-392250F58B1C}"/>
              </a:ext>
            </a:extLst>
          </p:cNvPr>
          <p:cNvSpPr/>
          <p:nvPr/>
        </p:nvSpPr>
        <p:spPr>
          <a:xfrm>
            <a:off x="1812236" y="1494311"/>
            <a:ext cx="8578892" cy="44627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time: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US" dirty="0">
                <a:solidFill>
                  <a:srgbClr val="001ABF"/>
                </a:solidFill>
              </a:rPr>
              <a:t>he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Strain 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 Elasticity Tensors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Stress within a continuum causes deformation, or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strain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1ABF"/>
                </a:solidFill>
              </a:rPr>
              <a:t>, and rigid-body rotation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w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Infinitesimal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strain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assumes small relative displacement</a:t>
            </a:r>
          </a:p>
          <a:p>
            <a:r>
              <a:rPr lang="en-US" dirty="0">
                <a:solidFill>
                  <a:srgbClr val="001ABF"/>
                </a:solidFill>
              </a:rPr>
              <a:t>   in which case the vector between two points changes by: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Note however this neglects higher-order terms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2</a:t>
            </a:r>
            <a:r>
              <a:rPr lang="en-US" dirty="0">
                <a:solidFill>
                  <a:srgbClr val="001ABF"/>
                </a:solidFill>
              </a:rPr>
              <a:t>) in a</a:t>
            </a:r>
          </a:p>
          <a:p>
            <a:r>
              <a:rPr lang="en-US" dirty="0">
                <a:solidFill>
                  <a:srgbClr val="001ABF"/>
                </a:solidFill>
              </a:rPr>
              <a:t>   Taylor series approximation…</a:t>
            </a:r>
          </a:p>
          <a:p>
            <a:endParaRPr lang="en-US" sz="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The strain tensor is symmetric (like stress) and unitless</a:t>
            </a:r>
            <a:endParaRPr lang="en-US" dirty="0">
              <a:solidFill>
                <a:srgbClr val="001AB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D62F74-49F9-63E3-BD0D-FB5E0A97B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4353" y="3549645"/>
            <a:ext cx="70373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00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>
            <a:extLst>
              <a:ext uri="{FF2B5EF4-FFF2-40B4-BE49-F238E27FC236}">
                <a16:creationId xmlns:a16="http://schemas.microsoft.com/office/drawing/2014/main" id="{3AD490DD-D59E-6BE4-967F-142E43B5C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2" y="282575"/>
            <a:ext cx="363913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(For e.g. the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rgbClr val="001ABF"/>
                </a:solidFill>
              </a:rPr>
              <a:t>-direction):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we have</a:t>
            </a:r>
          </a:p>
          <a:p>
            <a:endParaRPr lang="en-US" sz="3000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Recall also: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we have: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265F468-634A-8318-3D3B-87E0FDE49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917575"/>
            <a:ext cx="62484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" name="AutoShape 6">
            <a:extLst>
              <a:ext uri="{FF2B5EF4-FFF2-40B4-BE49-F238E27FC236}">
                <a16:creationId xmlns:a16="http://schemas.microsoft.com/office/drawing/2014/main" id="{486A0F25-1B38-DD9B-92CA-99507C05194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052887" y="1984375"/>
            <a:ext cx="533400" cy="533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AutoShape 7">
            <a:extLst>
              <a:ext uri="{FF2B5EF4-FFF2-40B4-BE49-F238E27FC236}">
                <a16:creationId xmlns:a16="http://schemas.microsoft.com/office/drawing/2014/main" id="{1389D45C-F1A6-081A-3259-C80D794DC7E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77087" y="1984375"/>
            <a:ext cx="533400" cy="5334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3300">
              <a:alpha val="50000"/>
            </a:srgbClr>
          </a:solidFill>
          <a:ln w="9525">
            <a:solidFill>
              <a:schemeClr val="tx1">
                <a:alpha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3ADF84D-3E2C-6C60-2870-DC7430455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203575"/>
            <a:ext cx="6834187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BC50253-515A-4983-8AED-04A342B6F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3075" y="4424363"/>
            <a:ext cx="3224212" cy="98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86BA26-AA75-C035-589F-22C1E7240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7" y="4535488"/>
            <a:ext cx="280828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C8387B-8D40-E23B-D9AD-05CED379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2" y="5818188"/>
            <a:ext cx="32464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98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9B1842-943E-72FD-0D6D-1F985D935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62" y="473075"/>
            <a:ext cx="324643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6B34CC40-1B30-9E32-A94C-092867019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7" y="1277938"/>
            <a:ext cx="8089324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Now we introduce an additional notational sleight-of-hand:</a:t>
            </a:r>
          </a:p>
          <a:p>
            <a:r>
              <a:rPr lang="en-US" dirty="0">
                <a:solidFill>
                  <a:srgbClr val="001ABF"/>
                </a:solidFill>
              </a:rPr>
              <a:t>   Take the derivative of both sides: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 reorder: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we do this for all three coordinates and sum,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We have: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D3794-3791-CBF3-439B-CC3F9A112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00" y="2044700"/>
            <a:ext cx="4270375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92916-88AD-D1C2-1EE4-2E5C912F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00" y="4278313"/>
            <a:ext cx="8031162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88788-1D58-97AD-BEEF-05E9CA0C9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75" y="5626100"/>
            <a:ext cx="1951037" cy="758825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8A6FD-0F45-4CB8-2F30-5AF14539A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8987" y="2924175"/>
            <a:ext cx="4978400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44CC609-914A-735B-7A46-989773B28408}"/>
              </a:ext>
            </a:extLst>
          </p:cNvPr>
          <p:cNvSpPr/>
          <p:nvPr/>
        </p:nvSpPr>
        <p:spPr>
          <a:xfrm>
            <a:off x="749218" y="392871"/>
            <a:ext cx="1722608" cy="60722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By taking the derivative of the displacement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1ABF"/>
                </a:solidFill>
                <a:cs typeface="Times New Roman" panose="02020603050405020304" pitchFamily="18" charset="0"/>
              </a:rPr>
              <a:t>, we can express both sides of the equation in terms of dilatational strain </a:t>
            </a:r>
            <a:r>
              <a:rPr 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sz="1100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1ABF"/>
                </a:solidFill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>
                <a:solidFill>
                  <a:srgbClr val="001ABF"/>
                </a:solidFill>
                <a:cs typeface="Times New Roman" panose="02020603050405020304" pitchFamily="18" charset="0"/>
              </a:rPr>
              <a:t>The result expresses the wave equation in terms of strain and material properties (the propagation velocity squared!)</a:t>
            </a:r>
            <a:endParaRPr lang="en-US" dirty="0">
              <a:solidFill>
                <a:srgbClr val="001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42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61FFC6F-D0B0-AE2A-EE8D-2F98EEA43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863" y="151180"/>
            <a:ext cx="8302273" cy="655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 arrived at the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equation using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by taking the derivative with respect to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 summing over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dirty="0">
                <a:solidFill>
                  <a:srgbClr val="001ABF"/>
                </a:solidFill>
              </a:rPr>
              <a:t>. We could instead take derivatives with respect to </a:t>
            </a:r>
            <a:r>
              <a:rPr lang="en-US" i="1" dirty="0" err="1">
                <a:latin typeface="Times New Roman" charset="0"/>
              </a:rPr>
              <a:t>x</a:t>
            </a:r>
            <a:r>
              <a:rPr lang="en-US" i="1" baseline="-25000" dirty="0" err="1">
                <a:latin typeface="Times New Roman" charset="0"/>
              </a:rPr>
              <a:t>j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</a:p>
          <a:p>
            <a:r>
              <a:rPr lang="en-US" dirty="0">
                <a:solidFill>
                  <a:srgbClr val="001ABF"/>
                </a:solidFill>
              </a:rPr>
              <a:t>   by a similar set of steps arrive at: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i="1" dirty="0">
                <a:solidFill>
                  <a:srgbClr val="001ABF"/>
                </a:solidFill>
              </a:rPr>
              <a:t>S</a:t>
            </a:r>
            <a:r>
              <a:rPr lang="en-US" dirty="0">
                <a:solidFill>
                  <a:srgbClr val="001ABF"/>
                </a:solidFill>
              </a:rPr>
              <a:t>-wave equation, in which the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-wave propagation </a:t>
            </a:r>
          </a:p>
          <a:p>
            <a:r>
              <a:rPr lang="en-US" dirty="0">
                <a:solidFill>
                  <a:srgbClr val="001ABF"/>
                </a:solidFill>
              </a:rPr>
              <a:t>   velocity is given by 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Note the important implication: For the </a:t>
            </a:r>
            <a:r>
              <a:rPr lang="en-US" i="1" dirty="0"/>
              <a:t>P</a:t>
            </a:r>
            <a:r>
              <a:rPr lang="en-US" dirty="0">
                <a:solidFill>
                  <a:srgbClr val="001ABF"/>
                </a:solidFill>
              </a:rPr>
              <a:t>-wave we have</a:t>
            </a:r>
          </a:p>
          <a:p>
            <a:r>
              <a:rPr lang="en-US" dirty="0">
                <a:solidFill>
                  <a:srgbClr val="001ABF"/>
                </a:solidFill>
              </a:rPr>
              <a:t>   dilatation, but no shear; for the </a:t>
            </a:r>
            <a:r>
              <a:rPr lang="en-US" i="1" dirty="0"/>
              <a:t>S</a:t>
            </a:r>
            <a:r>
              <a:rPr lang="en-US" dirty="0">
                <a:solidFill>
                  <a:srgbClr val="001ABF"/>
                </a:solidFill>
              </a:rPr>
              <a:t>-wave we have shear,</a:t>
            </a:r>
          </a:p>
          <a:p>
            <a:r>
              <a:rPr lang="en-US" dirty="0">
                <a:solidFill>
                  <a:srgbClr val="001ABF"/>
                </a:solidFill>
              </a:rPr>
              <a:t>   but no dilatation!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BC694-350D-40BE-894D-F5BEC5596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51" y="641718"/>
            <a:ext cx="30273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BC7AE8-E49E-19D5-D1B1-6B42211BB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88" y="2746743"/>
            <a:ext cx="2830513" cy="709612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47E19A-E404-F5FD-2E51-3D1C83EB8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501" y="4446955"/>
            <a:ext cx="903287" cy="806450"/>
          </a:xfrm>
          <a:prstGeom prst="rect">
            <a:avLst/>
          </a:prstGeom>
          <a:solidFill>
            <a:schemeClr val="bg1">
              <a:lumMod val="85000"/>
            </a:schemeClr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222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7586F3B2-A2EC-AA3A-C552-3FB30B559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955" y="286176"/>
            <a:ext cx="8018090" cy="646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• Here                           and                     represent the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propagation velocities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for the </a:t>
            </a:r>
            <a:r>
              <a:rPr lang="en-US" i="1" dirty="0"/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and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/>
              <a:t>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waves</a:t>
            </a:r>
          </a:p>
          <a:p>
            <a:r>
              <a:rPr lang="en-US" dirty="0">
                <a:solidFill>
                  <a:srgbClr val="001ABF"/>
                </a:solidFill>
              </a:rPr>
              <a:t>   respectively.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Note changes in elastic properties contribute more to</a:t>
            </a:r>
          </a:p>
          <a:p>
            <a:r>
              <a:rPr lang="en-US" dirty="0">
                <a:solidFill>
                  <a:srgbClr val="001ABF"/>
                </a:solidFill>
              </a:rPr>
              <a:t>   velocity variation than changes in density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Velocity is sensitive to rock chemistry, packing structure,</a:t>
            </a:r>
          </a:p>
          <a:p>
            <a:r>
              <a:rPr lang="en-US" dirty="0">
                <a:solidFill>
                  <a:srgbClr val="001ABF"/>
                </a:solidFill>
              </a:rPr>
              <a:t>   porosity &amp; fluid type, pressure and temperature. The</a:t>
            </a:r>
          </a:p>
          <a:p>
            <a:r>
              <a:rPr lang="en-US" dirty="0">
                <a:solidFill>
                  <a:srgbClr val="001ABF"/>
                </a:solidFill>
              </a:rPr>
              <a:t>   tricky part is distinguishing which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re seeing…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F9D5E-D855-347B-83E2-2420A4E1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2330" y="135855"/>
            <a:ext cx="1981200" cy="877932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795E7F-FB42-74CC-1629-040B8D7E5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1730" y="108517"/>
            <a:ext cx="1460500" cy="905269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Picture 4" descr="PREM">
            <a:extLst>
              <a:ext uri="{FF2B5EF4-FFF2-40B4-BE49-F238E27FC236}">
                <a16:creationId xmlns:a16="http://schemas.microsoft.com/office/drawing/2014/main" id="{0C46D8DF-5036-AD6F-9E85-E3100D82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330" y="1448762"/>
            <a:ext cx="3886200" cy="343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22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0ADDF7-986C-5745-80BB-87BCF90838D3}"/>
              </a:ext>
            </a:extLst>
          </p:cNvPr>
          <p:cNvSpPr/>
          <p:nvPr/>
        </p:nvSpPr>
        <p:spPr>
          <a:xfrm>
            <a:off x="1806554" y="936010"/>
            <a:ext cx="8578892" cy="489364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Last time:</a:t>
            </a:r>
            <a:r>
              <a:rPr lang="en-US" b="1" i="1" dirty="0">
                <a:solidFill>
                  <a:schemeClr val="accent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Str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ain; Hooke’s Law (Elasticity)</a:t>
            </a:r>
          </a:p>
          <a:p>
            <a:endParaRPr lang="en-US" sz="600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constitutive relation for seismology 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Hooke’s Law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The elasticity tensor has up to 21 independent terms, but </a:t>
            </a:r>
          </a:p>
          <a:p>
            <a:r>
              <a:rPr lang="en-US" dirty="0">
                <a:solidFill>
                  <a:srgbClr val="001ABF"/>
                </a:solidFill>
              </a:rPr>
              <a:t>   for an isotropic solid, we only need two (shear rigidity and</a:t>
            </a:r>
          </a:p>
          <a:p>
            <a:r>
              <a:rPr lang="en-US" dirty="0">
                <a:solidFill>
                  <a:srgbClr val="001ABF"/>
                </a:solidFill>
              </a:rPr>
              <a:t>   one other</a:t>
            </a:r>
            <a:r>
              <a:rPr lang="mr-IN" dirty="0">
                <a:solidFill>
                  <a:srgbClr val="001ABF"/>
                </a:solidFill>
              </a:rPr>
              <a:t>…</a:t>
            </a:r>
            <a:r>
              <a:rPr lang="en-US" dirty="0">
                <a:solidFill>
                  <a:srgbClr val="001ABF"/>
                </a:solidFill>
              </a:rPr>
              <a:t>)</a:t>
            </a:r>
          </a:p>
          <a:p>
            <a:endParaRPr lang="en-US" sz="600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dirty="0">
                <a:solidFill>
                  <a:srgbClr val="001ABF"/>
                </a:solidFill>
              </a:rPr>
              <a:t>In elastic wave theory, these are </a:t>
            </a:r>
            <a:r>
              <a:rPr lang="en-US" i="1" dirty="0" err="1">
                <a:solidFill>
                  <a:srgbClr val="FF0000"/>
                </a:solidFill>
                <a:latin typeface="Arial Black" charset="0"/>
              </a:rPr>
              <a:t>Lamé’s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 constants</a:t>
            </a:r>
            <a:r>
              <a:rPr lang="en-US" dirty="0">
                <a:solidFill>
                  <a:srgbClr val="001ABF"/>
                </a:solidFill>
              </a:rPr>
              <a:t>,</a:t>
            </a:r>
            <a:endParaRPr lang="en-US" i="1" dirty="0">
              <a:solidFill>
                <a:srgbClr val="001ABF"/>
              </a:solidFill>
            </a:endParaRPr>
          </a:p>
          <a:p>
            <a:r>
              <a:rPr lang="en-US" i="1" dirty="0">
                <a:solidFill>
                  <a:srgbClr val="001ABF"/>
                </a:solidFill>
                <a:latin typeface="Symbol" charset="0"/>
                <a:sym typeface="Symbol" charset="0"/>
              </a:rPr>
              <a:t>  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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&amp;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</a:t>
            </a:r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charset="0"/>
              </a:rPr>
              <a:t>, with units of stress (Pa):</a:t>
            </a:r>
          </a:p>
          <a:p>
            <a:endParaRPr lang="en-US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1A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(wh</a:t>
            </a:r>
            <a:r>
              <a:rPr lang="en-US" dirty="0">
                <a:solidFill>
                  <a:srgbClr val="001ABF"/>
                </a:solidFill>
              </a:rPr>
              <a:t>ere </a:t>
            </a:r>
            <a:r>
              <a:rPr lang="en-US" i="1" dirty="0">
                <a:latin typeface="Symbol" pitchFamily="2" charset="2"/>
              </a:rPr>
              <a:t>m </a:t>
            </a:r>
            <a:r>
              <a:rPr lang="en-US" dirty="0">
                <a:solidFill>
                  <a:srgbClr val="001ABF"/>
                </a:solidFill>
              </a:rPr>
              <a:t>is shear rigidity,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E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=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Young’s modulus;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</a:t>
            </a:r>
          </a:p>
          <a:p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   </a:t>
            </a:r>
            <a:r>
              <a:rPr lang="en-US" dirty="0">
                <a:solidFill>
                  <a:srgbClr val="001ABF"/>
                </a:solidFill>
              </a:rPr>
              <a:t>is Poisson’s ratio)</a:t>
            </a:r>
            <a:endParaRPr lang="en-US" dirty="0">
              <a:solidFill>
                <a:srgbClr val="001A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D10C3-C571-4BC6-CDD2-3E9CE5BB5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8493" y="1802584"/>
            <a:ext cx="1490661" cy="557160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129C3B-73B0-4CD2-E146-11E1332F6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93" y="4229185"/>
            <a:ext cx="12954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209CB6-2135-6B84-CD4B-BF4CD4F3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93" y="4226010"/>
            <a:ext cx="19812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12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DF1EBB-96AE-3142-8152-54B74BC1D9D1}"/>
              </a:ext>
            </a:extLst>
          </p:cNvPr>
          <p:cNvSpPr txBox="1"/>
          <p:nvPr/>
        </p:nvSpPr>
        <p:spPr>
          <a:xfrm>
            <a:off x="1882362" y="303854"/>
            <a:ext cx="6301149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Aside: on the history of the wave equation…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Elastic wave equation first derived by </a:t>
            </a:r>
          </a:p>
          <a:p>
            <a:r>
              <a:rPr lang="en-US" dirty="0">
                <a:solidFill>
                  <a:srgbClr val="001ABF"/>
                </a:solidFill>
              </a:rPr>
              <a:t>   Brook Taylor (English mathematician who</a:t>
            </a:r>
          </a:p>
          <a:p>
            <a:r>
              <a:rPr lang="en-US" dirty="0">
                <a:solidFill>
                  <a:srgbClr val="001ABF"/>
                </a:solidFill>
              </a:rPr>
              <a:t>   developed Taylor’s Theorem, Taylor series)</a:t>
            </a:r>
          </a:p>
          <a:p>
            <a:r>
              <a:rPr lang="en-US" dirty="0">
                <a:solidFill>
                  <a:srgbClr val="001ABF"/>
                </a:solidFill>
              </a:rPr>
              <a:t>   ca. 1720s, using a recent derivation of</a:t>
            </a:r>
          </a:p>
          <a:p>
            <a:r>
              <a:rPr lang="en-US" dirty="0">
                <a:solidFill>
                  <a:srgbClr val="001ABF"/>
                </a:solidFill>
              </a:rPr>
              <a:t>   Newton’s Laws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General solution using sums of sinusoids</a:t>
            </a:r>
          </a:p>
          <a:p>
            <a:r>
              <a:rPr lang="en-US" dirty="0">
                <a:solidFill>
                  <a:srgbClr val="001ABF"/>
                </a:solidFill>
              </a:rPr>
              <a:t>   first developed by Swiss mathematician</a:t>
            </a:r>
          </a:p>
          <a:p>
            <a:r>
              <a:rPr lang="en-US" dirty="0">
                <a:solidFill>
                  <a:srgbClr val="001ABF"/>
                </a:solidFill>
              </a:rPr>
              <a:t>   Daniel </a:t>
            </a:r>
            <a:r>
              <a:rPr lang="en-US" dirty="0" err="1">
                <a:solidFill>
                  <a:srgbClr val="001ABF"/>
                </a:solidFill>
              </a:rPr>
              <a:t>Bernouli</a:t>
            </a:r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• Recognition that all functions can be </a:t>
            </a:r>
          </a:p>
          <a:p>
            <a:r>
              <a:rPr lang="en-US" dirty="0">
                <a:solidFill>
                  <a:srgbClr val="001ABF"/>
                </a:solidFill>
              </a:rPr>
              <a:t>   exactly represented as a sum of sinusoids</a:t>
            </a:r>
          </a:p>
          <a:p>
            <a:r>
              <a:rPr lang="en-US" dirty="0">
                <a:solidFill>
                  <a:srgbClr val="001ABF"/>
                </a:solidFill>
              </a:rPr>
              <a:t>   by (French mathematician) Jean Baptiste</a:t>
            </a:r>
          </a:p>
          <a:p>
            <a:r>
              <a:rPr lang="en-US" dirty="0">
                <a:solidFill>
                  <a:srgbClr val="001ABF"/>
                </a:solidFill>
              </a:rPr>
              <a:t>   Joseph Fourier</a:t>
            </a:r>
          </a:p>
        </p:txBody>
      </p:sp>
      <p:pic>
        <p:nvPicPr>
          <p:cNvPr id="4" name="Picture 3" descr="A picture containing indoor, person, person, hair&#10;&#10;Description automatically generated">
            <a:extLst>
              <a:ext uri="{FF2B5EF4-FFF2-40B4-BE49-F238E27FC236}">
                <a16:creationId xmlns:a16="http://schemas.microsoft.com/office/drawing/2014/main" id="{786603C2-EFAA-184D-992C-496623640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477" y="391540"/>
            <a:ext cx="1603502" cy="1943639"/>
          </a:xfrm>
          <a:prstGeom prst="rect">
            <a:avLst/>
          </a:prstGeom>
        </p:spPr>
      </p:pic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C7B023A-F078-5942-911B-9D7040BA2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819" y="2449797"/>
            <a:ext cx="1678819" cy="1943640"/>
          </a:xfrm>
          <a:prstGeom prst="rect">
            <a:avLst/>
          </a:prstGeom>
        </p:spPr>
      </p:pic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E7501C-9AF4-784B-9FA1-FDB4EF596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506" y="4449891"/>
            <a:ext cx="1663444" cy="21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17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A94A9-4DC6-7EBB-2292-5FB00854E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467" y="1141413"/>
            <a:ext cx="61722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id="{64C9CFED-9280-09DD-37AD-95FFBE45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6704" y="427038"/>
            <a:ext cx="8193269" cy="49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The isotropic elasticity tensor can be expressed in terms of</a:t>
            </a:r>
          </a:p>
          <a:p>
            <a:r>
              <a:rPr lang="en-US" dirty="0">
                <a:solidFill>
                  <a:srgbClr val="001ABF"/>
                </a:solidFill>
              </a:rPr>
              <a:t>   Lame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constants as: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we substitute this into our constitutive law, we can write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Here,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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the volumetric dilatation: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gradient operator    is also sometimes called the </a:t>
            </a:r>
          </a:p>
          <a:p>
            <a:r>
              <a:rPr lang="en-US" dirty="0">
                <a:solidFill>
                  <a:srgbClr val="001ABF"/>
                </a:solidFill>
              </a:rPr>
              <a:t>   divergence, and is defined as: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350376-238D-1689-1175-347854A0C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54" y="4560888"/>
            <a:ext cx="31908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E431F6-006F-6403-F7B5-00CA3454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92" y="5484813"/>
            <a:ext cx="3816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7DA5BB-0EBD-7D6D-F863-5219D0A3A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4479" y="2352675"/>
            <a:ext cx="54641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660C8-48DF-0BB4-461A-956CA1D2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266" y="3402013"/>
            <a:ext cx="42910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E130504-071C-3C81-33B8-435F7B5E9125}"/>
              </a:ext>
            </a:extLst>
          </p:cNvPr>
          <p:cNvSpPr/>
          <p:nvPr/>
        </p:nvSpPr>
        <p:spPr>
          <a:xfrm>
            <a:off x="796410" y="1299333"/>
            <a:ext cx="1675416" cy="425933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What does the elasticity tensor “look like”? </a:t>
            </a:r>
          </a:p>
          <a:p>
            <a:pPr algn="ctr"/>
            <a:r>
              <a:rPr lang="en-US" dirty="0">
                <a:solidFill>
                  <a:srgbClr val="001ABF"/>
                </a:solidFill>
              </a:rPr>
              <a:t>(It’s four-dimensional, so it’s complicated to think about it or write it out! We’ll come back to this when we consider anisotropy.)</a:t>
            </a:r>
          </a:p>
        </p:txBody>
      </p:sp>
    </p:spTree>
    <p:extLst>
      <p:ext uri="{BB962C8B-B14F-4D97-AF65-F5344CB8AC3E}">
        <p14:creationId xmlns:p14="http://schemas.microsoft.com/office/powerpoint/2010/main" val="310819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>
            <a:extLst>
              <a:ext uri="{FF2B5EF4-FFF2-40B4-BE49-F238E27FC236}">
                <a16:creationId xmlns:a16="http://schemas.microsoft.com/office/drawing/2014/main" id="{99750A92-B2B5-80D7-BEE4-E0667BC95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04" y="266700"/>
            <a:ext cx="8260745" cy="264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1ABF"/>
                </a:solidFill>
                <a:latin typeface="Arial Black" charset="0"/>
              </a:rPr>
              <a:t>The Equations of Motion:</a:t>
            </a:r>
          </a:p>
          <a:p>
            <a:endParaRPr lang="en-US" sz="400" i="1" dirty="0">
              <a:solidFill>
                <a:srgbClr val="001ABF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Up to this point, we’ve assumed static equilibrium (i.e.,</a:t>
            </a:r>
          </a:p>
          <a:p>
            <a:r>
              <a:rPr lang="en-US" dirty="0">
                <a:solidFill>
                  <a:srgbClr val="001ABF"/>
                </a:solidFill>
              </a:rPr>
              <a:t>   boundary stresses on our infinitesimal cube balance out).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If they don’t balance, </a:t>
            </a:r>
          </a:p>
          <a:p>
            <a:r>
              <a:rPr lang="en-US" dirty="0">
                <a:solidFill>
                  <a:srgbClr val="001ABF"/>
                </a:solidFill>
              </a:rPr>
              <a:t>   we must have</a:t>
            </a:r>
          </a:p>
          <a:p>
            <a:r>
              <a:rPr lang="en-US" dirty="0">
                <a:solidFill>
                  <a:srgbClr val="001ABF"/>
                </a:solidFill>
              </a:rPr>
              <a:t>   motion!</a:t>
            </a:r>
            <a:endParaRPr lang="en-US" sz="3600" i="1" dirty="0">
              <a:solidFill>
                <a:srgbClr val="001ABF"/>
              </a:solidFill>
              <a:latin typeface="Arial Black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50860B-81AB-88D5-265D-34CFB6A05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16" y="1822450"/>
            <a:ext cx="4972050" cy="426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74506FDB-89CC-BA7A-DEF1-9EADBB73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4166" y="3416300"/>
            <a:ext cx="16979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Stresses</a:t>
            </a:r>
          </a:p>
          <a:p>
            <a:r>
              <a:rPr lang="en-US" dirty="0">
                <a:solidFill>
                  <a:srgbClr val="001ABF"/>
                </a:solidFill>
              </a:rPr>
              <a:t>       are</a:t>
            </a:r>
          </a:p>
          <a:p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latin typeface="Times New Roman" charset="0"/>
              </a:rPr>
              <a:t>21</a:t>
            </a:r>
            <a:r>
              <a:rPr lang="en-US" dirty="0"/>
              <a:t>,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latin typeface="Times New Roman" charset="0"/>
              </a:rPr>
              <a:t>22</a:t>
            </a:r>
            <a:r>
              <a:rPr lang="en-US" dirty="0"/>
              <a:t>, </a:t>
            </a:r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latin typeface="Times New Roman" charset="0"/>
              </a:rPr>
              <a:t>23</a:t>
            </a:r>
            <a:endParaRPr lang="en-US" dirty="0"/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D60FFC06-853E-37FF-4FD2-512CCA43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5091" y="5768975"/>
            <a:ext cx="24785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latin typeface="Times New Roman" charset="0"/>
              </a:rPr>
              <a:t>12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must equal</a:t>
            </a:r>
          </a:p>
          <a:p>
            <a:r>
              <a:rPr lang="en-US" i="1" dirty="0"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latin typeface="Times New Roman" charset="0"/>
              </a:rPr>
              <a:t>21</a:t>
            </a:r>
            <a:r>
              <a:rPr lang="en-US" dirty="0"/>
              <a:t> </a:t>
            </a:r>
            <a:r>
              <a:rPr lang="en-US" dirty="0">
                <a:solidFill>
                  <a:srgbClr val="001ABF"/>
                </a:solidFill>
              </a:rPr>
              <a:t>in equilibrium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17150CC-AF5E-97C2-9AC1-35BD73B2388D}"/>
              </a:ext>
            </a:extLst>
          </p:cNvPr>
          <p:cNvSpPr/>
          <p:nvPr/>
        </p:nvSpPr>
        <p:spPr>
          <a:xfrm>
            <a:off x="749218" y="1974071"/>
            <a:ext cx="1722608" cy="29098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The </a:t>
            </a:r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Equations of Motion </a:t>
            </a:r>
            <a:r>
              <a:rPr lang="en-US" dirty="0">
                <a:solidFill>
                  <a:srgbClr val="001ABF"/>
                </a:solidFill>
              </a:rPr>
              <a:t>treat spatial changes in stress as a disequilibrium that is balanced by motion!</a:t>
            </a:r>
          </a:p>
        </p:txBody>
      </p:sp>
    </p:spTree>
    <p:extLst>
      <p:ext uri="{BB962C8B-B14F-4D97-AF65-F5344CB8AC3E}">
        <p14:creationId xmlns:p14="http://schemas.microsoft.com/office/powerpoint/2010/main" val="263678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7C16D5B-9FAF-2570-DDC9-36688011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393" y="1344613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89FA821C-DBE3-FDF4-DC82-B4750CE57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618" y="90488"/>
            <a:ext cx="8212505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Suppose we add a small incremental stress on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+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face, so</a:t>
            </a:r>
          </a:p>
          <a:p>
            <a:r>
              <a:rPr lang="en-US" dirty="0">
                <a:solidFill>
                  <a:srgbClr val="001ABF"/>
                </a:solidFill>
              </a:rPr>
              <a:t>     that stresses on this face are: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11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11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,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12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12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,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13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 + </a:t>
            </a:r>
            <a:r>
              <a:rPr lang="en-US" dirty="0">
                <a:solidFill>
                  <a:schemeClr val="tx2"/>
                </a:solidFill>
                <a:latin typeface="Symbol" charset="0"/>
                <a:sym typeface="Symbol" charset="0"/>
              </a:rPr>
              <a:t>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13</a:t>
            </a: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endParaRPr lang="en-US" baseline="-25000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Summing the forces on the </a:t>
            </a:r>
            <a:r>
              <a:rPr lang="en-US" dirty="0">
                <a:solidFill>
                  <a:schemeClr val="tx2"/>
                </a:solidFill>
                <a:latin typeface="Times New Roman" charset="0"/>
              </a:rPr>
              <a:t>±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faces (&amp; recalling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F =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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A</a:t>
            </a:r>
            <a:r>
              <a:rPr lang="en-US" dirty="0">
                <a:solidFill>
                  <a:srgbClr val="001ABF"/>
                </a:solidFill>
              </a:rPr>
              <a:t>):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688AAD3-3A37-CCF9-0FE2-CCBD20387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918" y="71438"/>
            <a:ext cx="29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latin typeface="Times New Roman" charset="0"/>
              </a:rPr>
              <a:t>^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57F114BF-CA9A-570C-5B31-D2FDC6C86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093" y="5554663"/>
            <a:ext cx="292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00">
                <a:latin typeface="Times New Roman" charset="0"/>
              </a:rPr>
              <a:t>^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2848A3-74B1-E8BF-D8EE-D0024F04E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8331" y="5888038"/>
            <a:ext cx="5878512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50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778E6397-65F5-3A5E-4F64-A66E32DDD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482" y="421481"/>
            <a:ext cx="7843313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 can do the same for shear stress acting on the other</a:t>
            </a:r>
          </a:p>
          <a:p>
            <a:r>
              <a:rPr lang="en-US" dirty="0">
                <a:solidFill>
                  <a:srgbClr val="001ABF"/>
                </a:solidFill>
              </a:rPr>
              <a:t>   two faces and sum to get the total force acting in the</a:t>
            </a:r>
          </a:p>
          <a:p>
            <a:r>
              <a:rPr lang="en-US" dirty="0">
                <a:solidFill>
                  <a:srgbClr val="001ABF"/>
                </a:solidFill>
              </a:rPr>
              <a:t>  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baseline="-25000" dirty="0">
                <a:solidFill>
                  <a:schemeClr val="tx2"/>
                </a:solidFill>
                <a:latin typeface="Times New Roman" charset="0"/>
              </a:rPr>
              <a:t>1</a:t>
            </a:r>
            <a:r>
              <a:rPr lang="en-US" dirty="0">
                <a:solidFill>
                  <a:srgbClr val="001ABF"/>
                </a:solidFill>
              </a:rPr>
              <a:t>-direction: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The other force vector elements work similarly, so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(by symmetry). These must be balanced by motion per</a:t>
            </a:r>
          </a:p>
          <a:p>
            <a:r>
              <a:rPr lang="en-US" dirty="0">
                <a:solidFill>
                  <a:srgbClr val="001ABF"/>
                </a:solidFill>
              </a:rPr>
              <a:t>   Newton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s second law:</a:t>
            </a:r>
          </a:p>
          <a:p>
            <a:r>
              <a:rPr lang="en-US" dirty="0">
                <a:solidFill>
                  <a:schemeClr val="accent2"/>
                </a:solidFill>
              </a:rPr>
              <a:t>                                       </a:t>
            </a:r>
            <a:r>
              <a:rPr lang="en-US" i="1" dirty="0">
                <a:latin typeface="Times New Roman" charset="0"/>
              </a:rPr>
              <a:t>F = ma</a:t>
            </a:r>
          </a:p>
          <a:p>
            <a:endParaRPr lang="en-US" sz="600" i="1" dirty="0">
              <a:solidFill>
                <a:schemeClr val="tx2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1ABF"/>
                </a:solidFill>
              </a:rPr>
              <a:t>Here, we are interested in relating the force balance</a:t>
            </a:r>
          </a:p>
          <a:p>
            <a:r>
              <a:rPr lang="en-US" dirty="0">
                <a:solidFill>
                  <a:srgbClr val="001ABF"/>
                </a:solidFill>
              </a:rPr>
              <a:t>   back to displacement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solidFill>
                  <a:srgbClr val="001ABF"/>
                </a:solidFill>
              </a:rPr>
              <a:t>, so we will express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19AD3-BC60-66F4-A311-A35BEEA76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57" y="1594644"/>
            <a:ext cx="5686425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18AE2-EF6C-CAC9-4575-77F50F81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969" y="3005931"/>
            <a:ext cx="39370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Line 6">
            <a:extLst>
              <a:ext uri="{FF2B5EF4-FFF2-40B4-BE49-F238E27FC236}">
                <a16:creationId xmlns:a16="http://schemas.microsoft.com/office/drawing/2014/main" id="{8D30CFF4-5033-C873-EE43-38DA9C150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6559" y="4509528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1B53240-1CD5-406D-F17F-F23D94869F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2046" y="4509528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DC93F4E-582D-E8ED-1D4E-8CE772E88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7069" y="5366345"/>
            <a:ext cx="15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noFill/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1D6BA-1CE6-1D19-9331-56774266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469" y="5702426"/>
            <a:ext cx="4316413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C2BE215-6209-0B40-A3A1-11F375A75EBE}"/>
              </a:ext>
            </a:extLst>
          </p:cNvPr>
          <p:cNvSpPr/>
          <p:nvPr/>
        </p:nvSpPr>
        <p:spPr>
          <a:xfrm>
            <a:off x="749218" y="1974071"/>
            <a:ext cx="1722608" cy="29098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Motion </a:t>
            </a:r>
            <a:r>
              <a:rPr lang="en-US" dirty="0">
                <a:solidFill>
                  <a:srgbClr val="001ABF"/>
                </a:solidFill>
              </a:rPr>
              <a:t>arises here because the stress disequilibrium is an “extra force” that results in an acceleration!</a:t>
            </a:r>
          </a:p>
        </p:txBody>
      </p:sp>
    </p:spTree>
    <p:extLst>
      <p:ext uri="{BB962C8B-B14F-4D97-AF65-F5344CB8AC3E}">
        <p14:creationId xmlns:p14="http://schemas.microsoft.com/office/powerpoint/2010/main" val="3328193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BFE265F-BA6B-37C9-520D-D1CEA2752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684" y="382013"/>
            <a:ext cx="8019543" cy="60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In Einstein summation notation, time derivatives are</a:t>
            </a:r>
          </a:p>
          <a:p>
            <a:r>
              <a:rPr lang="en-US" dirty="0">
                <a:solidFill>
                  <a:srgbClr val="001ABF"/>
                </a:solidFill>
              </a:rPr>
              <a:t>   expressed with an </a:t>
            </a:r>
            <a:r>
              <a:rPr lang="en-US" dirty="0" err="1">
                <a:solidFill>
                  <a:srgbClr val="001ABF"/>
                </a:solidFill>
              </a:rPr>
              <a:t>overdot</a:t>
            </a:r>
            <a:r>
              <a:rPr lang="en-US" dirty="0">
                <a:solidFill>
                  <a:srgbClr val="001ABF"/>
                </a:solidFill>
              </a:rPr>
              <a:t>, so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ll also use </a:t>
            </a:r>
            <a:r>
              <a:rPr lang="en-US" i="1" dirty="0" err="1">
                <a:latin typeface="Times New Roman" charset="0"/>
              </a:rPr>
              <a:t>a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i="1" dirty="0">
                <a:latin typeface="Times New Roman" charset="0"/>
              </a:rPr>
              <a:t> = </a:t>
            </a:r>
            <a:r>
              <a:rPr lang="en-US" i="1" dirty="0" err="1">
                <a:latin typeface="Times New Roman" charset="0"/>
              </a:rPr>
              <a:t>ü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>
                <a:solidFill>
                  <a:srgbClr val="001ABF"/>
                </a:solidFill>
              </a:rPr>
              <a:t>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Mass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is equal to density times volume, 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</a:t>
            </a:r>
            <a:r>
              <a:rPr lang="en-US" i="1" dirty="0">
                <a:latin typeface="Times New Roman" charset="0"/>
              </a:rPr>
              <a:t>m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i="1" dirty="0">
                <a:latin typeface="Times New Roman" charset="0"/>
              </a:rPr>
              <a:t>dx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dx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dx</a:t>
            </a:r>
            <a:r>
              <a:rPr lang="en-US" baseline="-25000" dirty="0">
                <a:latin typeface="Times New Roman" charset="0"/>
              </a:rPr>
              <a:t>3</a:t>
            </a:r>
            <a:r>
              <a:rPr lang="en-US" dirty="0">
                <a:solidFill>
                  <a:srgbClr val="001ABF"/>
                </a:solidFill>
              </a:rPr>
              <a:t>,</a:t>
            </a:r>
          </a:p>
          <a:p>
            <a:r>
              <a:rPr lang="en-US" dirty="0">
                <a:solidFill>
                  <a:srgbClr val="001ABF"/>
                </a:solidFill>
              </a:rPr>
              <a:t>   so we can write the force balance in the </a:t>
            </a:r>
            <a:r>
              <a:rPr lang="en-US" i="1" dirty="0">
                <a:latin typeface="Times New Roman" charset="0"/>
              </a:rPr>
              <a:t>x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solidFill>
                  <a:srgbClr val="001ABF"/>
                </a:solidFill>
              </a:rPr>
              <a:t>-direction as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   or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 indicial notation,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Note that in the wave equation, acceleration and stress</a:t>
            </a:r>
          </a:p>
          <a:p>
            <a:r>
              <a:rPr lang="en-US" dirty="0">
                <a:solidFill>
                  <a:srgbClr val="001ABF"/>
                </a:solidFill>
              </a:rPr>
              <a:t>   vary in both space and time!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F41AC-842A-E73A-CFAD-0578F0789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09" y="2363213"/>
            <a:ext cx="7543800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C8A5E7-CEC2-E183-0B9C-07A2DB524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97" y="3356988"/>
            <a:ext cx="3703637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D7491C-B1DB-AEAD-1F02-BD5E84BC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97" y="4742876"/>
            <a:ext cx="3400425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78A5CF1-7443-6194-69C9-24DE2C4DF9A8}"/>
              </a:ext>
            </a:extLst>
          </p:cNvPr>
          <p:cNvSpPr/>
          <p:nvPr/>
        </p:nvSpPr>
        <p:spPr>
          <a:xfrm>
            <a:off x="749218" y="1708048"/>
            <a:ext cx="1722608" cy="34419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Now we’d like to express our equations as derivatives acting on a single property. For now let’s choose displacement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1ABF"/>
                </a:solidFill>
              </a:rPr>
              <a:t> as that property:</a:t>
            </a:r>
          </a:p>
        </p:txBody>
      </p:sp>
    </p:spTree>
    <p:extLst>
      <p:ext uri="{BB962C8B-B14F-4D97-AF65-F5344CB8AC3E}">
        <p14:creationId xmlns:p14="http://schemas.microsoft.com/office/powerpoint/2010/main" val="542060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D7EC6EA7-5BE9-A27F-3595-5A2881985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169" y="243513"/>
            <a:ext cx="8244114" cy="63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1ABF"/>
                </a:solidFill>
              </a:rPr>
              <a:t>We may also consider body forces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i="1" dirty="0">
                <a:latin typeface="Times New Roman" charset="0"/>
              </a:rPr>
              <a:t> = F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i="1" dirty="0">
                <a:latin typeface="Times New Roman" charset="0"/>
              </a:rPr>
              <a:t>/V</a:t>
            </a:r>
            <a:r>
              <a:rPr lang="en-US" dirty="0">
                <a:solidFill>
                  <a:srgbClr val="001ABF"/>
                </a:solidFill>
              </a:rPr>
              <a:t>, in which case</a:t>
            </a:r>
          </a:p>
          <a:p>
            <a:r>
              <a:rPr lang="en-US" dirty="0">
                <a:solidFill>
                  <a:srgbClr val="001ABF"/>
                </a:solidFill>
              </a:rPr>
              <a:t>  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dynamic equations of motion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1ABF"/>
                </a:solidFill>
              </a:rPr>
              <a:t>are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sz="12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In the Earth the only significant body force is gravity:</a:t>
            </a:r>
          </a:p>
          <a:p>
            <a:r>
              <a:rPr lang="en-US" dirty="0">
                <a:solidFill>
                  <a:srgbClr val="001ABF"/>
                </a:solidFill>
              </a:rPr>
              <a:t>                                 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= (0, 0,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i="1" dirty="0">
                <a:latin typeface="Times New Roman" charset="0"/>
              </a:rPr>
              <a:t>g</a:t>
            </a:r>
            <a:r>
              <a:rPr lang="en-US" dirty="0">
                <a:latin typeface="Times New Roman" charset="0"/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001ABF"/>
                </a:solidFill>
              </a:rPr>
              <a:t>and in practice </a:t>
            </a:r>
            <a:r>
              <a:rPr lang="en-US" i="1" dirty="0">
                <a:solidFill>
                  <a:srgbClr val="001ABF"/>
                </a:solidFill>
                <a:latin typeface="Arial Black" charset="0"/>
              </a:rPr>
              <a:t>we neglect it</a:t>
            </a:r>
            <a:r>
              <a:rPr lang="en-US" dirty="0">
                <a:solidFill>
                  <a:srgbClr val="001ABF"/>
                </a:solidFill>
              </a:rPr>
              <a:t> (</a:t>
            </a:r>
            <a:r>
              <a:rPr lang="en-US" dirty="0">
                <a:solidFill>
                  <a:srgbClr val="001ABF"/>
                </a:solidFill>
                <a:sym typeface="Symbol" charset="0"/>
              </a:rPr>
              <a:t> assumed</a:t>
            </a:r>
            <a:r>
              <a:rPr lang="en-US" dirty="0">
                <a:solidFill>
                  <a:srgbClr val="001ABF"/>
                </a:solidFill>
              </a:rPr>
              <a:t> negligible) for</a:t>
            </a:r>
          </a:p>
          <a:p>
            <a:r>
              <a:rPr lang="en-US" dirty="0">
                <a:solidFill>
                  <a:srgbClr val="001ABF"/>
                </a:solidFill>
              </a:rPr>
              <a:t>   body waves (although it is important for surface waves).</a:t>
            </a:r>
          </a:p>
          <a:p>
            <a:endParaRPr lang="en-US" sz="6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Now we have the equations in terms of stress; we</a:t>
            </a:r>
            <a:r>
              <a:rPr lang="en-US" dirty="0">
                <a:solidFill>
                  <a:srgbClr val="001ABF"/>
                </a:solidFill>
                <a:latin typeface="Arial"/>
              </a:rPr>
              <a:t>’</a:t>
            </a:r>
            <a:r>
              <a:rPr lang="en-US" dirty="0">
                <a:solidFill>
                  <a:srgbClr val="001ABF"/>
                </a:solidFill>
              </a:rPr>
              <a:t>d like to </a:t>
            </a:r>
          </a:p>
          <a:p>
            <a:r>
              <a:rPr lang="en-US" dirty="0">
                <a:solidFill>
                  <a:srgbClr val="001ABF"/>
                </a:solidFill>
              </a:rPr>
              <a:t>   get them entirely in terms of displacement. Recall:</a:t>
            </a:r>
          </a:p>
          <a:p>
            <a:endParaRPr lang="en-US" dirty="0">
              <a:solidFill>
                <a:srgbClr val="001ABF"/>
              </a:solidFill>
            </a:endParaRPr>
          </a:p>
          <a:p>
            <a:endParaRPr lang="en-US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and:</a:t>
            </a:r>
          </a:p>
          <a:p>
            <a:endParaRPr lang="en-US" sz="3000" dirty="0">
              <a:solidFill>
                <a:srgbClr val="001ABF"/>
              </a:solidFill>
            </a:endParaRPr>
          </a:p>
          <a:p>
            <a:r>
              <a:rPr lang="en-US" dirty="0">
                <a:solidFill>
                  <a:srgbClr val="001ABF"/>
                </a:solidFill>
              </a:rPr>
              <a:t>Substituting these back into the equations of motion (&amp;</a:t>
            </a:r>
          </a:p>
          <a:p>
            <a:r>
              <a:rPr lang="en-US" dirty="0">
                <a:solidFill>
                  <a:srgbClr val="001ABF"/>
                </a:solidFill>
              </a:rPr>
              <a:t>   letting 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Times New Roman" charset="0"/>
              </a:rPr>
              <a:t>f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latin typeface="Times New Roman" charset="0"/>
              </a:rPr>
              <a:t> = 0</a:t>
            </a:r>
            <a:r>
              <a:rPr lang="en-US" dirty="0">
                <a:solidFill>
                  <a:srgbClr val="001ABF"/>
                </a:solidFill>
              </a:rPr>
              <a:t>), we have: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EFC8EB-1DC6-9D04-3660-0AA20D7C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56" y="1142038"/>
            <a:ext cx="2590800" cy="627063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16D2DD-77A3-BC79-A125-0E555D2A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2831" y="4266238"/>
            <a:ext cx="4919663" cy="646113"/>
          </a:xfrm>
          <a:prstGeom prst="rect">
            <a:avLst/>
          </a:prstGeom>
          <a:solidFill>
            <a:srgbClr val="B3B3B3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948F8C-8763-F0EA-D997-15BF90DCF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9981" y="5040938"/>
            <a:ext cx="2270125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33D1D47-B2DD-9812-FDAE-E9F3F3A02312}"/>
              </a:ext>
            </a:extLst>
          </p:cNvPr>
          <p:cNvSpPr/>
          <p:nvPr/>
        </p:nvSpPr>
        <p:spPr>
          <a:xfrm>
            <a:off x="749218" y="1926232"/>
            <a:ext cx="1722608" cy="3005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1ABF"/>
                </a:solidFill>
              </a:rPr>
              <a:t>To get stress in terms of the displacement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1ABF"/>
                </a:solidFill>
                <a:cs typeface="Times New Roman" panose="02020603050405020304" pitchFamily="18" charset="0"/>
              </a:rPr>
              <a:t>, we first have to convert it to equivalent strain via the elasticity tensor</a:t>
            </a:r>
            <a:r>
              <a:rPr lang="en-US" dirty="0">
                <a:solidFill>
                  <a:srgbClr val="001ABF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26815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3709</TotalTime>
  <Words>1081</Words>
  <Application>Microsoft Macintosh PowerPoint</Application>
  <PresentationFormat>Widescreen</PresentationFormat>
  <Paragraphs>225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26</cp:revision>
  <dcterms:created xsi:type="dcterms:W3CDTF">2022-08-29T13:41:31Z</dcterms:created>
  <dcterms:modified xsi:type="dcterms:W3CDTF">2024-09-19T16:24:29Z</dcterms:modified>
</cp:coreProperties>
</file>