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66" r:id="rId2"/>
    <p:sldId id="299" r:id="rId3"/>
    <p:sldId id="310" r:id="rId4"/>
    <p:sldId id="311" r:id="rId5"/>
    <p:sldId id="312" r:id="rId6"/>
    <p:sldId id="291" r:id="rId7"/>
    <p:sldId id="296" r:id="rId8"/>
    <p:sldId id="287" r:id="rId9"/>
    <p:sldId id="290" r:id="rId10"/>
    <p:sldId id="300" r:id="rId11"/>
    <p:sldId id="303" r:id="rId12"/>
    <p:sldId id="304" r:id="rId13"/>
    <p:sldId id="305" r:id="rId14"/>
    <p:sldId id="307" r:id="rId15"/>
    <p:sldId id="308" r:id="rId16"/>
    <p:sldId id="306" r:id="rId17"/>
    <p:sldId id="309" r:id="rId18"/>
    <p:sldId id="28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ABF"/>
    <a:srgbClr val="F43309"/>
    <a:srgbClr val="FF7179"/>
    <a:srgbClr val="B4C7E7"/>
    <a:srgbClr val="83E9D6"/>
    <a:srgbClr val="6CC5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/>
    <p:restoredTop sz="96327"/>
  </p:normalViewPr>
  <p:slideViewPr>
    <p:cSldViewPr snapToGrid="0">
      <p:cViewPr varScale="1">
        <p:scale>
          <a:sx n="128" d="100"/>
          <a:sy n="128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0D2F0-EC7C-4C4C-B49C-FF7EE215A4A1}" type="datetimeFigureOut">
              <a:rPr lang="en-US" smtClean="0"/>
              <a:t>11/21/24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B1B26-4453-3249-9A72-28952B50F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108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1656C-66EA-8ED1-1B96-E738E61FFC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E6F70A-21C6-DF2C-736C-6E70D8DBC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03C16-9285-0952-7D97-7E589FB48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11/21/24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4B626-6953-01D4-FB0F-D664DC1C2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D73F9-A07A-2159-0107-AB65E5DF4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33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23EB4-849C-1052-551D-B04C73F3B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357E3-98F8-2FA1-E507-D8E3B88AF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F7544-E78E-67D2-4338-955161F8C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11/21/24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93B0B-7A95-AF11-D17A-A98EF8090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D01FC-A213-765C-D3C5-4EBA5727D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06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4AB6B9-6BDC-48EF-5138-70E12CBBA9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07D109-96DE-D467-F155-2CA52536F2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F14A3-2769-C360-A8B4-FDE9A5A85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11/21/24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389D5-1029-EA43-C038-F01188D3E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560AD-2AA2-3AA6-A73E-B97A7C43C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26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07DCE-092A-386A-2C5B-B5528B59B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34968-08CC-5B40-33D7-47E88FA4F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05036-2E71-A970-BD3C-745447BC6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11/21/24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FAE20-BF9D-5D83-148A-92ADB2046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7E269-40D0-D377-8C53-2129CADAD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78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3E03D-F571-6DDA-CCF2-AAB295313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F38FA-20BE-6BB0-7CE5-63E167BC2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B10B1-F3CB-3728-82D9-1A22336F1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11/21/24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11CDA-AB62-7F9A-1E1B-C2E5E543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F9A77-1EE6-056B-8223-C75CCCD0A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11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53B4A-F811-AB4A-3DCF-70836D9A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148DC-FF69-7EF8-7BC2-3E4129808E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0858F6-D2E5-6C38-B9C2-BB764ED2B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2F0F23-8082-ED7E-B928-951FC5303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11/21/24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ADC7E5-145C-BF20-4201-3011057CC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5435EA-7C32-6BEA-5AA0-2CAD68996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09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B4BE3-F60B-771A-984D-8A60B9AE7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9DF9F7-7A7B-FC77-9CE8-9BFC503CD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9E1DA8-2CC8-3CDF-D35D-23FC0F5BE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EB1DB9-6345-AE7B-90D9-D9AA365CED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E3B737-2017-B5E9-D18D-589CBAC9B7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F4BE6C-E2C6-B966-B96F-06686B3C9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11/21/24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B836D1-0F0D-28CB-BF0C-2A3F4D084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28AF1E-F5FB-0516-0663-F83FCDA28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02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90FBD-8349-D9F3-AEAB-A830E306D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166FFA-52C0-C50A-AB5F-9CD4B92A3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11/21/24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1E7F30-4265-01FE-9BCC-43688833B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FD22F2-F712-9CB5-9AEB-CB1F952A8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73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D3CC04-BEC7-9775-78E3-F1EC046D6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11/21/24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CC713C-FB2D-3AD7-2B23-00C6914DF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C96CB-60A4-6116-8FE4-EA91AF0EF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79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38D8B-EC4E-188F-C438-E30F9CE05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22483-0D94-9282-40D2-A176B9BE2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50729F-8598-A55E-1C0F-88E6E9B0B6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C8F13D-FDE9-A768-D3A2-1012125EF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11/21/24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B97712-67A3-65ED-501E-E3E97343F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1C2F80-4B40-23C2-75F6-17A98E7C6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811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A1247-777D-8B0D-4258-73DDAB57F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A18334-4920-EC4C-B61A-4A75434CFA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95591E-9297-AF99-8950-7B6F13261E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77E255-8BA1-E5FC-D3A5-E4C6ACB6B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11/21/24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1D995-1035-9951-4CFB-60666EEC3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DC2596-5153-D75A-A535-3B97684BF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51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65C438-5715-DAB5-041A-3CAFAAD26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3B12A-E23F-E34D-1F1C-BC73E022E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B06D7-33D6-704D-A5AC-054BCB3B29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B8A20-F6A4-8847-B2F0-A30A2A9D8294}" type="datetimeFigureOut">
              <a:rPr lang="en-US" smtClean="0"/>
              <a:t>11/21/24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F84F2-7043-0641-8D45-B967A454FB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86198-58F3-11A2-2CD3-928FC37D4E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8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4208039E-45F9-CB8F-393C-3AEF6F394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7934" y="60603"/>
            <a:ext cx="702237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3600" i="1" dirty="0">
                <a:solidFill>
                  <a:srgbClr val="001ABF"/>
                </a:solidFill>
                <a:latin typeface="Arial Black" charset="0"/>
              </a:rPr>
              <a:t>Geology 5640/6640</a:t>
            </a:r>
          </a:p>
          <a:p>
            <a:pPr algn="ctr"/>
            <a:r>
              <a:rPr lang="en-US" sz="3600" i="1" dirty="0">
                <a:solidFill>
                  <a:srgbClr val="001ABF"/>
                </a:solidFill>
                <a:latin typeface="Arial Black" charset="0"/>
              </a:rPr>
              <a:t>Introduction to Seismology</a:t>
            </a:r>
            <a:endParaRPr lang="en-US" sz="3600" i="1" u="sng" dirty="0">
              <a:solidFill>
                <a:srgbClr val="001ABF"/>
              </a:solidFill>
              <a:latin typeface="Arial Black" charset="0"/>
            </a:endParaRPr>
          </a:p>
        </p:txBody>
      </p:sp>
      <p:sp>
        <p:nvSpPr>
          <p:cNvPr id="4" name="Text Box 26">
            <a:extLst>
              <a:ext uri="{FF2B5EF4-FFF2-40B4-BE49-F238E27FC236}">
                <a16:creationId xmlns:a16="http://schemas.microsoft.com/office/drawing/2014/main" id="{00B1A641-72DF-BA70-2808-5F94C3DA8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1195" y="60603"/>
            <a:ext cx="19319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21 Nov 2024</a:t>
            </a:r>
          </a:p>
        </p:txBody>
      </p:sp>
      <p:sp>
        <p:nvSpPr>
          <p:cNvPr id="5" name="Text Box 27">
            <a:extLst>
              <a:ext uri="{FF2B5EF4-FFF2-40B4-BE49-F238E27FC236}">
                <a16:creationId xmlns:a16="http://schemas.microsoft.com/office/drawing/2014/main" id="{F77B3A9C-006E-5D56-D699-EFFD1A17D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9843" y="6428066"/>
            <a:ext cx="26843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800" dirty="0">
                <a:solidFill>
                  <a:srgbClr val="001ABF"/>
                </a:solidFill>
              </a:rPr>
              <a:t>© A.R. Lowry 2011-2024</a:t>
            </a:r>
            <a:endParaRPr lang="en-US" sz="1800" dirty="0">
              <a:solidFill>
                <a:srgbClr val="001AB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13" name="Text Box 28">
            <a:extLst>
              <a:ext uri="{FF2B5EF4-FFF2-40B4-BE49-F238E27FC236}">
                <a16:creationId xmlns:a16="http://schemas.microsoft.com/office/drawing/2014/main" id="{6406BCDF-8913-20DC-8F6B-B64DFAD18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70" y="6348763"/>
            <a:ext cx="83540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Read for Tuesday 26 November: </a:t>
            </a:r>
            <a:r>
              <a:rPr lang="en-US" i="1" dirty="0">
                <a:solidFill>
                  <a:srgbClr val="001ABF"/>
                </a:solidFill>
                <a:cs typeface="ＭＳ Ｐゴシック" charset="0"/>
              </a:rPr>
              <a:t>S&amp;W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 157-176 (§3.4–3.5)</a:t>
            </a:r>
            <a:endParaRPr lang="en-US" dirty="0">
              <a:solidFill>
                <a:srgbClr val="001ABF"/>
              </a:solidFill>
            </a:endParaRPr>
          </a:p>
        </p:txBody>
      </p:sp>
      <p:sp>
        <p:nvSpPr>
          <p:cNvPr id="6" name="Text Box 68">
            <a:extLst>
              <a:ext uri="{FF2B5EF4-FFF2-40B4-BE49-F238E27FC236}">
                <a16:creationId xmlns:a16="http://schemas.microsoft.com/office/drawing/2014/main" id="{911A2297-B457-3C42-8B56-61FEE883B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469" y="1213009"/>
            <a:ext cx="8999580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Last time: 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Normal Modes</a:t>
            </a:r>
            <a:endParaRPr lang="en-US" sz="600" dirty="0">
              <a:solidFill>
                <a:srgbClr val="001ABF"/>
              </a:solidFill>
            </a:endParaRPr>
          </a:p>
          <a:p>
            <a:endParaRPr lang="en-US" sz="600" dirty="0">
              <a:solidFill>
                <a:srgbClr val="001ABF"/>
              </a:solidFill>
            </a:endParaRPr>
          </a:p>
          <a:p>
            <a:pPr>
              <a:buFontTx/>
              <a:buChar char="•"/>
            </a:pPr>
            <a:r>
              <a:rPr lang="en-US" i="1" dirty="0">
                <a:solidFill>
                  <a:srgbClr val="001ABF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On a sphere,</a:t>
            </a:r>
            <a:r>
              <a:rPr lang="en-US" i="1" dirty="0">
                <a:solidFill>
                  <a:srgbClr val="001ABF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free oscillations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are described in terms of</a:t>
            </a:r>
          </a:p>
          <a:p>
            <a:r>
              <a:rPr lang="en-US" dirty="0">
                <a:solidFill>
                  <a:schemeClr val="accent2"/>
                </a:solidFill>
              </a:rPr>
              <a:t>  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spherical harmonics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as: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sz="30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   </a:t>
            </a:r>
            <a:r>
              <a:rPr lang="en-US" dirty="0">
                <a:solidFill>
                  <a:srgbClr val="001ABF"/>
                </a:solidFill>
              </a:rPr>
              <a:t>Here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latin typeface="Times New Roman" charset="0"/>
              </a:rPr>
              <a:t>n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is radial order (i.e., depth dependence with </a:t>
            </a:r>
            <a:r>
              <a:rPr lang="en-US" dirty="0">
                <a:latin typeface="Times New Roman" charset="0"/>
              </a:rPr>
              <a:t>0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for</a:t>
            </a:r>
          </a:p>
          <a:p>
            <a:r>
              <a:rPr lang="en-US" dirty="0">
                <a:solidFill>
                  <a:srgbClr val="001ABF"/>
                </a:solidFill>
              </a:rPr>
              <a:t>   fundamental; </a:t>
            </a:r>
            <a:r>
              <a:rPr lang="en-US" dirty="0">
                <a:latin typeface="Times New Roman" charset="0"/>
              </a:rPr>
              <a:t>&gt; 0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for overtones); </a:t>
            </a:r>
            <a:r>
              <a:rPr lang="en-US" i="1" dirty="0">
                <a:latin typeface="Times New Roman" charset="0"/>
              </a:rPr>
              <a:t>l </a:t>
            </a:r>
            <a:r>
              <a:rPr lang="en-US" dirty="0">
                <a:solidFill>
                  <a:srgbClr val="001ABF"/>
                </a:solidFill>
              </a:rPr>
              <a:t>(colatitude) and </a:t>
            </a:r>
            <a:r>
              <a:rPr lang="en-US" i="1" dirty="0">
                <a:latin typeface="Times New Roman" charset="0"/>
              </a:rPr>
              <a:t>m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(longitude)</a:t>
            </a:r>
          </a:p>
          <a:p>
            <a:r>
              <a:rPr lang="en-US" dirty="0">
                <a:solidFill>
                  <a:schemeClr val="accent2"/>
                </a:solidFill>
              </a:rPr>
              <a:t>   </a:t>
            </a:r>
            <a:r>
              <a:rPr lang="en-US" dirty="0">
                <a:solidFill>
                  <a:srgbClr val="001ABF"/>
                </a:solidFill>
              </a:rPr>
              <a:t>are surface orders; </a:t>
            </a:r>
            <a:r>
              <a:rPr lang="en-US" i="1" dirty="0" err="1">
                <a:latin typeface="Times New Roman" charset="0"/>
              </a:rPr>
              <a:t>A</a:t>
            </a:r>
            <a:r>
              <a:rPr lang="en-US" i="1" baseline="-25000" dirty="0" err="1">
                <a:latin typeface="Times New Roman" charset="0"/>
              </a:rPr>
              <a:t>lm</a:t>
            </a:r>
            <a:r>
              <a:rPr lang="en-US" i="1" baseline="30000" dirty="0" err="1">
                <a:latin typeface="Times New Roman" charset="0"/>
              </a:rPr>
              <a:t>n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describe source displacement; </a:t>
            </a:r>
            <a:r>
              <a:rPr lang="en-US" i="1" dirty="0">
                <a:latin typeface="Symbol" charset="0"/>
                <a:sym typeface="Symbol" charset="0"/>
              </a:rPr>
              <a:t></a:t>
            </a:r>
            <a:r>
              <a:rPr lang="en-US" i="1" baseline="-25000" dirty="0" err="1">
                <a:latin typeface="Times New Roman" charset="0"/>
              </a:rPr>
              <a:t>lm</a:t>
            </a:r>
            <a:r>
              <a:rPr lang="en-US" i="1" baseline="30000" dirty="0" err="1">
                <a:latin typeface="Times New Roman" charset="0"/>
              </a:rPr>
              <a:t>n</a:t>
            </a:r>
            <a:r>
              <a:rPr lang="en-US" i="1" baseline="30000" dirty="0">
                <a:latin typeface="Times New Roman" charset="0"/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are</a:t>
            </a:r>
          </a:p>
          <a:p>
            <a:r>
              <a:rPr lang="en-US" dirty="0">
                <a:solidFill>
                  <a:srgbClr val="001ABF"/>
                </a:solidFill>
              </a:rPr>
              <a:t>   eigenfrequencies; &amp;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 err="1">
                <a:latin typeface="Times New Roman" charset="0"/>
              </a:rPr>
              <a:t>y</a:t>
            </a:r>
            <a:r>
              <a:rPr lang="en-US" i="1" baseline="-25000" dirty="0" err="1">
                <a:latin typeface="Times New Roman" charset="0"/>
              </a:rPr>
              <a:t>l</a:t>
            </a:r>
            <a:r>
              <a:rPr lang="en-US" i="1" baseline="30000" dirty="0" err="1">
                <a:latin typeface="Times New Roman" charset="0"/>
              </a:rPr>
              <a:t>n</a:t>
            </a:r>
            <a:r>
              <a:rPr lang="en-US" dirty="0">
                <a:latin typeface="Times New Roman" charset="0"/>
              </a:rPr>
              <a:t>(</a:t>
            </a:r>
            <a:r>
              <a:rPr lang="en-US" i="1" dirty="0">
                <a:latin typeface="Times New Roman" charset="0"/>
              </a:rPr>
              <a:t>r</a:t>
            </a:r>
            <a:r>
              <a:rPr lang="en-US" dirty="0">
                <a:latin typeface="Times New Roman" charset="0"/>
              </a:rPr>
              <a:t>) </a:t>
            </a:r>
            <a:r>
              <a:rPr lang="en-US" dirty="0">
                <a:solidFill>
                  <a:srgbClr val="001ABF"/>
                </a:solidFill>
              </a:rPr>
              <a:t>(at depth)</a:t>
            </a:r>
            <a:r>
              <a:rPr lang="en-US" dirty="0">
                <a:solidFill>
                  <a:srgbClr val="001ABF"/>
                </a:solidFill>
                <a:latin typeface="Times New Roman" charset="0"/>
              </a:rPr>
              <a:t> </a:t>
            </a:r>
            <a:r>
              <a:rPr lang="en-US" dirty="0">
                <a:solidFill>
                  <a:srgbClr val="001ABF"/>
                </a:solidFill>
                <a:latin typeface="Arial"/>
                <a:cs typeface="Arial"/>
              </a:rPr>
              <a:t>and</a:t>
            </a:r>
            <a:r>
              <a:rPr lang="en-US" dirty="0">
                <a:solidFill>
                  <a:srgbClr val="001ABF"/>
                </a:solidFill>
                <a:latin typeface="Times New Roman" charset="0"/>
              </a:rPr>
              <a:t> </a:t>
            </a:r>
            <a:r>
              <a:rPr lang="en-US" i="1" dirty="0" err="1">
                <a:latin typeface="Times New Roman" charset="0"/>
              </a:rPr>
              <a:t>x</a:t>
            </a:r>
            <a:r>
              <a:rPr lang="en-US" i="1" baseline="-25000" dirty="0" err="1">
                <a:latin typeface="Times New Roman" charset="0"/>
              </a:rPr>
              <a:t>lm</a:t>
            </a:r>
            <a:r>
              <a:rPr lang="en-US" i="1" baseline="30000" dirty="0">
                <a:latin typeface="Times New Roman" charset="0"/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(surface) are</a:t>
            </a:r>
          </a:p>
          <a:p>
            <a:r>
              <a:rPr lang="en-US" dirty="0">
                <a:solidFill>
                  <a:srgbClr val="001ABF"/>
                </a:solidFill>
              </a:rPr>
              <a:t>   eigenfunctions.</a:t>
            </a:r>
          </a:p>
          <a:p>
            <a:endParaRPr lang="en-US" sz="6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• Spherical harmonics are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basis functions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on a sphere: </a:t>
            </a:r>
          </a:p>
          <a:p>
            <a:r>
              <a:rPr lang="en-US" dirty="0">
                <a:solidFill>
                  <a:schemeClr val="accent2"/>
                </a:solidFill>
              </a:rPr>
              <a:t>  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orthonormal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and can completely describe any function on</a:t>
            </a:r>
          </a:p>
          <a:p>
            <a:r>
              <a:rPr lang="en-US" dirty="0">
                <a:solidFill>
                  <a:srgbClr val="001ABF"/>
                </a:solidFill>
              </a:rPr>
              <a:t>   or within the sphere.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A89C35-B9D0-E13E-19BB-6A241FC78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107" y="2392449"/>
            <a:ext cx="5495925" cy="914400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006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ECEACE-80F3-EA9D-C958-A6A4806D5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268" y="266700"/>
            <a:ext cx="5275263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0EE2D2-71C5-8ECF-9A78-4BE186B27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868" y="5040313"/>
            <a:ext cx="1466850" cy="67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5A7319FD-E790-F76F-1866-1CA3E8144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9931" y="2105025"/>
            <a:ext cx="338426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For a slowly increasing</a:t>
            </a:r>
          </a:p>
          <a:p>
            <a:r>
              <a:rPr lang="en-US" dirty="0">
                <a:solidFill>
                  <a:srgbClr val="001ABF"/>
                </a:solidFill>
              </a:rPr>
              <a:t>velocity with depth,</a:t>
            </a:r>
          </a:p>
          <a:p>
            <a:r>
              <a:rPr lang="en-US" dirty="0">
                <a:solidFill>
                  <a:srgbClr val="001ABF"/>
                </a:solidFill>
              </a:rPr>
              <a:t>slope of the travel-time</a:t>
            </a:r>
          </a:p>
          <a:p>
            <a:r>
              <a:rPr lang="en-US" dirty="0">
                <a:solidFill>
                  <a:srgbClr val="001ABF"/>
                </a:solidFill>
              </a:rPr>
              <a:t>curve (</a:t>
            </a:r>
            <a:r>
              <a:rPr lang="en-US" dirty="0">
                <a:latin typeface="Times New Roman" charset="0"/>
              </a:rPr>
              <a:t>= </a:t>
            </a:r>
            <a:r>
              <a:rPr lang="en-US" i="1" dirty="0">
                <a:latin typeface="Times New Roman" charset="0"/>
              </a:rPr>
              <a:t>p</a:t>
            </a:r>
            <a:r>
              <a:rPr lang="en-US" dirty="0">
                <a:solidFill>
                  <a:srgbClr val="001ABF"/>
                </a:solidFill>
              </a:rPr>
              <a:t>) decreases</a:t>
            </a:r>
          </a:p>
          <a:p>
            <a:r>
              <a:rPr lang="en-US" dirty="0">
                <a:solidFill>
                  <a:srgbClr val="001ABF"/>
                </a:solidFill>
              </a:rPr>
              <a:t>with </a:t>
            </a:r>
            <a:r>
              <a:rPr lang="en-US" dirty="0">
                <a:latin typeface="Symbol" charset="0"/>
                <a:sym typeface="Symbol" charset="0"/>
              </a:rPr>
              <a:t>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and the intercept</a:t>
            </a:r>
          </a:p>
          <a:p>
            <a:r>
              <a:rPr lang="en-US" dirty="0">
                <a:solidFill>
                  <a:srgbClr val="001ABF"/>
                </a:solidFill>
              </a:rPr>
              <a:t>(</a:t>
            </a:r>
            <a:r>
              <a:rPr lang="en-US" dirty="0">
                <a:latin typeface="Symbol" charset="0"/>
                <a:sym typeface="Symbol" charset="0"/>
              </a:rPr>
              <a:t></a:t>
            </a:r>
            <a:r>
              <a:rPr lang="en-US" i="1" dirty="0">
                <a:latin typeface="Symbol" charset="0"/>
                <a:sym typeface="Symbol" charset="0"/>
              </a:rPr>
              <a:t></a:t>
            </a:r>
            <a:r>
              <a:rPr lang="en-US" dirty="0">
                <a:solidFill>
                  <a:srgbClr val="001ABF"/>
                </a:solidFill>
              </a:rPr>
              <a:t>) increases with </a:t>
            </a:r>
            <a:r>
              <a:rPr lang="en-US" dirty="0">
                <a:latin typeface="Symbol" charset="0"/>
                <a:sym typeface="Symbol" charset="0"/>
              </a:rPr>
              <a:t></a:t>
            </a:r>
            <a:endParaRPr lang="en-US" dirty="0"/>
          </a:p>
          <a:p>
            <a:r>
              <a:rPr lang="en-US" dirty="0">
                <a:solidFill>
                  <a:srgbClr val="001ABF"/>
                </a:solidFill>
              </a:rPr>
              <a:t>(so decreases with </a:t>
            </a:r>
            <a:r>
              <a:rPr lang="en-US" i="1" dirty="0">
                <a:latin typeface="Times New Roman" charset="0"/>
              </a:rPr>
              <a:t>p</a:t>
            </a:r>
            <a:r>
              <a:rPr lang="en-US" dirty="0">
                <a:solidFill>
                  <a:srgbClr val="001ABF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119404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9182F-98AB-9E77-6DF0-365412ECD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BECFD8-ED54-CDF9-A583-B1A4D2DCA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37" y="266700"/>
            <a:ext cx="51943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AB335A02-3BFF-147F-648C-D0DBC1546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5162" y="2274838"/>
            <a:ext cx="342997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With a sufficiently sharp</a:t>
            </a:r>
          </a:p>
          <a:p>
            <a:r>
              <a:rPr lang="en-US" dirty="0">
                <a:solidFill>
                  <a:srgbClr val="001ABF"/>
                </a:solidFill>
              </a:rPr>
              <a:t>change in gradient of</a:t>
            </a:r>
          </a:p>
          <a:p>
            <a:r>
              <a:rPr lang="en-US" dirty="0">
                <a:solidFill>
                  <a:srgbClr val="001ABF"/>
                </a:solidFill>
              </a:rPr>
              <a:t>velocity over a small</a:t>
            </a:r>
          </a:p>
          <a:p>
            <a:r>
              <a:rPr lang="en-US" dirty="0">
                <a:solidFill>
                  <a:srgbClr val="001ABF"/>
                </a:solidFill>
              </a:rPr>
              <a:t>distance, can get</a:t>
            </a:r>
          </a:p>
          <a:p>
            <a:r>
              <a:rPr lang="en-US" dirty="0">
                <a:solidFill>
                  <a:srgbClr val="001ABF"/>
                </a:solidFill>
              </a:rPr>
              <a:t>triplication (as in the</a:t>
            </a:r>
          </a:p>
          <a:p>
            <a:r>
              <a:rPr lang="en-US" dirty="0">
                <a:solidFill>
                  <a:srgbClr val="001ABF"/>
                </a:solidFill>
              </a:rPr>
              <a:t>Cartesian case).</a:t>
            </a:r>
          </a:p>
        </p:txBody>
      </p:sp>
    </p:spTree>
    <p:extLst>
      <p:ext uri="{BB962C8B-B14F-4D97-AF65-F5344CB8AC3E}">
        <p14:creationId xmlns:p14="http://schemas.microsoft.com/office/powerpoint/2010/main" val="2545721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0CF2CD-C7FA-E6EA-1A92-F654ABD17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cture12fig0c">
            <a:extLst>
              <a:ext uri="{FF2B5EF4-FFF2-40B4-BE49-F238E27FC236}">
                <a16:creationId xmlns:a16="http://schemas.microsoft.com/office/drawing/2014/main" id="{2258637A-4EB0-2B1A-7C87-987E0DA93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70025"/>
            <a:ext cx="8839200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lecture12fig1cA">
            <a:extLst>
              <a:ext uri="{FF2B5EF4-FFF2-40B4-BE49-F238E27FC236}">
                <a16:creationId xmlns:a16="http://schemas.microsoft.com/office/drawing/2014/main" id="{DF33709B-41F9-7998-EB14-76D7CD80E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908425"/>
            <a:ext cx="2819400" cy="212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lecture12fig1cB">
            <a:extLst>
              <a:ext uri="{FF2B5EF4-FFF2-40B4-BE49-F238E27FC236}">
                <a16:creationId xmlns:a16="http://schemas.microsoft.com/office/drawing/2014/main" id="{9BFCC5DA-97F3-04CF-D678-00470EFBA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908425"/>
            <a:ext cx="25146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6">
            <a:extLst>
              <a:ext uri="{FF2B5EF4-FFF2-40B4-BE49-F238E27FC236}">
                <a16:creationId xmlns:a16="http://schemas.microsoft.com/office/drawing/2014/main" id="{427ADBEC-67A5-F13C-D369-563A8AF4C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7200" y="823912"/>
            <a:ext cx="62632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(Recall what the Cartesian case looked like:)</a:t>
            </a:r>
          </a:p>
        </p:txBody>
      </p:sp>
    </p:spTree>
    <p:extLst>
      <p:ext uri="{BB962C8B-B14F-4D97-AF65-F5344CB8AC3E}">
        <p14:creationId xmlns:p14="http://schemas.microsoft.com/office/powerpoint/2010/main" val="3349127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824672-561B-1074-48EE-C5E48EECFC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cture12fig1cC">
            <a:extLst>
              <a:ext uri="{FF2B5EF4-FFF2-40B4-BE49-F238E27FC236}">
                <a16:creationId xmlns:a16="http://schemas.microsoft.com/office/drawing/2014/main" id="{6BCC662B-B46D-4C55-CDF2-2C66A957F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888" y="308769"/>
            <a:ext cx="7696200" cy="624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10F29C7-4B05-0EA9-D334-C9FF33E5071E}"/>
              </a:ext>
            </a:extLst>
          </p:cNvPr>
          <p:cNvSpPr/>
          <p:nvPr/>
        </p:nvSpPr>
        <p:spPr>
          <a:xfrm>
            <a:off x="885462" y="1889567"/>
            <a:ext cx="1944547" cy="307886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1ABF"/>
                </a:solidFill>
              </a:rPr>
              <a:t>Note that it’s common for regional studies to represent the travel time as “reduced time”, to better highlight changes in slope of the travel-time curve…</a:t>
            </a:r>
          </a:p>
        </p:txBody>
      </p:sp>
    </p:spTree>
    <p:extLst>
      <p:ext uri="{BB962C8B-B14F-4D97-AF65-F5344CB8AC3E}">
        <p14:creationId xmlns:p14="http://schemas.microsoft.com/office/powerpoint/2010/main" val="1850230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67E918-D4A1-D2A1-654F-223C7056C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B46420-5C24-A340-BA98-47FD168A3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743" y="152400"/>
            <a:ext cx="5370513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BEFF03C-5B84-7C26-629B-B46A03E5820F}"/>
              </a:ext>
            </a:extLst>
          </p:cNvPr>
          <p:cNvSpPr/>
          <p:nvPr/>
        </p:nvSpPr>
        <p:spPr>
          <a:xfrm>
            <a:off x="1215342" y="1866418"/>
            <a:ext cx="1886673" cy="312516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1ABF"/>
                </a:solidFill>
              </a:rPr>
              <a:t>Low-velocity zones in ray theory are accompanied by a gap in the arrivals with distance (low amplitudes with dispersion) and a shift in intercept times</a:t>
            </a:r>
          </a:p>
        </p:txBody>
      </p:sp>
    </p:spTree>
    <p:extLst>
      <p:ext uri="{BB962C8B-B14F-4D97-AF65-F5344CB8AC3E}">
        <p14:creationId xmlns:p14="http://schemas.microsoft.com/office/powerpoint/2010/main" val="2511674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4215BD-6CE8-B6E7-641C-820627E471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cture12fig2cA">
            <a:extLst>
              <a:ext uri="{FF2B5EF4-FFF2-40B4-BE49-F238E27FC236}">
                <a16:creationId xmlns:a16="http://schemas.microsoft.com/office/drawing/2014/main" id="{854F3DCD-5E1B-71C7-713B-F89F24783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774700"/>
            <a:ext cx="683736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lecture12fig2cB">
            <a:extLst>
              <a:ext uri="{FF2B5EF4-FFF2-40B4-BE49-F238E27FC236}">
                <a16:creationId xmlns:a16="http://schemas.microsoft.com/office/drawing/2014/main" id="{12E7C11E-F399-BF3A-7CA3-EDB50F738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3365500"/>
            <a:ext cx="6837363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D518DF82-C229-EF48-5F58-ECA640FCC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254000"/>
            <a:ext cx="8705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Note that part of the 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vs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latin typeface="Symbol" charset="0"/>
                <a:sym typeface="Symbol" charset="0"/>
              </a:rPr>
              <a:t>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slope in a spherical geometry is just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4E45BD9D-7D77-7635-D869-587122CFD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0288" y="622300"/>
            <a:ext cx="184537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geometry,</a:t>
            </a:r>
          </a:p>
          <a:p>
            <a:r>
              <a:rPr lang="en-US" dirty="0">
                <a:solidFill>
                  <a:srgbClr val="001ABF"/>
                </a:solidFill>
              </a:rPr>
              <a:t>while part </a:t>
            </a:r>
          </a:p>
          <a:p>
            <a:r>
              <a:rPr lang="en-US" dirty="0">
                <a:solidFill>
                  <a:srgbClr val="001ABF"/>
                </a:solidFill>
              </a:rPr>
              <a:t>reflects the</a:t>
            </a:r>
          </a:p>
          <a:p>
            <a:r>
              <a:rPr lang="en-US" dirty="0">
                <a:solidFill>
                  <a:srgbClr val="001ABF"/>
                </a:solidFill>
              </a:rPr>
              <a:t>change in</a:t>
            </a:r>
          </a:p>
          <a:p>
            <a:r>
              <a:rPr lang="en-US" dirty="0">
                <a:solidFill>
                  <a:srgbClr val="001ABF"/>
                </a:solidFill>
              </a:rPr>
              <a:t>velocity with</a:t>
            </a:r>
          </a:p>
          <a:p>
            <a:r>
              <a:rPr lang="en-US" dirty="0">
                <a:solidFill>
                  <a:srgbClr val="001ABF"/>
                </a:solidFill>
              </a:rPr>
              <a:t>depth…</a:t>
            </a:r>
          </a:p>
        </p:txBody>
      </p:sp>
    </p:spTree>
    <p:extLst>
      <p:ext uri="{BB962C8B-B14F-4D97-AF65-F5344CB8AC3E}">
        <p14:creationId xmlns:p14="http://schemas.microsoft.com/office/powerpoint/2010/main" val="1642004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1C6974-329D-8DE1-4364-0A881E849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bolt's-raypath">
            <a:extLst>
              <a:ext uri="{FF2B5EF4-FFF2-40B4-BE49-F238E27FC236}">
                <a16:creationId xmlns:a16="http://schemas.microsoft.com/office/drawing/2014/main" id="{10E31FDE-AE3B-3981-EA13-762CA7FD6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953" y="469900"/>
            <a:ext cx="6858000" cy="591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4">
            <a:extLst>
              <a:ext uri="{FF2B5EF4-FFF2-40B4-BE49-F238E27FC236}">
                <a16:creationId xmlns:a16="http://schemas.microsoft.com/office/drawing/2014/main" id="{4A2FA60D-36D1-239C-B983-041FC8128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2753" y="827088"/>
            <a:ext cx="2148294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Recall that</a:t>
            </a:r>
          </a:p>
          <a:p>
            <a:r>
              <a:rPr lang="en-US" dirty="0">
                <a:solidFill>
                  <a:srgbClr val="001ABF"/>
                </a:solidFill>
              </a:rPr>
              <a:t>our early</a:t>
            </a:r>
          </a:p>
          <a:p>
            <a:r>
              <a:rPr lang="en-US" dirty="0">
                <a:solidFill>
                  <a:srgbClr val="001ABF"/>
                </a:solidFill>
              </a:rPr>
              <a:t>understanding</a:t>
            </a:r>
          </a:p>
          <a:p>
            <a:r>
              <a:rPr lang="en-US" dirty="0">
                <a:solidFill>
                  <a:srgbClr val="001ABF"/>
                </a:solidFill>
              </a:rPr>
              <a:t>of travel-times</a:t>
            </a:r>
          </a:p>
          <a:p>
            <a:r>
              <a:rPr lang="en-US" dirty="0">
                <a:solidFill>
                  <a:srgbClr val="001ABF"/>
                </a:solidFill>
              </a:rPr>
              <a:t>for the various</a:t>
            </a:r>
          </a:p>
          <a:p>
            <a:r>
              <a:rPr lang="en-US" dirty="0">
                <a:solidFill>
                  <a:srgbClr val="001ABF"/>
                </a:solidFill>
              </a:rPr>
              <a:t>phases in the</a:t>
            </a:r>
          </a:p>
          <a:p>
            <a:r>
              <a:rPr lang="en-US" dirty="0">
                <a:solidFill>
                  <a:srgbClr val="001ABF"/>
                </a:solidFill>
              </a:rPr>
              <a:t>Earth (and</a:t>
            </a:r>
          </a:p>
          <a:p>
            <a:r>
              <a:rPr lang="en-US" dirty="0">
                <a:solidFill>
                  <a:srgbClr val="001ABF"/>
                </a:solidFill>
              </a:rPr>
              <a:t>hence</a:t>
            </a:r>
          </a:p>
          <a:p>
            <a:r>
              <a:rPr lang="en-US" dirty="0">
                <a:solidFill>
                  <a:srgbClr val="001ABF"/>
                </a:solidFill>
              </a:rPr>
              <a:t>structure of</a:t>
            </a:r>
          </a:p>
          <a:p>
            <a:r>
              <a:rPr lang="en-US" dirty="0">
                <a:solidFill>
                  <a:srgbClr val="001ABF"/>
                </a:solidFill>
              </a:rPr>
              <a:t>the Earth</a:t>
            </a:r>
            <a:r>
              <a:rPr lang="en-US" dirty="0">
                <a:solidFill>
                  <a:srgbClr val="001ABF"/>
                </a:solidFill>
                <a:latin typeface="Arial"/>
              </a:rPr>
              <a:t>’</a:t>
            </a:r>
            <a:r>
              <a:rPr lang="en-US" dirty="0">
                <a:solidFill>
                  <a:srgbClr val="001ABF"/>
                </a:solidFill>
              </a:rPr>
              <a:t>s</a:t>
            </a:r>
          </a:p>
          <a:p>
            <a:r>
              <a:rPr lang="en-US" dirty="0">
                <a:solidFill>
                  <a:srgbClr val="001ABF"/>
                </a:solidFill>
              </a:rPr>
              <a:t>interior) relied</a:t>
            </a:r>
          </a:p>
          <a:p>
            <a:r>
              <a:rPr lang="en-US" dirty="0">
                <a:solidFill>
                  <a:srgbClr val="001ABF"/>
                </a:solidFill>
              </a:rPr>
              <a:t>on ray theory</a:t>
            </a:r>
          </a:p>
          <a:p>
            <a:r>
              <a:rPr lang="en-US" dirty="0">
                <a:solidFill>
                  <a:srgbClr val="001ABF"/>
                </a:solidFill>
              </a:rPr>
              <a:t>in a spherical</a:t>
            </a:r>
          </a:p>
          <a:p>
            <a:r>
              <a:rPr lang="en-US" dirty="0">
                <a:solidFill>
                  <a:srgbClr val="001ABF"/>
                </a:solidFill>
              </a:rPr>
              <a:t>Earth!</a:t>
            </a:r>
          </a:p>
        </p:txBody>
      </p:sp>
    </p:spTree>
    <p:extLst>
      <p:ext uri="{BB962C8B-B14F-4D97-AF65-F5344CB8AC3E}">
        <p14:creationId xmlns:p14="http://schemas.microsoft.com/office/powerpoint/2010/main" val="626825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767CA-EEE4-060C-A9BF-E4E3AEB70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ture09332-f3">
            <a:extLst>
              <a:ext uri="{FF2B5EF4-FFF2-40B4-BE49-F238E27FC236}">
                <a16:creationId xmlns:a16="http://schemas.microsoft.com/office/drawing/2014/main" id="{6A545F27-A239-3831-E131-A29AD9242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489145"/>
            <a:ext cx="8763000" cy="2740025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4">
            <a:extLst>
              <a:ext uri="{FF2B5EF4-FFF2-40B4-BE49-F238E27FC236}">
                <a16:creationId xmlns:a16="http://schemas.microsoft.com/office/drawing/2014/main" id="{5BDB16ED-C575-FD6A-A768-74D3974A9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0212" y="243513"/>
            <a:ext cx="8571577" cy="637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Previously</a:t>
            </a:r>
            <a:r>
              <a:rPr lang="en-US" dirty="0">
                <a:solidFill>
                  <a:srgbClr val="001ABF"/>
                </a:solidFill>
              </a:rPr>
              <a:t> we briefly touched on the topic of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anisotropy</a:t>
            </a:r>
            <a:r>
              <a:rPr lang="en-US" dirty="0">
                <a:solidFill>
                  <a:srgbClr val="001ABF"/>
                </a:solidFill>
              </a:rPr>
              <a:t>,</a:t>
            </a:r>
          </a:p>
          <a:p>
            <a:r>
              <a:rPr lang="en-US" dirty="0">
                <a:solidFill>
                  <a:srgbClr val="001ABF"/>
                </a:solidFill>
              </a:rPr>
              <a:t>the observation that velocity sometimes depends on the dip &amp;</a:t>
            </a:r>
          </a:p>
          <a:p>
            <a:r>
              <a:rPr lang="en-US" dirty="0">
                <a:solidFill>
                  <a:srgbClr val="001ABF"/>
                </a:solidFill>
              </a:rPr>
              <a:t>azimuth at which a wave propagates: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Here, lithosphere/asthenosphere boundary (LAB) has been</a:t>
            </a:r>
          </a:p>
          <a:p>
            <a:r>
              <a:rPr lang="en-US" dirty="0">
                <a:solidFill>
                  <a:srgbClr val="001ABF"/>
                </a:solidFill>
              </a:rPr>
              <a:t>defined partly in terms of a rotation of the anisotropy fast axis</a:t>
            </a:r>
          </a:p>
          <a:p>
            <a:r>
              <a:rPr lang="en-US" dirty="0">
                <a:solidFill>
                  <a:srgbClr val="001ABF"/>
                </a:solidFill>
              </a:rPr>
              <a:t>toward the absolute plate motion direction (loosely</a:t>
            </a:r>
          </a:p>
          <a:p>
            <a:r>
              <a:rPr lang="en-US" dirty="0">
                <a:solidFill>
                  <a:srgbClr val="001ABF"/>
                </a:solidFill>
              </a:rPr>
              <a:t>corresponding to the depth of a slight decrease in shear</a:t>
            </a:r>
          </a:p>
          <a:p>
            <a:r>
              <a:rPr lang="en-US" dirty="0">
                <a:solidFill>
                  <a:srgbClr val="001ABF"/>
                </a:solidFill>
              </a:rPr>
              <a:t>wave velocity). Why might that happen?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BEE447D5-A891-0D28-6571-A83A02E8F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4825" y="4297433"/>
            <a:ext cx="3562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/>
              <a:t>Yuan and Romanowicz, Nature, 2010</a:t>
            </a:r>
          </a:p>
        </p:txBody>
      </p:sp>
    </p:spTree>
    <p:extLst>
      <p:ext uri="{BB962C8B-B14F-4D97-AF65-F5344CB8AC3E}">
        <p14:creationId xmlns:p14="http://schemas.microsoft.com/office/powerpoint/2010/main" val="1997880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896E7CC4-15AE-3A51-75B4-D8A65111E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280125"/>
            <a:ext cx="5210175" cy="618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C4D1BD3B-0C93-7DCE-7EF4-567A77DC2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89625"/>
            <a:ext cx="3760966" cy="6678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4400" i="1" dirty="0">
                <a:solidFill>
                  <a:srgbClr val="001ABF"/>
                </a:solidFill>
                <a:latin typeface="Arial Black" charset="0"/>
              </a:rPr>
              <a:t>Anisotropy:</a:t>
            </a:r>
          </a:p>
          <a:p>
            <a:endParaRPr lang="en-US" sz="1200" i="1" dirty="0">
              <a:solidFill>
                <a:srgbClr val="001ABF"/>
              </a:solidFill>
              <a:latin typeface="Arial Black" charset="0"/>
            </a:endParaRPr>
          </a:p>
          <a:p>
            <a:r>
              <a:rPr lang="en-US" dirty="0">
                <a:solidFill>
                  <a:srgbClr val="001ABF"/>
                </a:solidFill>
              </a:rPr>
              <a:t>Mantle shear wave</a:t>
            </a:r>
          </a:p>
          <a:p>
            <a:r>
              <a:rPr lang="en-US" dirty="0">
                <a:solidFill>
                  <a:srgbClr val="001ABF"/>
                </a:solidFill>
              </a:rPr>
              <a:t>anisotropy is </a:t>
            </a:r>
            <a:r>
              <a:rPr lang="ja-JP" altLang="en-US" dirty="0">
                <a:solidFill>
                  <a:srgbClr val="001ABF"/>
                </a:solidFill>
              </a:rPr>
              <a:t>“</a:t>
            </a:r>
            <a:r>
              <a:rPr lang="en-US" dirty="0">
                <a:solidFill>
                  <a:srgbClr val="001ABF"/>
                </a:solidFill>
              </a:rPr>
              <a:t>usually</a:t>
            </a:r>
            <a:r>
              <a:rPr lang="ja-JP" altLang="en-US" dirty="0">
                <a:solidFill>
                  <a:srgbClr val="001ABF"/>
                </a:solidFill>
              </a:rPr>
              <a:t>”</a:t>
            </a:r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interpreted as alignment</a:t>
            </a:r>
          </a:p>
          <a:p>
            <a:r>
              <a:rPr lang="en-US" dirty="0">
                <a:solidFill>
                  <a:srgbClr val="001ABF"/>
                </a:solidFill>
              </a:rPr>
              <a:t>of the olivine fast axis with</a:t>
            </a:r>
          </a:p>
          <a:p>
            <a:r>
              <a:rPr lang="en-US" dirty="0">
                <a:solidFill>
                  <a:srgbClr val="001ABF"/>
                </a:solidFill>
              </a:rPr>
              <a:t>flow direction… But recall</a:t>
            </a:r>
          </a:p>
          <a:p>
            <a:r>
              <a:rPr lang="en-US" dirty="0">
                <a:solidFill>
                  <a:srgbClr val="001ABF"/>
                </a:solidFill>
              </a:rPr>
              <a:t>where this comes from!</a:t>
            </a:r>
          </a:p>
          <a:p>
            <a:r>
              <a:rPr lang="en-US" dirty="0">
                <a:solidFill>
                  <a:srgbClr val="001ABF"/>
                </a:solidFill>
              </a:rPr>
              <a:t>Hooke’s law generalizes</a:t>
            </a:r>
          </a:p>
          <a:p>
            <a:r>
              <a:rPr lang="en-US" dirty="0">
                <a:solidFill>
                  <a:srgbClr val="001ABF"/>
                </a:solidFill>
              </a:rPr>
              <a:t>to: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sz="12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And there are 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81</a:t>
            </a:r>
            <a:r>
              <a:rPr lang="en-US" dirty="0">
                <a:solidFill>
                  <a:srgbClr val="001ABF"/>
                </a:solidFill>
              </a:rPr>
              <a:t> terms in</a:t>
            </a:r>
          </a:p>
          <a:p>
            <a:r>
              <a:rPr lang="en-US" dirty="0">
                <a:solidFill>
                  <a:srgbClr val="001ABF"/>
                </a:solidFill>
              </a:rPr>
              <a:t>the fourth-order elasticity</a:t>
            </a:r>
          </a:p>
          <a:p>
            <a:r>
              <a:rPr lang="en-US" dirty="0">
                <a:solidFill>
                  <a:srgbClr val="001ABF"/>
                </a:solidFill>
              </a:rPr>
              <a:t>tensor, with as many as</a:t>
            </a:r>
          </a:p>
          <a:p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21</a:t>
            </a:r>
            <a:r>
              <a:rPr lang="en-US" dirty="0">
                <a:solidFill>
                  <a:srgbClr val="001ABF"/>
                </a:solidFill>
              </a:rPr>
              <a:t> different elastic</a:t>
            </a:r>
          </a:p>
          <a:p>
            <a:r>
              <a:rPr lang="en-US" dirty="0">
                <a:solidFill>
                  <a:srgbClr val="001ABF"/>
                </a:solidFill>
              </a:rPr>
              <a:t>constants needed to fully</a:t>
            </a:r>
          </a:p>
          <a:p>
            <a:r>
              <a:rPr lang="en-US" dirty="0">
                <a:solidFill>
                  <a:srgbClr val="001ABF"/>
                </a:solidFill>
              </a:rPr>
              <a:t>describe the response!</a:t>
            </a:r>
            <a:endParaRPr lang="en-US" sz="4400" i="1" dirty="0">
              <a:solidFill>
                <a:srgbClr val="001ABF"/>
              </a:solidFill>
              <a:latin typeface="Arial Black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81AF7F3-4B21-B4A5-F45B-4A4D5C1D1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675787"/>
            <a:ext cx="21336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2222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8">
            <a:extLst>
              <a:ext uri="{FF2B5EF4-FFF2-40B4-BE49-F238E27FC236}">
                <a16:creationId xmlns:a16="http://schemas.microsoft.com/office/drawing/2014/main" id="{3424BC03-334A-AEBE-E7DB-D8A063963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3322" y="889844"/>
            <a:ext cx="8565355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Last time continued: 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Normal Modes</a:t>
            </a:r>
          </a:p>
          <a:p>
            <a:endParaRPr lang="en-US" sz="6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• Normal modes are used for source modeling and estimation</a:t>
            </a:r>
          </a:p>
          <a:p>
            <a:r>
              <a:rPr lang="en-US" dirty="0">
                <a:solidFill>
                  <a:srgbClr val="001ABF"/>
                </a:solidFill>
              </a:rPr>
              <a:t>   of global structure (including PREM)</a:t>
            </a:r>
          </a:p>
          <a:p>
            <a:endParaRPr lang="en-US" sz="6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   —&gt; Include </a:t>
            </a:r>
            <a:r>
              <a:rPr lang="en-US" dirty="0" err="1">
                <a:solidFill>
                  <a:srgbClr val="001ABF"/>
                </a:solidFill>
              </a:rPr>
              <a:t>toroidal</a:t>
            </a:r>
            <a:r>
              <a:rPr lang="en-US" dirty="0">
                <a:solidFill>
                  <a:srgbClr val="001ABF"/>
                </a:solidFill>
              </a:rPr>
              <a:t> (SH excitation of Love waves) and</a:t>
            </a:r>
          </a:p>
          <a:p>
            <a:r>
              <a:rPr lang="en-US" dirty="0">
                <a:solidFill>
                  <a:srgbClr val="001ABF"/>
                </a:solidFill>
              </a:rPr>
              <a:t>          spheroidal (P-SV excitation of Rayleigh waves),</a:t>
            </a:r>
          </a:p>
          <a:p>
            <a:r>
              <a:rPr lang="en-US" dirty="0">
                <a:solidFill>
                  <a:srgbClr val="001ABF"/>
                </a:solidFill>
              </a:rPr>
              <a:t>          each harmonic has a different period…</a:t>
            </a:r>
          </a:p>
          <a:p>
            <a:endParaRPr lang="en-US" sz="6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   —&gt; Verified earlier inferences of solid inner core</a:t>
            </a:r>
          </a:p>
          <a:p>
            <a:endParaRPr lang="en-US" sz="6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   —&gt; Source of PREM!</a:t>
            </a:r>
          </a:p>
          <a:p>
            <a:endParaRPr lang="en-US" sz="6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• Decay of normal modes over time provides a measure of</a:t>
            </a:r>
          </a:p>
          <a:p>
            <a:r>
              <a:rPr lang="en-US" dirty="0">
                <a:solidFill>
                  <a:srgbClr val="001ABF"/>
                </a:solidFill>
              </a:rPr>
              <a:t>   global-scale attenuation properties</a:t>
            </a:r>
          </a:p>
          <a:p>
            <a:endParaRPr lang="en-US" sz="6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• Longitude terms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solidFill>
                  <a:srgbClr val="001ABF"/>
                </a:solidFill>
              </a:rPr>
              <a:t>) degenerate to a singlet for given </a:t>
            </a:r>
            <a:r>
              <a:rPr lang="en-US" i="1" dirty="0">
                <a:latin typeface="Times New Roman"/>
                <a:cs typeface="Times New Roman"/>
              </a:rPr>
              <a:t>n</a:t>
            </a:r>
            <a:r>
              <a:rPr lang="en-US" dirty="0">
                <a:solidFill>
                  <a:srgbClr val="001ABF"/>
                </a:solidFill>
              </a:rPr>
              <a:t>,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latin typeface="Times New Roman"/>
                <a:cs typeface="Times New Roman"/>
              </a:rPr>
              <a:t>l</a:t>
            </a:r>
          </a:p>
          <a:p>
            <a:r>
              <a:rPr lang="en-US" dirty="0">
                <a:solidFill>
                  <a:srgbClr val="001ABF"/>
                </a:solidFill>
              </a:rPr>
              <a:t>   except when </a:t>
            </a:r>
            <a:r>
              <a:rPr lang="en-US" dirty="0" err="1">
                <a:solidFill>
                  <a:srgbClr val="001ABF"/>
                </a:solidFill>
              </a:rPr>
              <a:t>coriolis</a:t>
            </a:r>
            <a:r>
              <a:rPr lang="en-US" dirty="0">
                <a:solidFill>
                  <a:srgbClr val="001ABF"/>
                </a:solidFill>
              </a:rPr>
              <a:t>, </a:t>
            </a:r>
            <a:r>
              <a:rPr lang="en-US" dirty="0" err="1">
                <a:solidFill>
                  <a:srgbClr val="001ABF"/>
                </a:solidFill>
              </a:rPr>
              <a:t>ellipticity</a:t>
            </a:r>
            <a:r>
              <a:rPr lang="en-US" dirty="0">
                <a:solidFill>
                  <a:srgbClr val="001ABF"/>
                </a:solidFill>
              </a:rPr>
              <a:t>, 3D are important (</a:t>
            </a:r>
            <a:r>
              <a:rPr lang="en-US" i="1" dirty="0">
                <a:latin typeface="Times New Roman"/>
                <a:cs typeface="Times New Roman"/>
              </a:rPr>
              <a:t>l</a:t>
            </a:r>
            <a:r>
              <a:rPr lang="en-US" dirty="0">
                <a:latin typeface="Times New Roman"/>
                <a:cs typeface="Times New Roman"/>
              </a:rPr>
              <a:t> = 2</a:t>
            </a:r>
            <a:r>
              <a:rPr lang="en-US" dirty="0">
                <a:solidFill>
                  <a:srgbClr val="001ABF"/>
                </a:solidFill>
              </a:rPr>
              <a:t>!)</a:t>
            </a:r>
          </a:p>
        </p:txBody>
      </p:sp>
    </p:spTree>
    <p:extLst>
      <p:ext uri="{BB962C8B-B14F-4D97-AF65-F5344CB8AC3E}">
        <p14:creationId xmlns:p14="http://schemas.microsoft.com/office/powerpoint/2010/main" val="1895761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49C8F7-8FD5-D2BB-3BE5-AADE8618C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Globe Planet Earth NASA">
            <a:extLst>
              <a:ext uri="{FF2B5EF4-FFF2-40B4-BE49-F238E27FC236}">
                <a16:creationId xmlns:a16="http://schemas.microsoft.com/office/drawing/2014/main" id="{C7A3851C-0358-6EA0-FCC1-8339A8BA5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809581" y="893287"/>
            <a:ext cx="3449638" cy="3446463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A05B323-7D70-813D-8D35-DDE53F23A3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4368" y="228125"/>
                <a:ext cx="7452481" cy="64017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lc="http://schemas.openxmlformats.org/drawingml/2006/lockedCanvas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lc="http://schemas.openxmlformats.org/drawingml/2006/lockedCanvas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9pPr>
              </a:lstStyle>
              <a:p>
                <a:r>
                  <a:rPr lang="en-US" sz="3200" i="1" dirty="0">
                    <a:solidFill>
                      <a:srgbClr val="001ABF"/>
                    </a:solidFill>
                    <a:latin typeface="Arial Black" charset="0"/>
                  </a:rPr>
                  <a:t>Ray Theory in a Spherical Earth</a:t>
                </a:r>
                <a:endParaRPr lang="en-US" dirty="0">
                  <a:solidFill>
                    <a:srgbClr val="001ABF"/>
                  </a:solidFill>
                </a:endParaRPr>
              </a:p>
              <a:p>
                <a:endParaRPr lang="en-US" sz="600" dirty="0">
                  <a:solidFill>
                    <a:srgbClr val="001ABF"/>
                  </a:solidFill>
                </a:endParaRPr>
              </a:p>
              <a:p>
                <a:r>
                  <a:rPr lang="en-US" dirty="0">
                    <a:solidFill>
                      <a:srgbClr val="001ABF"/>
                    </a:solidFill>
                  </a:rPr>
                  <a:t>Most of us (with a few exceptions,</a:t>
                </a:r>
              </a:p>
              <a:p>
                <a:r>
                  <a:rPr lang="en-US" dirty="0">
                    <a:solidFill>
                      <a:srgbClr val="001ABF"/>
                    </a:solidFill>
                  </a:rPr>
                  <a:t>disproportionately found in legislative</a:t>
                </a:r>
              </a:p>
              <a:p>
                <a:r>
                  <a:rPr lang="en-US" dirty="0">
                    <a:solidFill>
                      <a:srgbClr val="001ABF"/>
                    </a:solidFill>
                  </a:rPr>
                  <a:t>bodies) would agree that the Earth</a:t>
                </a:r>
              </a:p>
              <a:p>
                <a:r>
                  <a:rPr lang="en-US" dirty="0">
                    <a:solidFill>
                      <a:srgbClr val="001ABF"/>
                    </a:solidFill>
                  </a:rPr>
                  <a:t>is better approximated by a sphere</a:t>
                </a:r>
              </a:p>
              <a:p>
                <a:r>
                  <a:rPr lang="en-US" dirty="0">
                    <a:solidFill>
                      <a:srgbClr val="001ABF"/>
                    </a:solidFill>
                  </a:rPr>
                  <a:t>than a flat surface.</a:t>
                </a:r>
              </a:p>
              <a:p>
                <a:endParaRPr lang="en-US" sz="1200" dirty="0">
                  <a:solidFill>
                    <a:srgbClr val="001ABF"/>
                  </a:solidFill>
                </a:endParaRPr>
              </a:p>
              <a:p>
                <a:r>
                  <a:rPr lang="en-US" dirty="0">
                    <a:solidFill>
                      <a:srgbClr val="001ABF"/>
                    </a:solidFill>
                  </a:rPr>
                  <a:t>At distances &gt;20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1AB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dirty="0">
                    <a:solidFill>
                      <a:srgbClr val="001ABF"/>
                    </a:solidFill>
                  </a:rPr>
                  <a:t>, we have to take</a:t>
                </a:r>
              </a:p>
              <a:p>
                <a:r>
                  <a:rPr lang="en-US" dirty="0">
                    <a:solidFill>
                      <a:srgbClr val="001ABF"/>
                    </a:solidFill>
                  </a:rPr>
                  <a:t>this into account somehow…</a:t>
                </a:r>
              </a:p>
              <a:p>
                <a:endParaRPr lang="en-US" sz="1200" dirty="0">
                  <a:solidFill>
                    <a:srgbClr val="001ABF"/>
                  </a:solidFill>
                </a:endParaRPr>
              </a:p>
              <a:p>
                <a:r>
                  <a:rPr lang="en-US" dirty="0">
                    <a:solidFill>
                      <a:srgbClr val="001ABF"/>
                    </a:solidFill>
                  </a:rPr>
                  <a:t>Two common approaches are</a:t>
                </a:r>
              </a:p>
              <a:p>
                <a:endParaRPr lang="en-US" sz="600" dirty="0">
                  <a:solidFill>
                    <a:srgbClr val="001ABF"/>
                  </a:solidFill>
                </a:endParaRPr>
              </a:p>
              <a:p>
                <a:r>
                  <a:rPr lang="en-US" dirty="0">
                    <a:solidFill>
                      <a:srgbClr val="001ABF"/>
                    </a:solidFill>
                  </a:rPr>
                  <a:t>• Build a spherical geometry into</a:t>
                </a:r>
              </a:p>
              <a:p>
                <a:r>
                  <a:rPr lang="en-US" dirty="0">
                    <a:solidFill>
                      <a:srgbClr val="001ABF"/>
                    </a:solidFill>
                  </a:rPr>
                  <a:t>   the equations used, or</a:t>
                </a:r>
              </a:p>
              <a:p>
                <a:endParaRPr lang="en-US" sz="600" dirty="0">
                  <a:solidFill>
                    <a:srgbClr val="001ABF"/>
                  </a:solidFill>
                </a:endParaRPr>
              </a:p>
              <a:p>
                <a:r>
                  <a:rPr lang="en-US" dirty="0">
                    <a:solidFill>
                      <a:srgbClr val="001ABF"/>
                    </a:solidFill>
                  </a:rPr>
                  <a:t>• Assume a Cartesian geometry but then change the </a:t>
                </a:r>
              </a:p>
              <a:p>
                <a:r>
                  <a:rPr lang="en-US" dirty="0">
                    <a:solidFill>
                      <a:srgbClr val="001ABF"/>
                    </a:solidFill>
                  </a:rPr>
                  <a:t>   layer velocities and thicknesses to give travel-times</a:t>
                </a:r>
              </a:p>
              <a:p>
                <a:r>
                  <a:rPr lang="en-US" dirty="0">
                    <a:solidFill>
                      <a:srgbClr val="001ABF"/>
                    </a:solidFill>
                  </a:rPr>
                  <a:t>   equivalent to those of a sphere (called an </a:t>
                </a:r>
                <a:r>
                  <a:rPr lang="ja-JP" altLang="en-US" dirty="0">
                    <a:solidFill>
                      <a:srgbClr val="001ABF"/>
                    </a:solidFill>
                  </a:rPr>
                  <a:t>“</a:t>
                </a:r>
                <a:r>
                  <a:rPr lang="en-US" i="1" dirty="0">
                    <a:solidFill>
                      <a:srgbClr val="FF0000"/>
                    </a:solidFill>
                    <a:latin typeface="Arial Black" charset="0"/>
                  </a:rPr>
                  <a:t>Earth</a:t>
                </a:r>
              </a:p>
              <a:p>
                <a:r>
                  <a:rPr lang="en-US" i="1" dirty="0">
                    <a:solidFill>
                      <a:srgbClr val="FF0000"/>
                    </a:solidFill>
                  </a:rPr>
                  <a:t>   </a:t>
                </a:r>
                <a:r>
                  <a:rPr lang="en-US" i="1" dirty="0">
                    <a:solidFill>
                      <a:srgbClr val="FF0000"/>
                    </a:solidFill>
                    <a:latin typeface="Arial Black" charset="0"/>
                  </a:rPr>
                  <a:t>flattening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i="1" dirty="0">
                    <a:solidFill>
                      <a:srgbClr val="FF0000"/>
                    </a:solidFill>
                    <a:latin typeface="Arial Black" charset="0"/>
                  </a:rPr>
                  <a:t>transformation</a:t>
                </a:r>
                <a:r>
                  <a:rPr lang="ja-JP" altLang="en-US" dirty="0">
                    <a:solidFill>
                      <a:srgbClr val="001ABF"/>
                    </a:solidFill>
                  </a:rPr>
                  <a:t>”</a:t>
                </a:r>
                <a:r>
                  <a:rPr lang="en-US" dirty="0">
                    <a:solidFill>
                      <a:srgbClr val="001ABF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A05B323-7D70-813D-8D35-DDE53F23A3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34368" y="228125"/>
                <a:ext cx="7452481" cy="6401751"/>
              </a:xfrm>
              <a:prstGeom prst="rect">
                <a:avLst/>
              </a:prstGeom>
              <a:blipFill>
                <a:blip r:embed="rId3"/>
                <a:stretch>
                  <a:fillRect l="-2041" t="-988" b="-118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 xmlns:lc="http://schemas.openxmlformats.org/drawingml/2006/lockedCanvas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xmlns:lc="http://schemas.openxmlformats.org/drawingml/2006/lockedCanvas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F6D48113-90F5-442E-56B0-2C221FB0EA96}"/>
              </a:ext>
            </a:extLst>
          </p:cNvPr>
          <p:cNvSpPr/>
          <p:nvPr/>
        </p:nvSpPr>
        <p:spPr>
          <a:xfrm>
            <a:off x="7801768" y="2056925"/>
            <a:ext cx="228600" cy="2286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6EA1E11-6CC2-D88E-E0F7-6F4A27EDED02}"/>
              </a:ext>
            </a:extLst>
          </p:cNvPr>
          <p:cNvSpPr/>
          <p:nvPr/>
        </p:nvSpPr>
        <p:spPr>
          <a:xfrm>
            <a:off x="9020968" y="2056925"/>
            <a:ext cx="228600" cy="2286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62E53C3A-4204-8447-B8F2-BF16F4D50366}"/>
              </a:ext>
            </a:extLst>
          </p:cNvPr>
          <p:cNvSpPr>
            <a:spLocks/>
          </p:cNvSpPr>
          <p:nvPr/>
        </p:nvSpPr>
        <p:spPr bwMode="auto">
          <a:xfrm>
            <a:off x="7725568" y="3123725"/>
            <a:ext cx="1609725" cy="360363"/>
          </a:xfrm>
          <a:custGeom>
            <a:avLst/>
            <a:gdLst>
              <a:gd name="T0" fmla="*/ 0 w 1014"/>
              <a:gd name="T1" fmla="*/ 0 h 227"/>
              <a:gd name="T2" fmla="*/ 101 w 1014"/>
              <a:gd name="T3" fmla="*/ 84 h 227"/>
              <a:gd name="T4" fmla="*/ 271 w 1014"/>
              <a:gd name="T5" fmla="*/ 166 h 227"/>
              <a:gd name="T6" fmla="*/ 435 w 1014"/>
              <a:gd name="T7" fmla="*/ 216 h 227"/>
              <a:gd name="T8" fmla="*/ 611 w 1014"/>
              <a:gd name="T9" fmla="*/ 223 h 227"/>
              <a:gd name="T10" fmla="*/ 788 w 1014"/>
              <a:gd name="T11" fmla="*/ 191 h 227"/>
              <a:gd name="T12" fmla="*/ 933 w 1014"/>
              <a:gd name="T13" fmla="*/ 97 h 227"/>
              <a:gd name="T14" fmla="*/ 1014 w 1014"/>
              <a:gd name="T15" fmla="*/ 9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14" h="227">
                <a:moveTo>
                  <a:pt x="0" y="0"/>
                </a:moveTo>
                <a:cubicBezTo>
                  <a:pt x="28" y="28"/>
                  <a:pt x="56" y="56"/>
                  <a:pt x="101" y="84"/>
                </a:cubicBezTo>
                <a:cubicBezTo>
                  <a:pt x="146" y="112"/>
                  <a:pt x="215" y="144"/>
                  <a:pt x="271" y="166"/>
                </a:cubicBezTo>
                <a:cubicBezTo>
                  <a:pt x="327" y="188"/>
                  <a:pt x="378" y="207"/>
                  <a:pt x="435" y="216"/>
                </a:cubicBezTo>
                <a:cubicBezTo>
                  <a:pt x="492" y="225"/>
                  <a:pt x="552" y="227"/>
                  <a:pt x="611" y="223"/>
                </a:cubicBezTo>
                <a:cubicBezTo>
                  <a:pt x="670" y="219"/>
                  <a:pt x="734" y="212"/>
                  <a:pt x="788" y="191"/>
                </a:cubicBezTo>
                <a:cubicBezTo>
                  <a:pt x="842" y="170"/>
                  <a:pt x="896" y="127"/>
                  <a:pt x="933" y="97"/>
                </a:cubicBezTo>
                <a:cubicBezTo>
                  <a:pt x="970" y="67"/>
                  <a:pt x="1002" y="25"/>
                  <a:pt x="1014" y="9"/>
                </a:cubicBezTo>
              </a:path>
            </a:pathLst>
          </a:custGeom>
          <a:noFill/>
          <a:ln w="762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883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47F5F8-812B-3CA4-656F-F8DE6A07E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ecture12fig2cF">
            <a:extLst>
              <a:ext uri="{FF2B5EF4-FFF2-40B4-BE49-F238E27FC236}">
                <a16:creationId xmlns:a16="http://schemas.microsoft.com/office/drawing/2014/main" id="{54489BFE-C3A5-3062-D088-3DACD2BF9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988" y="1002932"/>
            <a:ext cx="38227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71953C9-192B-0AEB-2A6B-7D611999B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1788" y="391745"/>
            <a:ext cx="82573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Let’s consider </a:t>
            </a:r>
            <a:r>
              <a:rPr lang="en-US" i="1" dirty="0">
                <a:solidFill>
                  <a:srgbClr val="001ABF"/>
                </a:solidFill>
                <a:latin typeface="Arial Black" charset="0"/>
                <a:cs typeface="ＭＳ Ｐゴシック" charset="0"/>
              </a:rPr>
              <a:t>Snell’s Law in a spherical geometry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7F28D4-0DF4-3AFC-734E-504128FEF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0388" y="999757"/>
            <a:ext cx="4445698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Here the ray path is in red;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velocity is constant within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spherical shells and increases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at each layer boundary.</a:t>
            </a:r>
          </a:p>
          <a:p>
            <a:endParaRPr lang="en-US" sz="1200" dirty="0">
              <a:solidFill>
                <a:srgbClr val="001ABF"/>
              </a:solidFill>
              <a:cs typeface="ＭＳ Ｐゴシック" charset="0"/>
            </a:endParaRP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At point </a:t>
            </a:r>
            <a:r>
              <a:rPr lang="en-US" i="1" dirty="0">
                <a:latin typeface="Times New Roman" charset="0"/>
                <a:cs typeface="ＭＳ Ｐゴシック" charset="0"/>
              </a:rPr>
              <a:t>A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, locally the boundary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is ~flat &amp; we can use regular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Snell’s Law at the interface:</a:t>
            </a:r>
          </a:p>
          <a:p>
            <a:endParaRPr lang="en-US" dirty="0">
              <a:solidFill>
                <a:schemeClr val="accent2"/>
              </a:solidFill>
              <a:cs typeface="ＭＳ Ｐゴシック" charset="0"/>
            </a:endParaRPr>
          </a:p>
          <a:p>
            <a:endParaRPr lang="en-US" dirty="0">
              <a:solidFill>
                <a:schemeClr val="accent2"/>
              </a:solidFill>
              <a:cs typeface="ＭＳ Ｐゴシック" charset="0"/>
            </a:endParaRP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But even though </a:t>
            </a:r>
            <a:r>
              <a:rPr lang="en-US" i="1" dirty="0">
                <a:latin typeface="Times New Roman"/>
                <a:cs typeface="Times New Roman"/>
              </a:rPr>
              <a:t>v</a:t>
            </a:r>
            <a:r>
              <a:rPr lang="en-US" baseline="-25000" dirty="0">
                <a:latin typeface="Times New Roman"/>
                <a:cs typeface="Times New Roman"/>
              </a:rPr>
              <a:t>2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is constant,</a:t>
            </a:r>
          </a:p>
          <a:p>
            <a:r>
              <a:rPr lang="en-US" i="1" dirty="0">
                <a:latin typeface="Symbol" charset="0"/>
                <a:cs typeface="ＭＳ Ｐゴシック" charset="0"/>
                <a:sym typeface="Symbol" charset="0"/>
              </a:rPr>
              <a:t></a:t>
            </a:r>
            <a:r>
              <a:rPr lang="en-US" i="1" dirty="0">
                <a:latin typeface="Times New Roman" charset="0"/>
                <a:cs typeface="ＭＳ Ｐゴシック" charset="0"/>
              </a:rPr>
              <a:t>'</a:t>
            </a:r>
            <a:r>
              <a:rPr lang="en-US" baseline="-25000" dirty="0">
                <a:latin typeface="Times New Roman" charset="0"/>
                <a:cs typeface="ＭＳ Ｐゴシック" charset="0"/>
              </a:rPr>
              <a:t>1</a:t>
            </a:r>
            <a:r>
              <a:rPr lang="en-US" dirty="0">
                <a:cs typeface="ＭＳ Ｐゴシック" charset="0"/>
              </a:rPr>
              <a:t> 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does not equal </a:t>
            </a:r>
            <a:r>
              <a:rPr lang="en-US" i="1" dirty="0">
                <a:latin typeface="Symbol" charset="0"/>
                <a:cs typeface="ＭＳ Ｐゴシック" charset="0"/>
                <a:sym typeface="Symbol" charset="0"/>
              </a:rPr>
              <a:t></a:t>
            </a:r>
            <a:r>
              <a:rPr lang="en-US" baseline="-25000" dirty="0">
                <a:latin typeface="Symbol" charset="0"/>
                <a:cs typeface="ＭＳ Ｐゴシック" charset="0"/>
                <a:sym typeface="Symbol" charset="0"/>
              </a:rPr>
              <a:t>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!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Consider the right triangles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E2A9AD-3834-0D63-F8E7-62F0EF40C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788" y="3822332"/>
            <a:ext cx="1635125" cy="762000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9">
            <a:extLst>
              <a:ext uri="{FF2B5EF4-FFF2-40B4-BE49-F238E27FC236}">
                <a16:creationId xmlns:a16="http://schemas.microsoft.com/office/drawing/2014/main" id="{0D3763B4-6FAE-DEF8-09C0-52B0C33F8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5913" y="5635257"/>
            <a:ext cx="796073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formed by </a:t>
            </a:r>
            <a:r>
              <a:rPr lang="en-US" i="1" dirty="0">
                <a:latin typeface="Times New Roman" charset="0"/>
                <a:cs typeface="ＭＳ Ｐゴシック" charset="0"/>
              </a:rPr>
              <a:t>d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, </a:t>
            </a:r>
            <a:r>
              <a:rPr lang="en-US" i="1" dirty="0">
                <a:latin typeface="Times New Roman" charset="0"/>
                <a:cs typeface="ＭＳ Ｐゴシック" charset="0"/>
              </a:rPr>
              <a:t>r</a:t>
            </a:r>
            <a:r>
              <a:rPr lang="en-US" baseline="-25000" dirty="0">
                <a:latin typeface="Times New Roman" charset="0"/>
                <a:cs typeface="ＭＳ Ｐゴシック" charset="0"/>
              </a:rPr>
              <a:t>1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and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i="1" dirty="0">
                <a:latin typeface="Times New Roman" charset="0"/>
                <a:cs typeface="ＭＳ Ｐゴシック" charset="0"/>
              </a:rPr>
              <a:t>r</a:t>
            </a:r>
            <a:r>
              <a:rPr lang="en-US" baseline="-25000" dirty="0">
                <a:latin typeface="Times New Roman" charset="0"/>
                <a:cs typeface="ＭＳ Ｐゴシック" charset="0"/>
              </a:rPr>
              <a:t>2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: </a:t>
            </a:r>
            <a:r>
              <a:rPr lang="en-US" dirty="0">
                <a:solidFill>
                  <a:srgbClr val="001ABF"/>
                </a:solidFill>
              </a:rPr>
              <a:t>Since sine = opposite/hypotenuse,</a:t>
            </a:r>
          </a:p>
          <a:p>
            <a:r>
              <a:rPr lang="en-US" dirty="0">
                <a:latin typeface="Times New Roman" charset="0"/>
              </a:rPr>
              <a:t>sin</a:t>
            </a:r>
            <a:r>
              <a:rPr lang="en-US" i="1" dirty="0">
                <a:latin typeface="Symbol" charset="0"/>
                <a:sym typeface="Symbol" charset="0"/>
              </a:rPr>
              <a:t></a:t>
            </a:r>
            <a:r>
              <a:rPr lang="en-US" i="1" dirty="0">
                <a:latin typeface="Times New Roman" charset="0"/>
              </a:rPr>
              <a:t>'</a:t>
            </a:r>
            <a:r>
              <a:rPr lang="en-US" baseline="-25000" dirty="0">
                <a:latin typeface="Times New Roman" charset="0"/>
              </a:rPr>
              <a:t>1</a:t>
            </a:r>
            <a:r>
              <a:rPr lang="en-US" dirty="0">
                <a:latin typeface="Times New Roman" charset="0"/>
              </a:rPr>
              <a:t> = </a:t>
            </a:r>
            <a:r>
              <a:rPr lang="en-US" i="1" dirty="0">
                <a:latin typeface="Times New Roman" charset="0"/>
              </a:rPr>
              <a:t>d</a:t>
            </a:r>
            <a:r>
              <a:rPr lang="en-US" dirty="0">
                <a:latin typeface="Times New Roman" charset="0"/>
              </a:rPr>
              <a:t>/</a:t>
            </a:r>
            <a:r>
              <a:rPr lang="en-US" i="1" dirty="0">
                <a:latin typeface="Times New Roman" charset="0"/>
              </a:rPr>
              <a:t>r</a:t>
            </a:r>
            <a:r>
              <a:rPr lang="en-US" baseline="-25000" dirty="0">
                <a:latin typeface="Times New Roman" charset="0"/>
              </a:rPr>
              <a:t>1</a:t>
            </a:r>
            <a:r>
              <a:rPr lang="en-US" dirty="0"/>
              <a:t> </a:t>
            </a:r>
            <a:r>
              <a:rPr lang="en-US" dirty="0">
                <a:solidFill>
                  <a:srgbClr val="001ABF"/>
                </a:solidFill>
              </a:rPr>
              <a:t>and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latin typeface="Times New Roman" charset="0"/>
              </a:rPr>
              <a:t>sin</a:t>
            </a:r>
            <a:r>
              <a:rPr lang="en-US" i="1" dirty="0">
                <a:latin typeface="Symbol" charset="0"/>
                <a:sym typeface="Symbol" charset="0"/>
              </a:rPr>
              <a:t></a:t>
            </a:r>
            <a:r>
              <a:rPr lang="en-US" baseline="-25000" dirty="0">
                <a:latin typeface="Times New Roman" charset="0"/>
              </a:rPr>
              <a:t>2</a:t>
            </a:r>
            <a:r>
              <a:rPr lang="en-US" dirty="0">
                <a:latin typeface="Times New Roman" charset="0"/>
              </a:rPr>
              <a:t> = </a:t>
            </a:r>
            <a:r>
              <a:rPr lang="en-US" i="1" dirty="0">
                <a:latin typeface="Times New Roman" charset="0"/>
              </a:rPr>
              <a:t>d</a:t>
            </a:r>
            <a:r>
              <a:rPr lang="en-US" dirty="0">
                <a:latin typeface="Times New Roman" charset="0"/>
              </a:rPr>
              <a:t>/</a:t>
            </a:r>
            <a:r>
              <a:rPr lang="en-US" i="1" dirty="0">
                <a:latin typeface="Times New Roman" charset="0"/>
              </a:rPr>
              <a:t>r</a:t>
            </a:r>
            <a:r>
              <a:rPr lang="en-US" baseline="-25000" dirty="0">
                <a:latin typeface="Times New Roman" charset="0"/>
              </a:rPr>
              <a:t>2</a:t>
            </a:r>
            <a:r>
              <a:rPr lang="en-US" dirty="0">
                <a:solidFill>
                  <a:srgbClr val="001ABF"/>
                </a:solidFill>
              </a:rPr>
              <a:t>, or </a:t>
            </a:r>
            <a:r>
              <a:rPr lang="en-US" i="1" dirty="0">
                <a:latin typeface="Times New Roman" charset="0"/>
              </a:rPr>
              <a:t>d</a:t>
            </a:r>
            <a:r>
              <a:rPr lang="en-US" dirty="0">
                <a:latin typeface="Times New Roman" charset="0"/>
              </a:rPr>
              <a:t> = </a:t>
            </a:r>
            <a:r>
              <a:rPr lang="en-US" i="1" dirty="0">
                <a:latin typeface="Times New Roman" charset="0"/>
              </a:rPr>
              <a:t>r</a:t>
            </a:r>
            <a:r>
              <a:rPr lang="en-US" baseline="-25000" dirty="0">
                <a:latin typeface="Times New Roman" charset="0"/>
              </a:rPr>
              <a:t>1</a:t>
            </a:r>
            <a:r>
              <a:rPr lang="en-US" dirty="0">
                <a:latin typeface="Times New Roman" charset="0"/>
              </a:rPr>
              <a:t>sin</a:t>
            </a:r>
            <a:r>
              <a:rPr lang="en-US" i="1" dirty="0">
                <a:latin typeface="Symbol" charset="0"/>
                <a:sym typeface="Symbol" charset="0"/>
              </a:rPr>
              <a:t></a:t>
            </a:r>
            <a:r>
              <a:rPr lang="en-US" i="1" dirty="0">
                <a:latin typeface="Times New Roman" charset="0"/>
              </a:rPr>
              <a:t>'</a:t>
            </a:r>
            <a:r>
              <a:rPr lang="en-US" baseline="-25000" dirty="0">
                <a:latin typeface="Times New Roman" charset="0"/>
              </a:rPr>
              <a:t>1</a:t>
            </a:r>
            <a:r>
              <a:rPr lang="en-US" dirty="0">
                <a:latin typeface="Times New Roman" charset="0"/>
              </a:rPr>
              <a:t> = </a:t>
            </a:r>
            <a:r>
              <a:rPr lang="en-US" i="1" dirty="0">
                <a:latin typeface="Times New Roman" charset="0"/>
              </a:rPr>
              <a:t>r</a:t>
            </a:r>
            <a:r>
              <a:rPr lang="en-US" baseline="-25000" dirty="0">
                <a:latin typeface="Times New Roman" charset="0"/>
              </a:rPr>
              <a:t>2</a:t>
            </a:r>
            <a:r>
              <a:rPr lang="en-US" dirty="0">
                <a:latin typeface="Times New Roman" charset="0"/>
              </a:rPr>
              <a:t>sin</a:t>
            </a:r>
            <a:r>
              <a:rPr lang="en-US" i="1" dirty="0">
                <a:latin typeface="Symbol" charset="0"/>
                <a:sym typeface="Symbol" charset="0"/>
              </a:rPr>
              <a:t></a:t>
            </a:r>
            <a:r>
              <a:rPr lang="en-US" baseline="-25000" dirty="0">
                <a:latin typeface="Times New Roman" charset="0"/>
              </a:rPr>
              <a:t>2</a:t>
            </a:r>
            <a:r>
              <a:rPr lang="en-US" dirty="0">
                <a:solidFill>
                  <a:srgbClr val="001AB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6816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C33D93-659C-8345-BB4C-F3F319593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ecture12fig2cF">
            <a:extLst>
              <a:ext uri="{FF2B5EF4-FFF2-40B4-BE49-F238E27FC236}">
                <a16:creationId xmlns:a16="http://schemas.microsoft.com/office/drawing/2014/main" id="{3F0ECCE1-9662-AB77-3D28-DAF92B9BB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514" y="1410493"/>
            <a:ext cx="38227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CE0412-8357-D9E5-71F7-35D836BDD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564" y="1791493"/>
            <a:ext cx="1635125" cy="762000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FAA50D-C25C-D05C-45F2-02F5F6DED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127" y="5679281"/>
            <a:ext cx="2032000" cy="76041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F046BCD-18B3-F6C5-8FA4-6BE87EA8C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914" y="418306"/>
            <a:ext cx="62953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001ABF"/>
                </a:solidFill>
                <a:latin typeface="Arial Black" charset="0"/>
                <a:cs typeface="ＭＳ Ｐゴシック" charset="0"/>
              </a:rPr>
              <a:t>Snell’s Law in a spherical geometry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1BC50E-E9AF-7D2C-0A47-811A7E766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2514" y="953293"/>
            <a:ext cx="4297971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Now, multiply both sides of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Snell’s Law:</a:t>
            </a:r>
          </a:p>
          <a:p>
            <a:endParaRPr lang="en-US" dirty="0">
              <a:solidFill>
                <a:srgbClr val="001ABF"/>
              </a:solidFill>
              <a:cs typeface="ＭＳ Ｐゴシック" charset="0"/>
            </a:endParaRPr>
          </a:p>
          <a:p>
            <a:endParaRPr lang="en-US" dirty="0">
              <a:solidFill>
                <a:srgbClr val="001ABF"/>
              </a:solidFill>
              <a:cs typeface="ＭＳ Ｐゴシック" charset="0"/>
            </a:endParaRP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by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  <a:cs typeface="ＭＳ Ｐゴシック" charset="0"/>
              </a:rPr>
              <a:t>r</a:t>
            </a:r>
            <a:r>
              <a:rPr lang="en-US" baseline="-25000" dirty="0">
                <a:solidFill>
                  <a:schemeClr val="tx2"/>
                </a:solidFill>
                <a:latin typeface="Times New Roman" charset="0"/>
                <a:cs typeface="ＭＳ Ｐゴシック" charset="0"/>
              </a:rPr>
              <a:t>1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:</a:t>
            </a:r>
          </a:p>
          <a:p>
            <a:endParaRPr lang="en-US" dirty="0">
              <a:solidFill>
                <a:srgbClr val="001ABF"/>
              </a:solidFill>
              <a:cs typeface="ＭＳ Ｐゴシック" charset="0"/>
            </a:endParaRPr>
          </a:p>
          <a:p>
            <a:endParaRPr lang="en-US" dirty="0">
              <a:solidFill>
                <a:srgbClr val="001ABF"/>
              </a:solidFill>
              <a:cs typeface="ＭＳ Ｐゴシック" charset="0"/>
            </a:endParaRPr>
          </a:p>
          <a:p>
            <a:endParaRPr lang="en-US" sz="600" dirty="0">
              <a:solidFill>
                <a:srgbClr val="001ABF"/>
              </a:solidFill>
              <a:cs typeface="ＭＳ Ｐゴシック" charset="0"/>
            </a:endParaRP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Since:</a:t>
            </a:r>
          </a:p>
          <a:p>
            <a:endParaRPr lang="en-US" dirty="0">
              <a:solidFill>
                <a:srgbClr val="001ABF"/>
              </a:solidFill>
              <a:cs typeface="ＭＳ Ｐゴシック" charset="0"/>
            </a:endParaRPr>
          </a:p>
          <a:p>
            <a:endParaRPr lang="en-US" sz="1200" dirty="0">
              <a:solidFill>
                <a:srgbClr val="001ABF"/>
              </a:solidFill>
              <a:cs typeface="ＭＳ Ｐゴシック" charset="0"/>
            </a:endParaRP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we can write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Snell’s Law</a:t>
            </a:r>
          </a:p>
          <a:p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in spherical coordinates</a:t>
            </a:r>
            <a:endParaRPr lang="en-US" dirty="0">
              <a:solidFill>
                <a:schemeClr val="accent2"/>
              </a:solidFill>
              <a:cs typeface="ＭＳ Ｐゴシック" charset="0"/>
            </a:endParaRP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as: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304FEA-703B-F2BD-CCD7-17C476DFD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739" y="2956718"/>
            <a:ext cx="1882775" cy="715963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78DF08-1C20-2699-2224-DE567AE22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427" y="4028281"/>
            <a:ext cx="256540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1895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cture12fig2cF">
            <a:extLst>
              <a:ext uri="{FF2B5EF4-FFF2-40B4-BE49-F238E27FC236}">
                <a16:creationId xmlns:a16="http://schemas.microsoft.com/office/drawing/2014/main" id="{ED0EC2B0-E8F2-226C-F294-B01AB4A30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7" y="1354931"/>
            <a:ext cx="38227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2B70ABA9-23C5-D91C-DEFC-0EAF843E2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6137" y="286544"/>
            <a:ext cx="62953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001ABF"/>
                </a:solidFill>
                <a:latin typeface="Arial Black" charset="0"/>
                <a:cs typeface="ＭＳ Ｐゴシック" charset="0"/>
              </a:rPr>
              <a:t>Snell’s Law in a spherical geometry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: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3208BEF-F36F-D186-E2EF-BADE3D4BF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2337" y="819944"/>
            <a:ext cx="4344459" cy="581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We can alternatively write</a:t>
            </a:r>
          </a:p>
          <a:p>
            <a:endParaRPr lang="en-US" i="1" dirty="0">
              <a:solidFill>
                <a:srgbClr val="001ABF"/>
              </a:solidFill>
              <a:latin typeface="Arial Black" charset="0"/>
              <a:cs typeface="ＭＳ Ｐゴシック" charset="0"/>
            </a:endParaRPr>
          </a:p>
          <a:p>
            <a:endParaRPr lang="en-US" dirty="0">
              <a:solidFill>
                <a:srgbClr val="001ABF"/>
              </a:solidFill>
              <a:cs typeface="ＭＳ Ｐゴシック" charset="0"/>
            </a:endParaRPr>
          </a:p>
          <a:p>
            <a:endParaRPr lang="en-US" dirty="0">
              <a:solidFill>
                <a:srgbClr val="001ABF"/>
              </a:solidFill>
              <a:cs typeface="ＭＳ Ｐゴシック" charset="0"/>
            </a:endParaRP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in terms of slowness as:</a:t>
            </a:r>
          </a:p>
          <a:p>
            <a:endParaRPr lang="en-US" dirty="0">
              <a:solidFill>
                <a:srgbClr val="001ABF"/>
              </a:solidFill>
              <a:cs typeface="ＭＳ Ｐゴシック" charset="0"/>
            </a:endParaRPr>
          </a:p>
          <a:p>
            <a:endParaRPr lang="en-US" sz="1200" dirty="0">
              <a:solidFill>
                <a:srgbClr val="001ABF"/>
              </a:solidFill>
              <a:cs typeface="ＭＳ Ｐゴシック" charset="0"/>
            </a:endParaRP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which for an arbitrary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i="1" dirty="0" err="1">
                <a:latin typeface="Times New Roman" charset="0"/>
                <a:cs typeface="ＭＳ Ｐゴシック" charset="0"/>
              </a:rPr>
              <a:t>i</a:t>
            </a:r>
            <a:r>
              <a:rPr lang="en-US" baseline="30000" dirty="0" err="1">
                <a:solidFill>
                  <a:srgbClr val="001ABF"/>
                </a:solidFill>
                <a:cs typeface="ＭＳ Ｐゴシック" charset="0"/>
              </a:rPr>
              <a:t>th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 layer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is simply:</a:t>
            </a:r>
          </a:p>
          <a:p>
            <a:endParaRPr lang="en-US" dirty="0">
              <a:solidFill>
                <a:srgbClr val="001ABF"/>
              </a:solidFill>
              <a:cs typeface="ＭＳ Ｐゴシック" charset="0"/>
            </a:endParaRPr>
          </a:p>
          <a:p>
            <a:endParaRPr lang="en-US" dirty="0">
              <a:solidFill>
                <a:srgbClr val="001ABF"/>
              </a:solidFill>
              <a:cs typeface="ＭＳ Ｐゴシック" charset="0"/>
            </a:endParaRP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Thus the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i="1" dirty="0">
                <a:latin typeface="Times New Roman" charset="0"/>
                <a:cs typeface="ＭＳ Ｐゴシック" charset="0"/>
              </a:rPr>
              <a:t>r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multiplier corrects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for the change in orientation of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the interface normal as the ray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approaches the center of the 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Earth.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E049D11C-3B74-7E67-5CB1-23FF9FE58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1354931"/>
            <a:ext cx="2032000" cy="760413"/>
          </a:xfrm>
          <a:prstGeom prst="rect">
            <a:avLst/>
          </a:prstGeom>
          <a:solidFill>
            <a:srgbClr val="B3B3B3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509DC34-E642-C273-FFD4-90D4A473D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2701131"/>
            <a:ext cx="38290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F954823-F175-9D1B-68D0-E92199EE4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4098131"/>
            <a:ext cx="1962150" cy="482600"/>
          </a:xfrm>
          <a:prstGeom prst="rect">
            <a:avLst/>
          </a:prstGeom>
          <a:solidFill>
            <a:srgbClr val="B3B3B3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08197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E28217-3CD5-0AB5-A40A-157FF9EFE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802" y="5569743"/>
            <a:ext cx="116363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CBBDD8D-CE58-C6E6-CD0A-0AC3AC387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7239" y="386556"/>
            <a:ext cx="62953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001ABF"/>
                </a:solidFill>
                <a:latin typeface="Arial Black" charset="0"/>
                <a:cs typeface="ＭＳ Ｐゴシック" charset="0"/>
              </a:rPr>
              <a:t>Snell’s Law in a spherical geometry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: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ED031380-A1AE-9933-9C15-288A28286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1364" y="969168"/>
            <a:ext cx="4444396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But haven</a:t>
            </a:r>
            <a:r>
              <a:rPr lang="en-US" dirty="0">
                <a:solidFill>
                  <a:srgbClr val="001ABF"/>
                </a:solidFill>
                <a:latin typeface="Arial"/>
              </a:rPr>
              <a:t>’</a:t>
            </a:r>
            <a:r>
              <a:rPr lang="en-US" dirty="0">
                <a:solidFill>
                  <a:srgbClr val="001ABF"/>
                </a:solidFill>
              </a:rPr>
              <a:t>t we changed the</a:t>
            </a:r>
          </a:p>
          <a:p>
            <a:r>
              <a:rPr lang="en-US" dirty="0">
                <a:solidFill>
                  <a:srgbClr val="001ABF"/>
                </a:solidFill>
              </a:rPr>
              <a:t>units of the ray parameter?</a:t>
            </a:r>
          </a:p>
          <a:p>
            <a:endParaRPr lang="en-US" sz="12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Short answer: yes! </a:t>
            </a:r>
            <a:r>
              <a:rPr lang="en-US" i="1" dirty="0">
                <a:latin typeface="Times New Roman" charset="0"/>
              </a:rPr>
              <a:t>p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has units</a:t>
            </a:r>
          </a:p>
          <a:p>
            <a:r>
              <a:rPr lang="en-US" dirty="0">
                <a:solidFill>
                  <a:srgbClr val="001ABF"/>
                </a:solidFill>
              </a:rPr>
              <a:t>of </a:t>
            </a:r>
            <a:r>
              <a:rPr lang="en-US" dirty="0"/>
              <a:t>[time/distance]*radius</a:t>
            </a:r>
            <a:r>
              <a:rPr lang="en-US" dirty="0">
                <a:solidFill>
                  <a:srgbClr val="001ABF"/>
                </a:solidFill>
              </a:rPr>
              <a:t>, but </a:t>
            </a:r>
          </a:p>
          <a:p>
            <a:r>
              <a:rPr lang="en-US" dirty="0">
                <a:solidFill>
                  <a:srgbClr val="001ABF"/>
                </a:solidFill>
              </a:rPr>
              <a:t>recall that arc length on a circle</a:t>
            </a:r>
          </a:p>
          <a:p>
            <a:r>
              <a:rPr lang="en-US" dirty="0">
                <a:solidFill>
                  <a:srgbClr val="001ABF"/>
                </a:solidFill>
              </a:rPr>
              <a:t>is equal to </a:t>
            </a:r>
            <a:r>
              <a:rPr lang="en-US" dirty="0"/>
              <a:t>radius * angle </a:t>
            </a:r>
            <a:r>
              <a:rPr lang="en-US" dirty="0">
                <a:solidFill>
                  <a:srgbClr val="001ABF"/>
                </a:solidFill>
              </a:rPr>
              <a:t>in</a:t>
            </a:r>
          </a:p>
          <a:p>
            <a:r>
              <a:rPr lang="en-US" dirty="0"/>
              <a:t>radians</a:t>
            </a:r>
            <a:r>
              <a:rPr lang="en-US" dirty="0">
                <a:solidFill>
                  <a:srgbClr val="001ABF"/>
                </a:solidFill>
              </a:rPr>
              <a:t>. Thus </a:t>
            </a:r>
            <a:r>
              <a:rPr lang="en-US" i="1" dirty="0">
                <a:latin typeface="Times New Roman" charset="0"/>
              </a:rPr>
              <a:t>p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actually can be</a:t>
            </a:r>
          </a:p>
          <a:p>
            <a:r>
              <a:rPr lang="en-US" dirty="0">
                <a:solidFill>
                  <a:srgbClr val="001ABF"/>
                </a:solidFill>
              </a:rPr>
              <a:t>thought of as having units of</a:t>
            </a:r>
          </a:p>
          <a:p>
            <a:r>
              <a:rPr lang="en-US" dirty="0"/>
              <a:t>[time]/[</a:t>
            </a:r>
            <a:r>
              <a:rPr lang="en-US" dirty="0">
                <a:sym typeface="Symbol" charset="0"/>
              </a:rPr>
              <a:t> in radians]</a:t>
            </a:r>
            <a:r>
              <a:rPr lang="en-US" dirty="0">
                <a:solidFill>
                  <a:srgbClr val="001ABF"/>
                </a:solidFill>
                <a:sym typeface="Symbol" charset="0"/>
              </a:rPr>
              <a:t>.</a:t>
            </a:r>
          </a:p>
          <a:p>
            <a:endParaRPr lang="en-US" sz="1200" dirty="0">
              <a:solidFill>
                <a:srgbClr val="001ABF"/>
              </a:solidFill>
              <a:sym typeface="Symbol" charset="0"/>
            </a:endParaRPr>
          </a:p>
          <a:p>
            <a:r>
              <a:rPr lang="en-US" dirty="0">
                <a:solidFill>
                  <a:srgbClr val="001ABF"/>
                </a:solidFill>
                <a:sym typeface="Symbol" charset="0"/>
              </a:rPr>
              <a:t>In other words (and this</a:t>
            </a:r>
          </a:p>
          <a:p>
            <a:r>
              <a:rPr lang="en-US" dirty="0">
                <a:solidFill>
                  <a:srgbClr val="001ABF"/>
                </a:solidFill>
                <a:sym typeface="Symbol" charset="0"/>
              </a:rPr>
              <a:t>shouldn</a:t>
            </a:r>
            <a:r>
              <a:rPr lang="en-US" dirty="0">
                <a:solidFill>
                  <a:srgbClr val="001ABF"/>
                </a:solidFill>
                <a:latin typeface="Arial"/>
                <a:sym typeface="Symbol" charset="0"/>
              </a:rPr>
              <a:t>’</a:t>
            </a:r>
            <a:r>
              <a:rPr lang="en-US" dirty="0">
                <a:solidFill>
                  <a:srgbClr val="001ABF"/>
                </a:solidFill>
                <a:sym typeface="Symbol" charset="0"/>
              </a:rPr>
              <a:t>t come as a surprise):</a:t>
            </a:r>
            <a:endParaRPr lang="en-US" dirty="0">
              <a:solidFill>
                <a:srgbClr val="001ABF"/>
              </a:solidFill>
            </a:endParaRPr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65A0FC71-F8D5-2A6B-5AA3-C52E379BCB68}"/>
              </a:ext>
            </a:extLst>
          </p:cNvPr>
          <p:cNvSpPr>
            <a:spLocks/>
          </p:cNvSpPr>
          <p:nvPr/>
        </p:nvSpPr>
        <p:spPr bwMode="auto">
          <a:xfrm>
            <a:off x="1786239" y="1599406"/>
            <a:ext cx="3190875" cy="769937"/>
          </a:xfrm>
          <a:custGeom>
            <a:avLst/>
            <a:gdLst>
              <a:gd name="T0" fmla="*/ 0 w 2010"/>
              <a:gd name="T1" fmla="*/ 485 h 485"/>
              <a:gd name="T2" fmla="*/ 139 w 2010"/>
              <a:gd name="T3" fmla="*/ 393 h 485"/>
              <a:gd name="T4" fmla="*/ 335 w 2010"/>
              <a:gd name="T5" fmla="*/ 286 h 485"/>
              <a:gd name="T6" fmla="*/ 574 w 2010"/>
              <a:gd name="T7" fmla="*/ 179 h 485"/>
              <a:gd name="T8" fmla="*/ 807 w 2010"/>
              <a:gd name="T9" fmla="*/ 103 h 485"/>
              <a:gd name="T10" fmla="*/ 1028 w 2010"/>
              <a:gd name="T11" fmla="*/ 47 h 485"/>
              <a:gd name="T12" fmla="*/ 1343 w 2010"/>
              <a:gd name="T13" fmla="*/ 9 h 485"/>
              <a:gd name="T14" fmla="*/ 1651 w 2010"/>
              <a:gd name="T15" fmla="*/ 9 h 485"/>
              <a:gd name="T16" fmla="*/ 2010 w 2010"/>
              <a:gd name="T17" fmla="*/ 66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10" h="485">
                <a:moveTo>
                  <a:pt x="0" y="485"/>
                </a:moveTo>
                <a:cubicBezTo>
                  <a:pt x="41" y="455"/>
                  <a:pt x="83" y="426"/>
                  <a:pt x="139" y="393"/>
                </a:cubicBezTo>
                <a:cubicBezTo>
                  <a:pt x="195" y="360"/>
                  <a:pt x="263" y="322"/>
                  <a:pt x="335" y="286"/>
                </a:cubicBezTo>
                <a:cubicBezTo>
                  <a:pt x="407" y="250"/>
                  <a:pt x="495" y="209"/>
                  <a:pt x="574" y="179"/>
                </a:cubicBezTo>
                <a:cubicBezTo>
                  <a:pt x="653" y="149"/>
                  <a:pt x="731" y="125"/>
                  <a:pt x="807" y="103"/>
                </a:cubicBezTo>
                <a:cubicBezTo>
                  <a:pt x="883" y="81"/>
                  <a:pt x="939" y="63"/>
                  <a:pt x="1028" y="47"/>
                </a:cubicBezTo>
                <a:cubicBezTo>
                  <a:pt x="1117" y="31"/>
                  <a:pt x="1239" y="15"/>
                  <a:pt x="1343" y="9"/>
                </a:cubicBezTo>
                <a:cubicBezTo>
                  <a:pt x="1447" y="3"/>
                  <a:pt x="1540" y="0"/>
                  <a:pt x="1651" y="9"/>
                </a:cubicBezTo>
                <a:cubicBezTo>
                  <a:pt x="1762" y="18"/>
                  <a:pt x="1886" y="42"/>
                  <a:pt x="2010" y="66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8" name="Line 10">
            <a:extLst>
              <a:ext uri="{FF2B5EF4-FFF2-40B4-BE49-F238E27FC236}">
                <a16:creationId xmlns:a16="http://schemas.microsoft.com/office/drawing/2014/main" id="{D89B59ED-35A7-111C-3AF7-34D4E3239F7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297414" y="2062956"/>
            <a:ext cx="1809750" cy="3430587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9" name="Line 11">
            <a:extLst>
              <a:ext uri="{FF2B5EF4-FFF2-40B4-BE49-F238E27FC236}">
                <a16:creationId xmlns:a16="http://schemas.microsoft.com/office/drawing/2014/main" id="{16681242-0F13-618E-14AD-27E67343F0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07164" y="1613693"/>
            <a:ext cx="411163" cy="387985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0" name="Freeform 49">
            <a:extLst>
              <a:ext uri="{FF2B5EF4-FFF2-40B4-BE49-F238E27FC236}">
                <a16:creationId xmlns:a16="http://schemas.microsoft.com/office/drawing/2014/main" id="{D84594F5-C8B3-64E2-08F5-366E1D5E35AE}"/>
              </a:ext>
            </a:extLst>
          </p:cNvPr>
          <p:cNvSpPr>
            <a:spLocks/>
          </p:cNvSpPr>
          <p:nvPr/>
        </p:nvSpPr>
        <p:spPr bwMode="auto">
          <a:xfrm>
            <a:off x="3691239" y="4542631"/>
            <a:ext cx="506413" cy="112712"/>
          </a:xfrm>
          <a:custGeom>
            <a:avLst/>
            <a:gdLst>
              <a:gd name="T0" fmla="*/ 0 w 319"/>
              <a:gd name="T1" fmla="*/ 71 h 71"/>
              <a:gd name="T2" fmla="*/ 80 w 319"/>
              <a:gd name="T3" fmla="*/ 20 h 71"/>
              <a:gd name="T4" fmla="*/ 212 w 319"/>
              <a:gd name="T5" fmla="*/ 1 h 71"/>
              <a:gd name="T6" fmla="*/ 319 w 319"/>
              <a:gd name="T7" fmla="*/ 13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9" h="71">
                <a:moveTo>
                  <a:pt x="0" y="71"/>
                </a:moveTo>
                <a:cubicBezTo>
                  <a:pt x="22" y="51"/>
                  <a:pt x="45" y="32"/>
                  <a:pt x="80" y="20"/>
                </a:cubicBezTo>
                <a:cubicBezTo>
                  <a:pt x="115" y="8"/>
                  <a:pt x="172" y="2"/>
                  <a:pt x="212" y="1"/>
                </a:cubicBezTo>
                <a:cubicBezTo>
                  <a:pt x="252" y="0"/>
                  <a:pt x="285" y="6"/>
                  <a:pt x="319" y="1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1" name="Text Box 13">
            <a:extLst>
              <a:ext uri="{FF2B5EF4-FFF2-40B4-BE49-F238E27FC236}">
                <a16:creationId xmlns:a16="http://schemas.microsoft.com/office/drawing/2014/main" id="{3CBF585C-76BC-7756-1505-3A7604586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9977" y="4169568"/>
            <a:ext cx="369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>
                <a:latin typeface="Symbol" charset="0"/>
                <a:sym typeface="Symbol" charset="0"/>
              </a:rPr>
              <a:t>D</a:t>
            </a:r>
          </a:p>
        </p:txBody>
      </p:sp>
      <p:sp>
        <p:nvSpPr>
          <p:cNvPr id="52" name="Text Box 14">
            <a:extLst>
              <a:ext uri="{FF2B5EF4-FFF2-40B4-BE49-F238E27FC236}">
                <a16:creationId xmlns:a16="http://schemas.microsoft.com/office/drawing/2014/main" id="{A1794EAD-EEC5-9905-0EF7-528AA9911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9889" y="3107531"/>
            <a:ext cx="303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Times New Roman" charset="0"/>
              </a:rPr>
              <a:t>r</a:t>
            </a:r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9FBB41A3-6D06-D7F4-DE2F-C5AA702F7C0C}"/>
              </a:ext>
            </a:extLst>
          </p:cNvPr>
          <p:cNvSpPr>
            <a:spLocks/>
          </p:cNvSpPr>
          <p:nvPr/>
        </p:nvSpPr>
        <p:spPr bwMode="auto">
          <a:xfrm>
            <a:off x="2243439" y="1477168"/>
            <a:ext cx="2284413" cy="511175"/>
          </a:xfrm>
          <a:custGeom>
            <a:avLst/>
            <a:gdLst>
              <a:gd name="T0" fmla="*/ 0 w 1439"/>
              <a:gd name="T1" fmla="*/ 322 h 322"/>
              <a:gd name="T2" fmla="*/ 223 w 1439"/>
              <a:gd name="T3" fmla="*/ 199 h 322"/>
              <a:gd name="T4" fmla="*/ 563 w 1439"/>
              <a:gd name="T5" fmla="*/ 80 h 322"/>
              <a:gd name="T6" fmla="*/ 1004 w 1439"/>
              <a:gd name="T7" fmla="*/ 10 h 322"/>
              <a:gd name="T8" fmla="*/ 1439 w 1439"/>
              <a:gd name="T9" fmla="*/ 23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39" h="322">
                <a:moveTo>
                  <a:pt x="0" y="322"/>
                </a:moveTo>
                <a:cubicBezTo>
                  <a:pt x="64" y="280"/>
                  <a:pt x="129" y="239"/>
                  <a:pt x="223" y="199"/>
                </a:cubicBezTo>
                <a:cubicBezTo>
                  <a:pt x="317" y="159"/>
                  <a:pt x="433" y="112"/>
                  <a:pt x="563" y="80"/>
                </a:cubicBezTo>
                <a:cubicBezTo>
                  <a:pt x="693" y="48"/>
                  <a:pt x="858" y="20"/>
                  <a:pt x="1004" y="10"/>
                </a:cubicBezTo>
                <a:cubicBezTo>
                  <a:pt x="1150" y="0"/>
                  <a:pt x="1294" y="11"/>
                  <a:pt x="1439" y="2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4" name="Line 16">
            <a:extLst>
              <a:ext uri="{FF2B5EF4-FFF2-40B4-BE49-F238E27FC236}">
                <a16:creationId xmlns:a16="http://schemas.microsoft.com/office/drawing/2014/main" id="{2C3DA344-C055-1780-93E1-FA020054FEE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18039" y="1932781"/>
            <a:ext cx="50800" cy="80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5" name="Line 17">
            <a:extLst>
              <a:ext uri="{FF2B5EF4-FFF2-40B4-BE49-F238E27FC236}">
                <a16:creationId xmlns:a16="http://schemas.microsoft.com/office/drawing/2014/main" id="{C0130F15-12B8-C628-CA31-977D77FEFF8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18327" y="1453356"/>
            <a:ext cx="9525" cy="120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6" name="Text Box 18">
            <a:extLst>
              <a:ext uri="{FF2B5EF4-FFF2-40B4-BE49-F238E27FC236}">
                <a16:creationId xmlns:a16="http://schemas.microsoft.com/office/drawing/2014/main" id="{F4ECF628-CAB0-E079-A020-0630D3511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9239" y="1216818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Times New Roman" charset="0"/>
              </a:rPr>
              <a:t>r</a:t>
            </a:r>
            <a:r>
              <a:rPr lang="en-US">
                <a:latin typeface="Symbol" charset="0"/>
                <a:sym typeface="Symbol" charset="0"/>
              </a:rPr>
              <a:t></a:t>
            </a:r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896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7C9961-4685-19FD-46BD-C2F8D5728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3093" y="166688"/>
            <a:ext cx="82641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More rigorously, let’s consider two rays with slightly different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                                                      ray parameters:</a:t>
            </a:r>
          </a:p>
        </p:txBody>
      </p:sp>
      <p:pic>
        <p:nvPicPr>
          <p:cNvPr id="3" name="table">
            <a:extLst>
              <a:ext uri="{FF2B5EF4-FFF2-40B4-BE49-F238E27FC236}">
                <a16:creationId xmlns:a16="http://schemas.microsoft.com/office/drawing/2014/main" id="{D9ECEEC5-2707-CC11-2413-9BE6B70CE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293" y="623888"/>
            <a:ext cx="4419600" cy="1524000"/>
          </a:xfrm>
          <a:prstGeom prst="rect">
            <a:avLst/>
          </a:prstGeom>
        </p:spPr>
      </p:pic>
      <p:sp>
        <p:nvSpPr>
          <p:cNvPr id="4" name="Text Box 13">
            <a:extLst>
              <a:ext uri="{FF2B5EF4-FFF2-40B4-BE49-F238E27FC236}">
                <a16:creationId xmlns:a16="http://schemas.microsoft.com/office/drawing/2014/main" id="{B4D3C389-733A-BB59-720D-12F51FAD6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6093" y="2176463"/>
            <a:ext cx="8610049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In the limit as</a:t>
            </a:r>
            <a:r>
              <a:rPr lang="en-US" dirty="0">
                <a:solidFill>
                  <a:srgbClr val="001ABF"/>
                </a:solidFill>
                <a:latin typeface="Times New Roman" charset="0"/>
              </a:rPr>
              <a:t> </a:t>
            </a:r>
            <a:r>
              <a:rPr lang="en-US" dirty="0">
                <a:latin typeface="Times New Roman" charset="0"/>
              </a:rPr>
              <a:t>d</a:t>
            </a:r>
            <a:r>
              <a:rPr lang="en-US" dirty="0">
                <a:latin typeface="Symbol" charset="0"/>
                <a:sym typeface="Symbol" charset="0"/>
              </a:rPr>
              <a:t>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goes to zero,</a:t>
            </a:r>
          </a:p>
          <a:p>
            <a:r>
              <a:rPr lang="en-US" dirty="0">
                <a:solidFill>
                  <a:srgbClr val="001ABF"/>
                </a:solidFill>
              </a:rPr>
              <a:t>the </a:t>
            </a:r>
            <a:r>
              <a:rPr lang="ja-JP" altLang="en-US">
                <a:solidFill>
                  <a:srgbClr val="001ABF"/>
                </a:solidFill>
                <a:latin typeface="Arial"/>
              </a:rPr>
              <a:t>“</a:t>
            </a:r>
            <a:r>
              <a:rPr lang="en-US" dirty="0">
                <a:solidFill>
                  <a:srgbClr val="001ABF"/>
                </a:solidFill>
              </a:rPr>
              <a:t>triangle</a:t>
            </a:r>
            <a:r>
              <a:rPr lang="ja-JP" altLang="en-US">
                <a:solidFill>
                  <a:srgbClr val="001ABF"/>
                </a:solidFill>
                <a:latin typeface="Arial"/>
              </a:rPr>
              <a:t>”</a:t>
            </a:r>
            <a:r>
              <a:rPr lang="en-US" dirty="0">
                <a:solidFill>
                  <a:srgbClr val="001ABF"/>
                </a:solidFill>
              </a:rPr>
              <a:t> at right satisfies: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and thus: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Similar to the Cartesian case</a:t>
            </a:r>
          </a:p>
          <a:p>
            <a:r>
              <a:rPr lang="en-US" dirty="0">
                <a:solidFill>
                  <a:srgbClr val="001ABF"/>
                </a:solidFill>
              </a:rPr>
              <a:t>where the ray parameter is the</a:t>
            </a:r>
          </a:p>
          <a:p>
            <a:r>
              <a:rPr lang="en-US" dirty="0">
                <a:solidFill>
                  <a:srgbClr val="001ABF"/>
                </a:solidFill>
              </a:rPr>
              <a:t>inverse of the apparent velocity </a:t>
            </a:r>
            <a:r>
              <a:rPr lang="en-US" i="1" dirty="0">
                <a:latin typeface="Times New Roman" charset="0"/>
              </a:rPr>
              <a:t>c</a:t>
            </a:r>
            <a:r>
              <a:rPr lang="en-US" i="1" baseline="-25000" dirty="0">
                <a:latin typeface="Times New Roman" charset="0"/>
              </a:rPr>
              <a:t>x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along the surface, we have: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1F28E2-CE8E-BE4D-7957-2ACC8F6DD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893" y="2933701"/>
            <a:ext cx="1492250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CAADBF-5391-93B5-B93A-DBCFD701E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093" y="3976688"/>
            <a:ext cx="2006600" cy="81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08072DF-4E2A-8FFF-43D3-772E4CB7C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293" y="5881688"/>
            <a:ext cx="228600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121FA09E-7827-59A4-0C27-75B8DF1138BF}"/>
              </a:ext>
            </a:extLst>
          </p:cNvPr>
          <p:cNvGrpSpPr/>
          <p:nvPr/>
        </p:nvGrpSpPr>
        <p:grpSpPr>
          <a:xfrm>
            <a:off x="6414293" y="1004888"/>
            <a:ext cx="4011613" cy="4419600"/>
            <a:chOff x="4953000" y="1066800"/>
            <a:chExt cx="4011613" cy="4419600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227C25B6-009A-1DEB-9625-824111E1FA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1066800"/>
              <a:ext cx="4011613" cy="441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70F73DEA-1787-6BB4-735A-42C5485642B6}"/>
                </a:ext>
              </a:extLst>
            </p:cNvPr>
            <p:cNvCxnSpPr/>
            <p:nvPr/>
          </p:nvCxnSpPr>
          <p:spPr bwMode="auto">
            <a:xfrm>
              <a:off x="8522846" y="1864141"/>
              <a:ext cx="11651" cy="548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311342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5F0C93-11D0-010D-2676-F7CAEA9CA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6366" y="420688"/>
            <a:ext cx="8709436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  <a:cs typeface="Times New Roman" charset="0"/>
              </a:rPr>
              <a:t>With some easy math, which we’ll skip (but you can see p159</a:t>
            </a:r>
          </a:p>
          <a:p>
            <a:r>
              <a:rPr lang="en-US" dirty="0" err="1">
                <a:solidFill>
                  <a:srgbClr val="001ABF"/>
                </a:solidFill>
                <a:cs typeface="Times New Roman" charset="0"/>
              </a:rPr>
              <a:t>eqns</a:t>
            </a:r>
            <a:r>
              <a:rPr lang="en-US" dirty="0">
                <a:solidFill>
                  <a:srgbClr val="001ABF"/>
                </a:solidFill>
                <a:cs typeface="Times New Roman" charset="0"/>
              </a:rPr>
              <a:t> 9-15), we can show that travel-time is:</a:t>
            </a:r>
          </a:p>
          <a:p>
            <a:endParaRPr lang="en-US" dirty="0">
              <a:solidFill>
                <a:srgbClr val="001ABF"/>
              </a:solidFill>
              <a:cs typeface="Times New Roman" charset="0"/>
            </a:endParaRPr>
          </a:p>
          <a:p>
            <a:endParaRPr lang="en-US" dirty="0">
              <a:solidFill>
                <a:srgbClr val="001ABF"/>
              </a:solidFill>
              <a:cs typeface="Times New Roman" charset="0"/>
            </a:endParaRPr>
          </a:p>
          <a:p>
            <a:endParaRPr lang="en-US" dirty="0">
              <a:solidFill>
                <a:srgbClr val="001ABF"/>
              </a:solidFill>
              <a:cs typeface="Times New Roman" charset="0"/>
            </a:endParaRPr>
          </a:p>
          <a:p>
            <a:r>
              <a:rPr lang="en-US" dirty="0">
                <a:solidFill>
                  <a:srgbClr val="001ABF"/>
                </a:solidFill>
                <a:cs typeface="Times New Roman" charset="0"/>
              </a:rPr>
              <a:t>where:	</a:t>
            </a:r>
            <a:r>
              <a:rPr lang="en-US" i="1" dirty="0">
                <a:latin typeface="Times New Roman" charset="0"/>
                <a:cs typeface="Times New Roman" charset="0"/>
              </a:rPr>
              <a:t>r</a:t>
            </a:r>
            <a:r>
              <a:rPr lang="en-US" baseline="-25000" dirty="0">
                <a:latin typeface="Times New Roman" charset="0"/>
                <a:cs typeface="Times New Roman" charset="0"/>
              </a:rPr>
              <a:t>0</a:t>
            </a:r>
            <a:r>
              <a:rPr lang="en-US" dirty="0">
                <a:latin typeface="Times New Roman" charset="0"/>
                <a:cs typeface="Times New Roman" charset="0"/>
              </a:rPr>
              <a:t> =</a:t>
            </a:r>
            <a:r>
              <a:rPr lang="en-US" dirty="0">
                <a:cs typeface="Times New Roman" charset="0"/>
              </a:rPr>
              <a:t> </a:t>
            </a:r>
            <a:r>
              <a:rPr lang="en-US" dirty="0">
                <a:solidFill>
                  <a:srgbClr val="001ABF"/>
                </a:solidFill>
                <a:cs typeface="Times New Roman" charset="0"/>
              </a:rPr>
              <a:t>surface radius</a:t>
            </a:r>
          </a:p>
          <a:p>
            <a:r>
              <a:rPr lang="en-US" dirty="0">
                <a:solidFill>
                  <a:schemeClr val="accent2"/>
                </a:solidFill>
                <a:cs typeface="Times New Roman" charset="0"/>
              </a:rPr>
              <a:t>		</a:t>
            </a:r>
            <a:r>
              <a:rPr lang="en-US" i="1" dirty="0" err="1">
                <a:latin typeface="Times New Roman" charset="0"/>
                <a:cs typeface="Times New Roman" charset="0"/>
              </a:rPr>
              <a:t>r</a:t>
            </a:r>
            <a:r>
              <a:rPr lang="en-US" i="1" baseline="-25000" dirty="0" err="1">
                <a:latin typeface="Times New Roman" charset="0"/>
                <a:cs typeface="Times New Roman" charset="0"/>
              </a:rPr>
              <a:t>p</a:t>
            </a:r>
            <a:r>
              <a:rPr lang="en-US" dirty="0">
                <a:latin typeface="Times New Roman" charset="0"/>
                <a:cs typeface="Times New Roman" charset="0"/>
              </a:rPr>
              <a:t> =</a:t>
            </a:r>
            <a:r>
              <a:rPr lang="en-US" dirty="0">
                <a:cs typeface="Times New Roman" charset="0"/>
              </a:rPr>
              <a:t> </a:t>
            </a:r>
            <a:r>
              <a:rPr lang="en-US" dirty="0">
                <a:solidFill>
                  <a:srgbClr val="001ABF"/>
                </a:solidFill>
                <a:cs typeface="Times New Roman" charset="0"/>
              </a:rPr>
              <a:t>deepest point on ray path (</a:t>
            </a:r>
            <a:r>
              <a:rPr lang="ja-JP" altLang="en-US" dirty="0">
                <a:solidFill>
                  <a:srgbClr val="001ABF"/>
                </a:solidFill>
                <a:cs typeface="Times New Roman" charset="0"/>
              </a:rPr>
              <a:t>“</a:t>
            </a:r>
            <a:r>
              <a:rPr lang="en-US" dirty="0">
                <a:solidFill>
                  <a:srgbClr val="001ABF"/>
                </a:solidFill>
                <a:cs typeface="Times New Roman" charset="0"/>
              </a:rPr>
              <a:t>turning radius</a:t>
            </a:r>
            <a:r>
              <a:rPr lang="ja-JP" altLang="en-US" dirty="0">
                <a:solidFill>
                  <a:srgbClr val="001ABF"/>
                </a:solidFill>
                <a:cs typeface="Times New Roman" charset="0"/>
              </a:rPr>
              <a:t>”</a:t>
            </a:r>
            <a:r>
              <a:rPr lang="en-US" dirty="0">
                <a:solidFill>
                  <a:srgbClr val="001ABF"/>
                </a:solidFill>
                <a:cs typeface="Times New Roman" charset="0"/>
              </a:rPr>
              <a:t>)</a:t>
            </a:r>
          </a:p>
          <a:p>
            <a:r>
              <a:rPr lang="en-US" dirty="0">
                <a:solidFill>
                  <a:schemeClr val="accent2"/>
                </a:solidFill>
                <a:cs typeface="Times New Roman" charset="0"/>
              </a:rPr>
              <a:t>		</a:t>
            </a:r>
            <a:r>
              <a:rPr lang="en-US" i="1" dirty="0">
                <a:latin typeface="Symbol" charset="0"/>
                <a:cs typeface="Times New Roman" charset="0"/>
                <a:sym typeface="Symbol" charset="0"/>
              </a:rPr>
              <a:t></a:t>
            </a:r>
            <a:r>
              <a:rPr lang="en-US" dirty="0">
                <a:latin typeface="Times New Roman" charset="0"/>
                <a:cs typeface="Times New Roman" charset="0"/>
              </a:rPr>
              <a:t> = </a:t>
            </a:r>
            <a:r>
              <a:rPr lang="en-US" i="1" dirty="0">
                <a:latin typeface="Times New Roman" charset="0"/>
                <a:cs typeface="Times New Roman" charset="0"/>
              </a:rPr>
              <a:t>r</a:t>
            </a:r>
            <a:r>
              <a:rPr lang="en-US" dirty="0">
                <a:latin typeface="Times New Roman" charset="0"/>
                <a:cs typeface="Times New Roman" charset="0"/>
              </a:rPr>
              <a:t>/</a:t>
            </a:r>
            <a:r>
              <a:rPr lang="en-US" i="1" dirty="0">
                <a:latin typeface="Times New Roman" charset="0"/>
                <a:cs typeface="Times New Roman" charset="0"/>
              </a:rPr>
              <a:t>v</a:t>
            </a:r>
            <a:r>
              <a:rPr lang="en-US" dirty="0">
                <a:solidFill>
                  <a:srgbClr val="001ABF"/>
                </a:solidFill>
                <a:cs typeface="Times New Roman" charset="0"/>
              </a:rPr>
              <a:t>;</a:t>
            </a:r>
          </a:p>
          <a:p>
            <a:endParaRPr lang="en-US" sz="1200" dirty="0">
              <a:solidFill>
                <a:srgbClr val="001ABF"/>
              </a:solidFill>
              <a:cs typeface="Times New Roman" charset="0"/>
            </a:endParaRPr>
          </a:p>
          <a:p>
            <a:r>
              <a:rPr lang="en-US" dirty="0">
                <a:solidFill>
                  <a:srgbClr val="001ABF"/>
                </a:solidFill>
                <a:cs typeface="Times New Roman" charset="0"/>
              </a:rPr>
              <a:t>Angular distance is:</a:t>
            </a:r>
          </a:p>
          <a:p>
            <a:endParaRPr lang="en-US" dirty="0">
              <a:solidFill>
                <a:srgbClr val="001ABF"/>
              </a:solidFill>
              <a:cs typeface="Times New Roman" charset="0"/>
            </a:endParaRPr>
          </a:p>
          <a:p>
            <a:endParaRPr lang="en-US" dirty="0">
              <a:solidFill>
                <a:srgbClr val="001ABF"/>
              </a:solidFill>
              <a:cs typeface="Times New Roman" charset="0"/>
            </a:endParaRPr>
          </a:p>
          <a:p>
            <a:endParaRPr lang="en-US" sz="1800" dirty="0">
              <a:solidFill>
                <a:srgbClr val="001ABF"/>
              </a:solidFill>
              <a:cs typeface="Times New Roman" charset="0"/>
            </a:endParaRPr>
          </a:p>
          <a:p>
            <a:r>
              <a:rPr lang="en-US" dirty="0">
                <a:solidFill>
                  <a:srgbClr val="001ABF"/>
                </a:solidFill>
                <a:cs typeface="Times New Roman" charset="0"/>
              </a:rPr>
              <a:t>And in this format, the </a:t>
            </a:r>
            <a:r>
              <a:rPr lang="en-US" dirty="0">
                <a:latin typeface="Symbol" pitchFamily="2" charset="2"/>
                <a:cs typeface="Times New Roman" panose="02020603050405020304" pitchFamily="18" charset="0"/>
              </a:rPr>
              <a:t>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 </a:t>
            </a:r>
            <a:r>
              <a:rPr lang="en-US" dirty="0">
                <a:solidFill>
                  <a:srgbClr val="001ABF"/>
                </a:solidFill>
                <a:cs typeface="Times New Roman" charset="0"/>
              </a:rPr>
              <a:t>“intercept” for slope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 err="1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1ABF"/>
                </a:solidFill>
                <a:cs typeface="Times New Roman" charset="0"/>
              </a:rPr>
              <a:t>at </a:t>
            </a:r>
            <a:r>
              <a:rPr lang="en-US" dirty="0">
                <a:latin typeface="Symbol" pitchFamily="2" charset="2"/>
                <a:cs typeface="Times New Roman" charset="0"/>
              </a:rPr>
              <a:t>D</a:t>
            </a:r>
            <a:r>
              <a:rPr lang="en-US" dirty="0">
                <a:solidFill>
                  <a:srgbClr val="001ABF"/>
                </a:solidFill>
                <a:cs typeface="Times New Roman" charset="0"/>
              </a:rPr>
              <a:t> is: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43A803-9A4F-4F71-A076-8E6E271E3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816" y="1179513"/>
            <a:ext cx="49530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EDE3C7-3A61-8B44-03B6-81228960C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979" y="3741378"/>
            <a:ext cx="3113087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75522A-90B8-0B5A-9BE1-F8B5578FE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079" y="5395771"/>
            <a:ext cx="5068887" cy="115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1094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17556</TotalTime>
  <Words>1095</Words>
  <Application>Microsoft Macintosh PowerPoint</Application>
  <PresentationFormat>Widescreen</PresentationFormat>
  <Paragraphs>222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Aptos</vt:lpstr>
      <vt:lpstr>Arial</vt:lpstr>
      <vt:lpstr>Arial Black</vt:lpstr>
      <vt:lpstr>Calibri</vt:lpstr>
      <vt:lpstr>Calibri Light</vt:lpstr>
      <vt:lpstr>Cambria Math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74</cp:revision>
  <dcterms:created xsi:type="dcterms:W3CDTF">2022-08-29T13:41:31Z</dcterms:created>
  <dcterms:modified xsi:type="dcterms:W3CDTF">2024-11-21T17:20:20Z</dcterms:modified>
</cp:coreProperties>
</file>