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6" r:id="rId2"/>
    <p:sldId id="297" r:id="rId3"/>
    <p:sldId id="294" r:id="rId4"/>
    <p:sldId id="288" r:id="rId5"/>
    <p:sldId id="298" r:id="rId6"/>
    <p:sldId id="296" r:id="rId7"/>
    <p:sldId id="301" r:id="rId8"/>
    <p:sldId id="289" r:id="rId9"/>
    <p:sldId id="282" r:id="rId10"/>
    <p:sldId id="287" r:id="rId11"/>
    <p:sldId id="290" r:id="rId12"/>
    <p:sldId id="300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BF"/>
    <a:srgbClr val="B4C7E7"/>
    <a:srgbClr val="83E9D6"/>
    <a:srgbClr val="6CC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0D2F0-EC7C-4C4C-B49C-FF7EE215A4A1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B1B26-4453-3249-9A72-28952B50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0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656C-66EA-8ED1-1B96-E738E61FF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6F70A-21C6-DF2C-736C-6E70D8DBC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03C16-9285-0952-7D97-7E589FB4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4B626-6953-01D4-FB0F-D664DC1C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D73F9-A07A-2159-0107-AB65E5DF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3EB4-849C-1052-551D-B04C73F3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357E3-98F8-2FA1-E507-D8E3B88AF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F7544-E78E-67D2-4338-955161F8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93B0B-7A95-AF11-D17A-A98EF809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D01FC-A213-765C-D3C5-4EBA5727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6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AB6B9-6BDC-48EF-5138-70E12CBBA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D109-96DE-D467-F155-2CA52536F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F14A3-2769-C360-A8B4-FDE9A5A8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89D5-1029-EA43-C038-F01188D3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560AD-2AA2-3AA6-A73E-B97A7C43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7DCE-092A-386A-2C5B-B5528B59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4968-08CC-5B40-33D7-47E88FA4F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05036-2E71-A970-BD3C-745447BC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FAE20-BF9D-5D83-148A-92ADB204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7E269-40D0-D377-8C53-2129CADA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E03D-F571-6DDA-CCF2-AAB29531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F38FA-20BE-6BB0-7CE5-63E167BC2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B10B1-F3CB-3728-82D9-1A22336F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11CDA-AB62-7F9A-1E1B-C2E5E543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F9A77-1EE6-056B-8223-C75CCCD0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1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3B4A-F811-AB4A-3DCF-70836D9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148DC-FF69-7EF8-7BC2-3E4129808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858F6-D2E5-6C38-B9C2-BB764ED2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F0F23-8082-ED7E-B928-951FC530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DC7E5-145C-BF20-4201-3011057C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435EA-7C32-6BEA-5AA0-2CAD6899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0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4BE3-F60B-771A-984D-8A60B9AE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DF9F7-7A7B-FC77-9CE8-9BFC503CD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E1DA8-2CC8-3CDF-D35D-23FC0F5BE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B1DB9-6345-AE7B-90D9-D9AA365CE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3B737-2017-B5E9-D18D-589CBAC9B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4BE6C-E2C6-B966-B96F-06686B3C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836D1-0F0D-28CB-BF0C-2A3F4D08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8AF1E-F5FB-0516-0663-F83FCDA2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0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0FBD-8349-D9F3-AEAB-A830E306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66FFA-52C0-C50A-AB5F-9CD4B92A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E7F30-4265-01FE-9BCC-43688833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D22F2-F712-9CB5-9AEB-CB1F952A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7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3CC04-BEC7-9775-78E3-F1EC046D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C713C-FB2D-3AD7-2B23-00C6914D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C96CB-60A4-6116-8FE4-EA91AF0E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7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8D8B-EC4E-188F-C438-E30F9CE0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2483-0D94-9282-40D2-A176B9BE2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0729F-8598-A55E-1C0F-88E6E9B0B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8F13D-FDE9-A768-D3A2-1012125E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97712-67A3-65ED-501E-E3E97343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C2F80-4B40-23C2-75F6-17A98E7C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1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1247-777D-8B0D-4258-73DDAB57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A18334-4920-EC4C-B61A-4A75434CF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5591E-9297-AF99-8950-7B6F13261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7E255-8BA1-E5FC-D3A5-E4C6ACB6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1D995-1035-9951-4CFB-60666EEC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C2596-5153-D75A-A535-3B97684B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5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5C438-5715-DAB5-041A-3CAFAAD2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3B12A-E23F-E34D-1F1C-BC73E022E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06D7-33D6-704D-A5AC-054BCB3B2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8A20-F6A4-8847-B2F0-A30A2A9D8294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F84F2-7043-0641-8D45-B967A454F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86198-58F3-11A2-2CD3-928FC37D4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jpeg"/><Relationship Id="rId7" Type="http://schemas.openxmlformats.org/officeDocument/2006/relationships/image" Target="../media/image23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4208039E-45F9-CB8F-393C-3AEF6F394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934" y="60603"/>
            <a:ext cx="70223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Geology 5640/6640</a:t>
            </a:r>
          </a:p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Introduction to Seismology</a:t>
            </a:r>
            <a:endParaRPr lang="en-US" sz="3600" i="1" u="sng" dirty="0">
              <a:solidFill>
                <a:srgbClr val="001ABF"/>
              </a:solidFill>
              <a:latin typeface="Arial Black" charset="0"/>
            </a:endParaRPr>
          </a:p>
        </p:txBody>
      </p:sp>
      <p:sp>
        <p:nvSpPr>
          <p:cNvPr id="4" name="Text Box 26">
            <a:extLst>
              <a:ext uri="{FF2B5EF4-FFF2-40B4-BE49-F238E27FC236}">
                <a16:creationId xmlns:a16="http://schemas.microsoft.com/office/drawing/2014/main" id="{00B1A641-72DF-BA70-2808-5F94C3DA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195" y="60603"/>
            <a:ext cx="18614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22 </a:t>
            </a:r>
            <a:r>
              <a:rPr lang="en-US" dirty="0">
                <a:solidFill>
                  <a:srgbClr val="FF0000"/>
                </a:solidFill>
              </a:rPr>
              <a:t>Oct 2024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F77B3A9C-006E-5D56-D699-EFFD1A17D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843" y="6428066"/>
            <a:ext cx="2684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1ABF"/>
                </a:solidFill>
              </a:rPr>
              <a:t>© A.R. Lowry 2011-2024</a:t>
            </a:r>
            <a:endParaRPr lang="en-US" sz="1800" dirty="0">
              <a:solidFill>
                <a:srgbClr val="001AB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6406BCDF-8913-20DC-8F6B-B64DFAD1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70" y="6348763"/>
            <a:ext cx="71761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Read for Thursday 24 October: </a:t>
            </a:r>
            <a:r>
              <a:rPr lang="en-US" i="1" dirty="0">
                <a:solidFill>
                  <a:srgbClr val="001ABF"/>
                </a:solidFill>
              </a:rPr>
              <a:t>S&amp;W</a:t>
            </a:r>
            <a:r>
              <a:rPr lang="en-US" dirty="0">
                <a:solidFill>
                  <a:srgbClr val="001ABF"/>
                </a:solidFill>
              </a:rPr>
              <a:t> 75–86 (§2.6)</a:t>
            </a:r>
          </a:p>
        </p:txBody>
      </p:sp>
      <p:sp>
        <p:nvSpPr>
          <p:cNvPr id="6" name="Text Box 29">
            <a:extLst>
              <a:ext uri="{FF2B5EF4-FFF2-40B4-BE49-F238E27FC236}">
                <a16:creationId xmlns:a16="http://schemas.microsoft.com/office/drawing/2014/main" id="{58725614-51AD-410D-F1B0-6BB3E1066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411" y="1286858"/>
            <a:ext cx="8145178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Last time:</a:t>
            </a:r>
            <a:r>
              <a:rPr lang="en-US" dirty="0">
                <a:solidFill>
                  <a:schemeClr val="accent2"/>
                </a:solidFill>
                <a:latin typeface="Arial Black"/>
                <a:cs typeface="Arial Black"/>
              </a:rPr>
              <a:t> </a:t>
            </a:r>
            <a:r>
              <a:rPr lang="en-US" i="1" dirty="0">
                <a:solidFill>
                  <a:srgbClr val="001ABF"/>
                </a:solidFill>
                <a:latin typeface="Arial Black"/>
                <a:cs typeface="Arial Black"/>
              </a:rPr>
              <a:t>Ray Theory</a:t>
            </a:r>
          </a:p>
          <a:p>
            <a:r>
              <a:rPr lang="en-US" dirty="0">
                <a:solidFill>
                  <a:srgbClr val="001ABF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Ray Theory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approximates wave propagation as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rays</a:t>
            </a:r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(= </a:t>
            </a:r>
            <a:r>
              <a:rPr lang="en-US" dirty="0" err="1">
                <a:solidFill>
                  <a:srgbClr val="001ABF"/>
                </a:solidFill>
              </a:rPr>
              <a:t>normals</a:t>
            </a:r>
            <a:r>
              <a:rPr lang="en-US" dirty="0">
                <a:solidFill>
                  <a:srgbClr val="001ABF"/>
                </a:solidFill>
              </a:rPr>
              <a:t> to </a:t>
            </a:r>
            <a:r>
              <a:rPr lang="en-US" dirty="0" err="1">
                <a:solidFill>
                  <a:srgbClr val="001ABF"/>
                </a:solidFill>
              </a:rPr>
              <a:t>wavefronts</a:t>
            </a:r>
            <a:r>
              <a:rPr lang="en-US" dirty="0">
                <a:solidFill>
                  <a:srgbClr val="001ABF"/>
                </a:solidFill>
              </a:rPr>
              <a:t> = propagation paths) with</a:t>
            </a:r>
          </a:p>
          <a:p>
            <a:r>
              <a:rPr lang="en-US" dirty="0">
                <a:solidFill>
                  <a:srgbClr val="001ABF"/>
                </a:solidFill>
              </a:rPr>
              <a:t>   infinite frequency (</a:t>
            </a:r>
            <a:r>
              <a:rPr lang="en-US" i="1" dirty="0">
                <a:latin typeface="Symbol" charset="0"/>
                <a:sym typeface="Symbol" charset="0"/>
              </a:rPr>
              <a:t></a:t>
            </a:r>
            <a:r>
              <a:rPr lang="en-US" dirty="0">
                <a:latin typeface="Times New Roman" charset="0"/>
              </a:rPr>
              <a:t> = 0</a:t>
            </a:r>
            <a:r>
              <a:rPr lang="en-US" dirty="0">
                <a:solidFill>
                  <a:srgbClr val="001ABF"/>
                </a:solidFill>
              </a:rPr>
              <a:t>). </a:t>
            </a:r>
          </a:p>
          <a:p>
            <a:r>
              <a:rPr lang="en-US" dirty="0">
                <a:solidFill>
                  <a:srgbClr val="001ABF"/>
                </a:solidFill>
              </a:rPr>
              <a:t>• Rays follow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Snell’s Law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  <a:p>
            <a:r>
              <a:rPr lang="en-US" dirty="0">
                <a:solidFill>
                  <a:srgbClr val="001ABF"/>
                </a:solidFill>
              </a:rPr>
              <a:t>   where </a:t>
            </a:r>
            <a:r>
              <a:rPr lang="en-US" i="1" dirty="0">
                <a:latin typeface="Symbol" charset="0"/>
                <a:sym typeface="Symbol" charset="0"/>
              </a:rPr>
              <a:t>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angle of incidence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From Snell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Law,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ray parameter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i="1" dirty="0">
                <a:latin typeface="Times New Roman"/>
                <a:cs typeface="Times New Roman"/>
              </a:rPr>
              <a:t>p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constant</a:t>
            </a:r>
            <a:r>
              <a:rPr lang="en-US" dirty="0">
                <a:solidFill>
                  <a:srgbClr val="001ABF"/>
                </a:solidFill>
              </a:rPr>
              <a:t> for a </a:t>
            </a:r>
            <a:r>
              <a:rPr lang="en-US" dirty="0" err="1">
                <a:solidFill>
                  <a:srgbClr val="001ABF"/>
                </a:solidFill>
              </a:rPr>
              <a:t>raypath</a:t>
            </a:r>
            <a:r>
              <a:rPr lang="en-US" dirty="0">
                <a:solidFill>
                  <a:srgbClr val="001ABF"/>
                </a:solidFill>
              </a:rPr>
              <a:t> (here </a:t>
            </a:r>
            <a:r>
              <a:rPr lang="en-US" i="1" dirty="0">
                <a:latin typeface="Times New Roman" charset="0"/>
              </a:rPr>
              <a:t>u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r>
              <a:rPr lang="en-US" i="1" dirty="0">
                <a:solidFill>
                  <a:schemeClr val="accent2"/>
                </a:solidFill>
                <a:latin typeface="Arial"/>
                <a:cs typeface="Arial"/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wave slowness</a:t>
            </a:r>
            <a:r>
              <a:rPr lang="en-US" dirty="0">
                <a:solidFill>
                  <a:srgbClr val="001ABF"/>
                </a:solidFill>
              </a:rPr>
              <a:t>) </a:t>
            </a:r>
          </a:p>
          <a:p>
            <a:r>
              <a:rPr lang="en-US" dirty="0">
                <a:solidFill>
                  <a:srgbClr val="001ABF"/>
                </a:solidFill>
              </a:rPr>
              <a:t>• In a </a:t>
            </a:r>
            <a:r>
              <a:rPr lang="en-US" altLang="ja-JP" dirty="0">
                <a:solidFill>
                  <a:srgbClr val="001ABF"/>
                </a:solidFill>
                <a:latin typeface="Arial"/>
              </a:rPr>
              <a:t>one-dimensional </a:t>
            </a:r>
            <a:r>
              <a:rPr lang="en-US" dirty="0">
                <a:solidFill>
                  <a:srgbClr val="001ABF"/>
                </a:solidFill>
              </a:rPr>
              <a:t>Earth,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dirty="0">
                <a:latin typeface="Times New Roman" charset="0"/>
              </a:rPr>
              <a:t> = </a:t>
            </a:r>
            <a:r>
              <a:rPr lang="en-US" dirty="0">
                <a:latin typeface="Symbol" charset="0"/>
                <a:sym typeface="Symbol" charset="0"/>
              </a:rPr>
              <a:t>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/</a:t>
            </a:r>
            <a:r>
              <a:rPr lang="en-US" dirty="0">
                <a:latin typeface="Symbol" charset="0"/>
                <a:sym typeface="Symbol" charset="0"/>
              </a:rPr>
              <a:t>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is the inverse of the</a:t>
            </a:r>
          </a:p>
          <a:p>
            <a:r>
              <a:rPr lang="en-US" dirty="0">
                <a:solidFill>
                  <a:srgbClr val="001ABF"/>
                </a:solidFill>
              </a:rPr>
              <a:t>   (horizontal component of) velocity of propagation as it</a:t>
            </a:r>
          </a:p>
          <a:p>
            <a:r>
              <a:rPr lang="en-US" dirty="0">
                <a:solidFill>
                  <a:srgbClr val="001ABF"/>
                </a:solidFill>
              </a:rPr>
              <a:t>   would be observed at the surface… Constant over the</a:t>
            </a:r>
          </a:p>
          <a:p>
            <a:r>
              <a:rPr lang="en-US" dirty="0">
                <a:solidFill>
                  <a:srgbClr val="001ABF"/>
                </a:solidFill>
              </a:rPr>
              <a:t>   travel path!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32E3A-DAA2-2E89-472C-B052C8762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621" y="2645189"/>
            <a:ext cx="1371600" cy="653206"/>
          </a:xfrm>
          <a:prstGeom prst="rect">
            <a:avLst/>
          </a:prstGeom>
          <a:solidFill>
            <a:srgbClr val="B3B3B3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053A79-A70B-BD86-DD40-EFA659D8F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20" y="3689999"/>
            <a:ext cx="1788002" cy="610635"/>
          </a:xfrm>
          <a:prstGeom prst="rect">
            <a:avLst/>
          </a:prstGeom>
          <a:solidFill>
            <a:srgbClr val="B3B3B3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200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C3CBC5CB-A39E-8B0D-7896-505957D3F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724" y="428625"/>
            <a:ext cx="8504552" cy="563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Then the solution to the spherical wave equation</a:t>
            </a:r>
          </a:p>
          <a:p>
            <a:r>
              <a:rPr lang="en-US" dirty="0">
                <a:solidFill>
                  <a:srgbClr val="001ABF"/>
                </a:solidFill>
              </a:rPr>
              <a:t>   we derived earlier: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can be shown to solve: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in which the right-hand side of the equation is called</a:t>
            </a:r>
          </a:p>
          <a:p>
            <a:r>
              <a:rPr lang="en-US" dirty="0">
                <a:solidFill>
                  <a:srgbClr val="001ABF"/>
                </a:solidFill>
              </a:rPr>
              <a:t>  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source term</a:t>
            </a:r>
            <a:r>
              <a:rPr lang="en-US" dirty="0">
                <a:solidFill>
                  <a:srgbClr val="001ABF"/>
                </a:solidFill>
              </a:rPr>
              <a:t>.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For example, in an earthquake, the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in the </a:t>
            </a:r>
            <a:r>
              <a:rPr lang="en-US" i="1" dirty="0">
                <a:solidFill>
                  <a:srgbClr val="FF3300"/>
                </a:solidFill>
                <a:latin typeface="Arial Black" charset="0"/>
              </a:rPr>
              <a:t>source term</a:t>
            </a:r>
          </a:p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  </a:t>
            </a:r>
            <a:r>
              <a:rPr lang="en-US" dirty="0">
                <a:solidFill>
                  <a:srgbClr val="001ABF"/>
                </a:solidFill>
              </a:rPr>
              <a:t> of the wave equation is a (tensor) moment rate of</a:t>
            </a:r>
          </a:p>
          <a:p>
            <a:r>
              <a:rPr lang="en-US" dirty="0">
                <a:solidFill>
                  <a:srgbClr val="001ABF"/>
                </a:solidFill>
              </a:rPr>
              <a:t>    energy release: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8869BC-61BA-8DA4-ADEB-8ECAC2DE9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649" y="2543175"/>
            <a:ext cx="4419600" cy="922338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D70DEA-F583-C54A-58EF-C239090C1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49" y="1054100"/>
            <a:ext cx="16764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119366-255E-7559-6ECD-9938E73CBDBE}"/>
                  </a:ext>
                </a:extLst>
              </p:cNvPr>
              <p:cNvSpPr txBox="1"/>
              <p:nvPr/>
            </p:nvSpPr>
            <p:spPr>
              <a:xfrm>
                <a:off x="4830790" y="5478024"/>
                <a:ext cx="2759282" cy="951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̿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𝑟𝑒𝑎</m:t>
                          </m:r>
                        </m:sub>
                        <m:sup/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</m:acc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119366-255E-7559-6ECD-9938E73CB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90" y="5478024"/>
                <a:ext cx="2759282" cy="951351"/>
              </a:xfrm>
              <a:prstGeom prst="rect">
                <a:avLst/>
              </a:prstGeom>
              <a:blipFill>
                <a:blip r:embed="rId4"/>
                <a:stretch>
                  <a:fillRect t="-100000" b="-16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342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ecture10fig1cC">
            <a:extLst>
              <a:ext uri="{FF2B5EF4-FFF2-40B4-BE49-F238E27FC236}">
                <a16:creationId xmlns:a16="http://schemas.microsoft.com/office/drawing/2014/main" id="{0E854349-9ADE-1E72-91F8-36C5E8E93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276688"/>
            <a:ext cx="5257800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A2F0EE3-D072-88B1-95AA-12A8D6A3D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976" y="125750"/>
            <a:ext cx="85820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Earthquake sources can be characterized as energy release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(parameterized as seismic moment,                   ) vs. time…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712F86-4D03-7E82-8BE7-AC7F77F30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506750"/>
            <a:ext cx="160655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4EF4ECB-AF4D-27AB-AAB8-15C220806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675" y="4700925"/>
            <a:ext cx="8482611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The source-time function provides information about how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much the fault slipped; and can be used to examine where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slip occurred and how fast the rupture propagated.</a:t>
            </a:r>
          </a:p>
          <a:p>
            <a:endParaRPr lang="en-US" sz="600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In geophysics/seismology, we talk about moment as being a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tensor—more on this later.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0E8299E9-5390-B6FE-0EFB-C73051C34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0600" y="1268750"/>
            <a:ext cx="312938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Moment is a way of</a:t>
            </a:r>
          </a:p>
          <a:p>
            <a:r>
              <a:rPr lang="en-US" dirty="0">
                <a:solidFill>
                  <a:srgbClr val="001ABF"/>
                </a:solidFill>
              </a:rPr>
              <a:t>representing energy</a:t>
            </a:r>
          </a:p>
          <a:p>
            <a:r>
              <a:rPr lang="en-US" dirty="0">
                <a:solidFill>
                  <a:srgbClr val="001ABF"/>
                </a:solidFill>
              </a:rPr>
              <a:t>released in the event.</a:t>
            </a:r>
          </a:p>
          <a:p>
            <a:r>
              <a:rPr lang="en-US" dirty="0">
                <a:solidFill>
                  <a:srgbClr val="001ABF"/>
                </a:solidFill>
              </a:rPr>
              <a:t>This physical</a:t>
            </a:r>
          </a:p>
          <a:p>
            <a:r>
              <a:rPr lang="en-US" dirty="0">
                <a:solidFill>
                  <a:srgbClr val="001ABF"/>
                </a:solidFill>
              </a:rPr>
              <a:t>grounding is part of</a:t>
            </a:r>
          </a:p>
          <a:p>
            <a:r>
              <a:rPr lang="en-US" dirty="0">
                <a:solidFill>
                  <a:srgbClr val="001ABF"/>
                </a:solidFill>
              </a:rPr>
              <a:t>why the moment</a:t>
            </a:r>
          </a:p>
          <a:p>
            <a:r>
              <a:rPr lang="en-US" dirty="0">
                <a:solidFill>
                  <a:srgbClr val="001ABF"/>
                </a:solidFill>
              </a:rPr>
              <a:t>magnitude is now the</a:t>
            </a:r>
          </a:p>
          <a:p>
            <a:r>
              <a:rPr lang="en-US" dirty="0">
                <a:solidFill>
                  <a:srgbClr val="001ABF"/>
                </a:solidFill>
              </a:rPr>
              <a:t>preferred measure of</a:t>
            </a:r>
          </a:p>
          <a:p>
            <a:r>
              <a:rPr lang="en-US" dirty="0">
                <a:solidFill>
                  <a:srgbClr val="001ABF"/>
                </a:solidFill>
              </a:rPr>
              <a:t>earthquake size.</a:t>
            </a:r>
          </a:p>
        </p:txBody>
      </p:sp>
    </p:spTree>
    <p:extLst>
      <p:ext uri="{BB962C8B-B14F-4D97-AF65-F5344CB8AC3E}">
        <p14:creationId xmlns:p14="http://schemas.microsoft.com/office/powerpoint/2010/main" val="3131094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ecture10fig1cD">
            <a:extLst>
              <a:ext uri="{FF2B5EF4-FFF2-40B4-BE49-F238E27FC236}">
                <a16:creationId xmlns:a16="http://schemas.microsoft.com/office/drawing/2014/main" id="{F03638D4-8453-1F5B-491C-129BEC819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125" y="1431925"/>
            <a:ext cx="51054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A73F4B45-C47A-E626-22F9-60FF6CCA2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725" y="212725"/>
            <a:ext cx="8324865" cy="637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We can think of a seismogram as containing this history of</a:t>
            </a:r>
          </a:p>
          <a:p>
            <a:r>
              <a:rPr lang="en-US" dirty="0">
                <a:solidFill>
                  <a:srgbClr val="001ABF"/>
                </a:solidFill>
              </a:rPr>
              <a:t>   energy release. For example, we might record </a:t>
            </a:r>
            <a:r>
              <a:rPr lang="en-US" i="1" dirty="0">
                <a:solidFill>
                  <a:schemeClr val="tx2"/>
                </a:solidFill>
              </a:rPr>
              <a:t>P</a:t>
            </a:r>
            <a:r>
              <a:rPr lang="en-US" dirty="0">
                <a:solidFill>
                  <a:srgbClr val="001ABF"/>
                </a:solidFill>
              </a:rPr>
              <a:t>-wave </a:t>
            </a:r>
          </a:p>
          <a:p>
            <a:r>
              <a:rPr lang="en-US" dirty="0">
                <a:solidFill>
                  <a:srgbClr val="001ABF"/>
                </a:solidFill>
              </a:rPr>
              <a:t>   arrivals from an earthquake that 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“</a:t>
            </a:r>
            <a:r>
              <a:rPr lang="en-US" dirty="0">
                <a:solidFill>
                  <a:srgbClr val="001ABF"/>
                </a:solidFill>
              </a:rPr>
              <a:t>look like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”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Although the solution is not unique, this motion can be used</a:t>
            </a:r>
          </a:p>
          <a:p>
            <a:r>
              <a:rPr lang="en-US" dirty="0">
                <a:solidFill>
                  <a:srgbClr val="001ABF"/>
                </a:solidFill>
              </a:rPr>
              <a:t>   to model slip on the fault</a:t>
            </a:r>
          </a:p>
          <a:p>
            <a:r>
              <a:rPr lang="en-US" dirty="0">
                <a:solidFill>
                  <a:srgbClr val="001ABF"/>
                </a:solidFill>
              </a:rPr>
              <a:t>   where the earthquake</a:t>
            </a:r>
          </a:p>
          <a:p>
            <a:r>
              <a:rPr lang="en-US" dirty="0">
                <a:solidFill>
                  <a:srgbClr val="001ABF"/>
                </a:solidFill>
              </a:rPr>
              <a:t>   originated: On a single,</a:t>
            </a:r>
          </a:p>
          <a:p>
            <a:r>
              <a:rPr lang="en-US" dirty="0">
                <a:solidFill>
                  <a:srgbClr val="001ABF"/>
                </a:solidFill>
              </a:rPr>
              <a:t>   contiguous patch of the</a:t>
            </a:r>
          </a:p>
          <a:p>
            <a:r>
              <a:rPr lang="en-US" dirty="0">
                <a:solidFill>
                  <a:srgbClr val="001ABF"/>
                </a:solidFill>
              </a:rPr>
              <a:t>   fault (as we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ll discuss</a:t>
            </a:r>
          </a:p>
          <a:p>
            <a:r>
              <a:rPr lang="en-US" dirty="0">
                <a:solidFill>
                  <a:srgbClr val="001ABF"/>
                </a:solidFill>
              </a:rPr>
              <a:t>   more later).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3EEFB635-9EA1-1FAF-AACD-93A75F09A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850" y="1655763"/>
            <a:ext cx="341842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(They only look like</a:t>
            </a:r>
          </a:p>
          <a:p>
            <a:r>
              <a:rPr lang="en-US" dirty="0">
                <a:solidFill>
                  <a:srgbClr val="001ABF"/>
                </a:solidFill>
              </a:rPr>
              <a:t>this if we take the </a:t>
            </a:r>
          </a:p>
          <a:p>
            <a:r>
              <a:rPr lang="en-US" dirty="0">
                <a:solidFill>
                  <a:srgbClr val="001ABF"/>
                </a:solidFill>
              </a:rPr>
              <a:t>absolute value and</a:t>
            </a:r>
          </a:p>
          <a:p>
            <a:r>
              <a:rPr lang="en-US" dirty="0">
                <a:solidFill>
                  <a:srgbClr val="001ABF"/>
                </a:solidFill>
              </a:rPr>
              <a:t>connect the peaks:</a:t>
            </a:r>
          </a:p>
          <a:p>
            <a:r>
              <a:rPr lang="en-US" dirty="0">
                <a:solidFill>
                  <a:srgbClr val="001ABF"/>
                </a:solidFill>
              </a:rPr>
              <a:t>called an 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“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envelope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”</a:t>
            </a:r>
            <a:r>
              <a:rPr lang="en-US" dirty="0">
                <a:solidFill>
                  <a:srgbClr val="001ABF"/>
                </a:solidFill>
              </a:rPr>
              <a:t>)</a:t>
            </a:r>
          </a:p>
        </p:txBody>
      </p:sp>
      <p:pic>
        <p:nvPicPr>
          <p:cNvPr id="15" name="Picture 14" descr="lecture10fig2cA">
            <a:extLst>
              <a:ext uri="{FF2B5EF4-FFF2-40B4-BE49-F238E27FC236}">
                <a16:creationId xmlns:a16="http://schemas.microsoft.com/office/drawing/2014/main" id="{BA744C7A-29AD-FA38-1129-2F6375D8A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213" y="4327525"/>
            <a:ext cx="4329112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404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cture10fig2cB">
            <a:extLst>
              <a:ext uri="{FF2B5EF4-FFF2-40B4-BE49-F238E27FC236}">
                <a16:creationId xmlns:a16="http://schemas.microsoft.com/office/drawing/2014/main" id="{0E6AC713-EA76-4630-050F-C6407201F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251619"/>
            <a:ext cx="351155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55F8568F-5C55-1FE9-C88D-37F21F296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100" y="607219"/>
            <a:ext cx="482375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Alternatively, the </a:t>
            </a:r>
            <a:r>
              <a:rPr lang="en-US" i="1" dirty="0"/>
              <a:t>P</a:t>
            </a:r>
            <a:r>
              <a:rPr lang="en-US" dirty="0">
                <a:solidFill>
                  <a:srgbClr val="001ABF"/>
                </a:solidFill>
              </a:rPr>
              <a:t>-wave arrivals</a:t>
            </a:r>
          </a:p>
          <a:p>
            <a:r>
              <a:rPr lang="en-US" dirty="0">
                <a:solidFill>
                  <a:srgbClr val="001ABF"/>
                </a:solidFill>
              </a:rPr>
              <a:t>might look like the example at </a:t>
            </a:r>
          </a:p>
          <a:p>
            <a:r>
              <a:rPr lang="en-US" dirty="0">
                <a:solidFill>
                  <a:srgbClr val="001ABF"/>
                </a:solidFill>
              </a:rPr>
              <a:t>left… Indicating the history of slip</a:t>
            </a:r>
          </a:p>
          <a:p>
            <a:r>
              <a:rPr lang="en-US" dirty="0">
                <a:solidFill>
                  <a:srgbClr val="001ABF"/>
                </a:solidFill>
              </a:rPr>
              <a:t>was somewhat more complicated.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D6DE86B2-991C-D8CE-C4C4-60649D14A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2585244"/>
            <a:ext cx="77332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This suggests a slip history that involves slip on several</a:t>
            </a:r>
          </a:p>
          <a:p>
            <a:r>
              <a:rPr lang="en-US" dirty="0">
                <a:solidFill>
                  <a:srgbClr val="001ABF"/>
                </a:solidFill>
              </a:rPr>
              <a:t>     different patches of the fault, e.g. something like:</a:t>
            </a:r>
          </a:p>
        </p:txBody>
      </p:sp>
      <p:pic>
        <p:nvPicPr>
          <p:cNvPr id="5" name="Picture 4" descr="lecture10fig2cC">
            <a:extLst>
              <a:ext uri="{FF2B5EF4-FFF2-40B4-BE49-F238E27FC236}">
                <a16:creationId xmlns:a16="http://schemas.microsoft.com/office/drawing/2014/main" id="{DF843308-D366-4C1F-5278-4C67EC1C0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3528219"/>
            <a:ext cx="78486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8A459B57-C8C7-AAF4-4041-0BCEDCC8C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25" y="1289844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E740F475-12F8-C3DB-D6EE-6829E90EC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13" y="851694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03487AF7-3381-BAAE-AEB1-4D22585C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985044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1750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>
            <a:extLst>
              <a:ext uri="{FF2B5EF4-FFF2-40B4-BE49-F238E27FC236}">
                <a16:creationId xmlns:a16="http://schemas.microsoft.com/office/drawing/2014/main" id="{4BB408C0-1706-C645-9BD0-126DAD954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581" y="884344"/>
            <a:ext cx="8158837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Last time continued:</a:t>
            </a:r>
            <a:r>
              <a:rPr lang="en-US" dirty="0">
                <a:solidFill>
                  <a:schemeClr val="accent2"/>
                </a:solidFill>
                <a:latin typeface="Arial Black"/>
                <a:cs typeface="Arial Black"/>
              </a:rPr>
              <a:t> </a:t>
            </a:r>
            <a:r>
              <a:rPr lang="en-US" i="1" dirty="0">
                <a:solidFill>
                  <a:srgbClr val="001ABF"/>
                </a:solidFill>
                <a:latin typeface="Arial Black"/>
                <a:cs typeface="Arial Black"/>
              </a:rPr>
              <a:t>Ray Theory</a:t>
            </a:r>
          </a:p>
          <a:p>
            <a:r>
              <a:rPr lang="en-US" dirty="0">
                <a:solidFill>
                  <a:srgbClr val="001ABF"/>
                </a:solidFill>
              </a:rPr>
              <a:t>• In a </a:t>
            </a:r>
            <a:r>
              <a:rPr lang="en-US" altLang="ja-JP" dirty="0">
                <a:solidFill>
                  <a:srgbClr val="001ABF"/>
                </a:solidFill>
                <a:latin typeface="Arial"/>
              </a:rPr>
              <a:t>one-dimensional </a:t>
            </a:r>
            <a:r>
              <a:rPr lang="en-US" dirty="0">
                <a:solidFill>
                  <a:srgbClr val="001ABF"/>
                </a:solidFill>
              </a:rPr>
              <a:t>Earth,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dirty="0">
                <a:latin typeface="Times New Roman" charset="0"/>
              </a:rPr>
              <a:t> = </a:t>
            </a:r>
            <a:r>
              <a:rPr lang="en-US" dirty="0">
                <a:latin typeface="Symbol" charset="0"/>
                <a:sym typeface="Symbol" charset="0"/>
              </a:rPr>
              <a:t>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/</a:t>
            </a:r>
            <a:r>
              <a:rPr lang="en-US" dirty="0">
                <a:latin typeface="Symbol" charset="0"/>
                <a:sym typeface="Symbol" charset="0"/>
              </a:rPr>
              <a:t>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solidFill>
                  <a:srgbClr val="001ABF"/>
                </a:solidFill>
              </a:rPr>
              <a:t>, and the slope of</a:t>
            </a:r>
          </a:p>
          <a:p>
            <a:r>
              <a:rPr lang="en-US" dirty="0">
                <a:solidFill>
                  <a:srgbClr val="001ABF"/>
                </a:solidFill>
              </a:rPr>
              <a:t>   arrivals on a time-distance plot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=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dirty="0">
                <a:solidFill>
                  <a:srgbClr val="001ABF"/>
                </a:solidFill>
              </a:rPr>
              <a:t>. If it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turning</a:t>
            </a:r>
          </a:p>
          <a:p>
            <a:r>
              <a:rPr lang="en-US" i="1" dirty="0">
                <a:solidFill>
                  <a:srgbClr val="FF3300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ray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001ABF"/>
                </a:solidFill>
              </a:rPr>
              <a:t>(i.e., was critically refracted rather than reflected</a:t>
            </a:r>
          </a:p>
          <a:p>
            <a:r>
              <a:rPr lang="en-US" dirty="0">
                <a:solidFill>
                  <a:srgbClr val="001ABF"/>
                </a:solidFill>
              </a:rPr>
              <a:t>   back to the Earth’s surface), the slope is also the inverse</a:t>
            </a:r>
          </a:p>
          <a:p>
            <a:r>
              <a:rPr lang="en-US" dirty="0">
                <a:solidFill>
                  <a:srgbClr val="001ABF"/>
                </a:solidFill>
              </a:rPr>
              <a:t>   of the fastest velocity traveled!</a:t>
            </a:r>
          </a:p>
          <a:p>
            <a:r>
              <a:rPr lang="en-US" dirty="0">
                <a:solidFill>
                  <a:srgbClr val="001ABF"/>
                </a:solidFill>
              </a:rPr>
              <a:t>• The distance traveled and travel-time of a (Cartesian) ray</a:t>
            </a:r>
          </a:p>
          <a:p>
            <a:r>
              <a:rPr lang="en-US" dirty="0">
                <a:solidFill>
                  <a:srgbClr val="001ABF"/>
                </a:solidFill>
              </a:rPr>
              <a:t>   with given take-off angle, </a:t>
            </a:r>
            <a:r>
              <a:rPr lang="en-US" i="1" dirty="0">
                <a:latin typeface="Symbol" charset="0"/>
                <a:sym typeface="Symbol" charset="0"/>
              </a:rPr>
              <a:t></a:t>
            </a:r>
            <a:r>
              <a:rPr lang="en-US" baseline="-25000" dirty="0">
                <a:latin typeface="Times New Roman" charset="0"/>
              </a:rPr>
              <a:t>0</a:t>
            </a:r>
            <a:r>
              <a:rPr lang="en-US" dirty="0">
                <a:solidFill>
                  <a:srgbClr val="001ABF"/>
                </a:solidFill>
              </a:rPr>
              <a:t>, and ray parameter </a:t>
            </a:r>
            <a:r>
              <a:rPr lang="en-US" i="1" dirty="0">
                <a:latin typeface="Times New Roman"/>
                <a:cs typeface="Times New Roman"/>
              </a:rPr>
              <a:t>p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is: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	       Discrete Layers:           Continuous:</a:t>
            </a:r>
          </a:p>
          <a:p>
            <a:endParaRPr lang="en-US" sz="10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Distance: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0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Time: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42C5D-BAAB-2B7C-E4DE-A77C491D4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565" y="4373457"/>
            <a:ext cx="2217738" cy="731838"/>
          </a:xfrm>
          <a:prstGeom prst="rect">
            <a:avLst/>
          </a:prstGeom>
          <a:solidFill>
            <a:srgbClr val="B3B3B3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305208-E40B-8310-90DC-C0EDD19E2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90" y="5241819"/>
            <a:ext cx="1989138" cy="731838"/>
          </a:xfrm>
          <a:prstGeom prst="rect">
            <a:avLst/>
          </a:prstGeom>
          <a:solidFill>
            <a:srgbClr val="B3B3B3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98B101-A7C6-926F-981B-72639D185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190" y="4373457"/>
            <a:ext cx="1998663" cy="731838"/>
          </a:xfrm>
          <a:prstGeom prst="rect">
            <a:avLst/>
          </a:prstGeom>
          <a:solidFill>
            <a:srgbClr val="B3B3B3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0EE4DD-07F1-5194-D5F6-282D99193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72" y="5241819"/>
            <a:ext cx="2087563" cy="731838"/>
          </a:xfrm>
          <a:prstGeom prst="rect">
            <a:avLst/>
          </a:prstGeom>
          <a:solidFill>
            <a:srgbClr val="B3B3B3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891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cture10fig3c">
            <a:extLst>
              <a:ext uri="{FF2B5EF4-FFF2-40B4-BE49-F238E27FC236}">
                <a16:creationId xmlns:a16="http://schemas.microsoft.com/office/drawing/2014/main" id="{47D6A2F7-047C-765F-CEA6-81C3EF071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06" y="137319"/>
            <a:ext cx="685800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4FC37C-5C40-13A5-9CDE-DE5B438BD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106" y="1432719"/>
            <a:ext cx="334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V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= constant with depth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25ACC70-1703-63E0-4C7A-4F6764C4A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094" y="365919"/>
            <a:ext cx="158739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Now let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</a:t>
            </a:r>
          </a:p>
          <a:p>
            <a:r>
              <a:rPr lang="en-US" dirty="0">
                <a:solidFill>
                  <a:srgbClr val="001ABF"/>
                </a:solidFill>
              </a:rPr>
              <a:t>consider</a:t>
            </a:r>
          </a:p>
          <a:p>
            <a:r>
              <a:rPr lang="en-US" dirty="0">
                <a:solidFill>
                  <a:srgbClr val="001ABF"/>
                </a:solidFill>
              </a:rPr>
              <a:t>some </a:t>
            </a:r>
          </a:p>
          <a:p>
            <a:r>
              <a:rPr lang="en-US" dirty="0">
                <a:solidFill>
                  <a:srgbClr val="001ABF"/>
                </a:solidFill>
              </a:rPr>
              <a:t>examples: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CA441B-2E0D-5548-4FE9-DF5644ACD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106" y="3490119"/>
            <a:ext cx="43284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V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increases linearly with depth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A2A60C-3BDB-D7B2-22E4-5683D1A00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5506" y="4785519"/>
            <a:ext cx="46698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V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has a rapid velocity increase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ACAF22AE-2A56-91F3-6E37-14F6B2DAA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2306" y="4941094"/>
            <a:ext cx="18982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dirty="0">
                <a:solidFill>
                  <a:srgbClr val="001ABF"/>
                </a:solidFill>
              </a:rPr>
              <a:t>prograde: </a:t>
            </a:r>
            <a:r>
              <a:rPr lang="en-US" sz="1600" i="1" dirty="0">
                <a:latin typeface="Times New Roman" charset="0"/>
              </a:rPr>
              <a:t>dx/</a:t>
            </a:r>
            <a:r>
              <a:rPr lang="en-US" sz="1600" i="1" dirty="0" err="1">
                <a:latin typeface="Times New Roman" charset="0"/>
              </a:rPr>
              <a:t>dp</a:t>
            </a:r>
            <a:r>
              <a:rPr lang="en-US" sz="1600" dirty="0">
                <a:latin typeface="Times New Roman" charset="0"/>
              </a:rPr>
              <a:t> &lt; 0</a:t>
            </a:r>
            <a:endParaRPr lang="en-US" sz="1600" dirty="0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79999C5C-C83B-B33E-F0D4-982C49F828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81281" y="4328319"/>
            <a:ext cx="73025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5042DAFB-1474-991D-8FCA-5A8044817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6044" y="5252244"/>
            <a:ext cx="144462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E0788DE5-9102-ED10-5799-ACE897B89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9052719" y="5266532"/>
            <a:ext cx="382587" cy="1068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B20E364B-C66E-8195-0AF3-90AE91B2B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7981" y="5318919"/>
            <a:ext cx="11897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dirty="0">
                <a:solidFill>
                  <a:srgbClr val="001ABF"/>
                </a:solidFill>
              </a:rPr>
              <a:t>retrograde: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i="1" dirty="0">
                <a:latin typeface="Times New Roman" charset="0"/>
              </a:rPr>
              <a:t>dx/</a:t>
            </a:r>
            <a:r>
              <a:rPr lang="en-US" sz="1600" i="1" dirty="0" err="1">
                <a:latin typeface="Times New Roman" charset="0"/>
              </a:rPr>
              <a:t>dp</a:t>
            </a:r>
            <a:r>
              <a:rPr lang="en-US" sz="1600" dirty="0">
                <a:latin typeface="Times New Roman" charset="0"/>
              </a:rPr>
              <a:t> &gt; 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28193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y,wallace_officer">
            <a:extLst>
              <a:ext uri="{FF2B5EF4-FFF2-40B4-BE49-F238E27FC236}">
                <a16:creationId xmlns:a16="http://schemas.microsoft.com/office/drawing/2014/main" id="{6A3D0E08-82BA-80B8-1E42-73C34C33E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8686800" cy="5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81D1FFF2-FDB6-DC30-2AEE-933BFE52F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725" y="5834063"/>
            <a:ext cx="30305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>
                <a:solidFill>
                  <a:srgbClr val="001ABF"/>
                </a:solidFill>
              </a:rPr>
              <a:t>(From Lay &amp; Wallace, 1995)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C5B5010-1B62-CE42-0133-B5D577F7D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863" y="6248400"/>
            <a:ext cx="839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*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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intercept on a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T–X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plot… We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ll talk about this more later.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3DBB4B-FB5F-7C0B-E278-1974260EF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914400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1ABF"/>
                </a:solidFill>
              </a:rPr>
              <a:t>*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5A6670-6D91-0B01-6224-8C414312A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2514600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1ABF"/>
                </a:solidFill>
              </a:rPr>
              <a:t>*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490323-9A6F-31D5-D408-B34B167E8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4114800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1ABF"/>
                </a:solidFill>
              </a:rPr>
              <a:t>*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09AA89-213D-3E49-EAC7-BC2C47E71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152400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35522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>
            <a:extLst>
              <a:ext uri="{FF2B5EF4-FFF2-40B4-BE49-F238E27FC236}">
                <a16:creationId xmlns:a16="http://schemas.microsoft.com/office/drawing/2014/main" id="{C091DA9C-ADC9-B929-41F6-48B1E8F15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250" y="643364"/>
            <a:ext cx="795442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Always bear in mind that rays represent just one skeletal</a:t>
            </a:r>
          </a:p>
          <a:p>
            <a:r>
              <a:rPr lang="en-US" dirty="0">
                <a:solidFill>
                  <a:srgbClr val="001ABF"/>
                </a:solidFill>
              </a:rPr>
              <a:t>   element of the </a:t>
            </a:r>
            <a:r>
              <a:rPr lang="en-US" dirty="0" err="1">
                <a:solidFill>
                  <a:srgbClr val="001ABF"/>
                </a:solidFill>
              </a:rPr>
              <a:t>wavefield</a:t>
            </a:r>
            <a:r>
              <a:rPr lang="en-US" dirty="0">
                <a:solidFill>
                  <a:srgbClr val="001ABF"/>
                </a:solidFill>
              </a:rPr>
              <a:t>: Note curving rays correspond</a:t>
            </a:r>
          </a:p>
          <a:p>
            <a:r>
              <a:rPr lang="en-US" dirty="0">
                <a:solidFill>
                  <a:srgbClr val="001ABF"/>
                </a:solidFill>
              </a:rPr>
              <a:t>   to diverging wavefronts in the direction of convexity of</a:t>
            </a:r>
          </a:p>
          <a:p>
            <a:r>
              <a:rPr lang="en-US" dirty="0">
                <a:solidFill>
                  <a:srgbClr val="001ABF"/>
                </a:solidFill>
              </a:rPr>
              <a:t>   the ray!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A0618C-98BF-C6A6-3EAA-4CBC64070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208639"/>
            <a:ext cx="861060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C958D4C5-B7C5-93C7-C12E-A5527E33B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900" y="4848652"/>
            <a:ext cx="3462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>
                <a:solidFill>
                  <a:srgbClr val="001ABF"/>
                </a:solidFill>
              </a:rPr>
              <a:t>(Also from Lay &amp; Wallace, 1995)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061C1E85-94D3-F974-9255-39DD58C3D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75" y="5383639"/>
            <a:ext cx="80532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Of course </a:t>
            </a:r>
            <a:r>
              <a:rPr lang="en-US" dirty="0" err="1">
                <a:solidFill>
                  <a:srgbClr val="001ABF"/>
                </a:solidFill>
              </a:rPr>
              <a:t>wavefronts</a:t>
            </a:r>
            <a:r>
              <a:rPr lang="en-US" dirty="0">
                <a:solidFill>
                  <a:srgbClr val="001ABF"/>
                </a:solidFill>
              </a:rPr>
              <a:t> are further apart where velocity is</a:t>
            </a:r>
          </a:p>
          <a:p>
            <a:r>
              <a:rPr lang="en-US" dirty="0">
                <a:solidFill>
                  <a:srgbClr val="001ABF"/>
                </a:solidFill>
              </a:rPr>
              <a:t>   greater. But this is all still consistent with Snell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Law…</a:t>
            </a:r>
          </a:p>
        </p:txBody>
      </p:sp>
    </p:spTree>
    <p:extLst>
      <p:ext uri="{BB962C8B-B14F-4D97-AF65-F5344CB8AC3E}">
        <p14:creationId xmlns:p14="http://schemas.microsoft.com/office/powerpoint/2010/main" val="158084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ki_huygen">
            <a:extLst>
              <a:ext uri="{FF2B5EF4-FFF2-40B4-BE49-F238E27FC236}">
                <a16:creationId xmlns:a16="http://schemas.microsoft.com/office/drawing/2014/main" id="{89A3FC2F-940E-94D4-63E0-B3C0AC12D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238" y="2230438"/>
            <a:ext cx="5862638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9FD02247-460A-5780-F486-7B168C71E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5113" y="152400"/>
            <a:ext cx="7421773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Note that we could also derive Snell’s Law using</a:t>
            </a:r>
          </a:p>
          <a:p>
            <a:r>
              <a:rPr lang="en-US" dirty="0">
                <a:solidFill>
                  <a:srgbClr val="001ABF"/>
                </a:solidFill>
              </a:rPr>
              <a:t>  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Huygens’ Principle:</a:t>
            </a:r>
          </a:p>
          <a:p>
            <a:r>
              <a:rPr lang="en-US" sz="1200" i="1" dirty="0">
                <a:solidFill>
                  <a:srgbClr val="001ABF"/>
                </a:solidFill>
                <a:latin typeface="Arial Black" charset="0"/>
              </a:rPr>
              <a:t> </a:t>
            </a:r>
          </a:p>
          <a:p>
            <a:r>
              <a:rPr lang="en-US" dirty="0">
                <a:solidFill>
                  <a:srgbClr val="001ABF"/>
                </a:solidFill>
              </a:rPr>
              <a:t>Each point on a </a:t>
            </a:r>
            <a:r>
              <a:rPr lang="en-US" dirty="0" err="1">
                <a:solidFill>
                  <a:srgbClr val="001ABF"/>
                </a:solidFill>
              </a:rPr>
              <a:t>wavefront</a:t>
            </a:r>
            <a:r>
              <a:rPr lang="en-US" dirty="0">
                <a:solidFill>
                  <a:srgbClr val="001ABF"/>
                </a:solidFill>
              </a:rPr>
              <a:t> can be considered a fresh</a:t>
            </a:r>
          </a:p>
          <a:p>
            <a:r>
              <a:rPr lang="en-US" dirty="0">
                <a:solidFill>
                  <a:srgbClr val="001ABF"/>
                </a:solidFill>
              </a:rPr>
              <a:t>   disturbance that acts as a point source generating</a:t>
            </a:r>
          </a:p>
          <a:p>
            <a:r>
              <a:rPr lang="en-US" dirty="0">
                <a:solidFill>
                  <a:srgbClr val="001ABF"/>
                </a:solidFill>
              </a:rPr>
              <a:t>   new waves.</a:t>
            </a:r>
          </a:p>
        </p:txBody>
      </p:sp>
    </p:spTree>
    <p:extLst>
      <p:ext uri="{BB962C8B-B14F-4D97-AF65-F5344CB8AC3E}">
        <p14:creationId xmlns:p14="http://schemas.microsoft.com/office/powerpoint/2010/main" val="140089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D05F4B-FC9D-9A8B-B2E8-522F994DB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41" y="703689"/>
            <a:ext cx="6629400" cy="418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3A6C4D46-5829-F1DB-6A29-F84D75D9E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516" y="5323314"/>
            <a:ext cx="76569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Reminder: while we can get Snell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Law from </a:t>
            </a:r>
            <a:r>
              <a:rPr lang="en-US" dirty="0" err="1">
                <a:solidFill>
                  <a:srgbClr val="001ABF"/>
                </a:solidFill>
              </a:rPr>
              <a:t>Huygen</a:t>
            </a:r>
            <a:r>
              <a:rPr lang="en-US" dirty="0" err="1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 err="1">
                <a:solidFill>
                  <a:srgbClr val="001ABF"/>
                </a:solidFill>
              </a:rPr>
              <a:t>s</a:t>
            </a:r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Principle, we can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t get diffractions from Snell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Law!</a:t>
            </a:r>
          </a:p>
        </p:txBody>
      </p:sp>
    </p:spTree>
    <p:extLst>
      <p:ext uri="{BB962C8B-B14F-4D97-AF65-F5344CB8AC3E}">
        <p14:creationId xmlns:p14="http://schemas.microsoft.com/office/powerpoint/2010/main" val="213865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o_v_cnst_bx">
            <a:extLst>
              <a:ext uri="{FF2B5EF4-FFF2-40B4-BE49-F238E27FC236}">
                <a16:creationId xmlns:a16="http://schemas.microsoft.com/office/drawing/2014/main" id="{F1A11C9C-1A74-99E2-4635-6732D6B9D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2158206"/>
            <a:ext cx="37687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93269EF7-4D65-1B91-0094-7AFABD5C4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77006"/>
            <a:ext cx="7548861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A bit more on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Spherical Waves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Recall from earlier we had the spherical Laplacian (for</a:t>
            </a:r>
          </a:p>
          <a:p>
            <a:r>
              <a:rPr lang="en-US" dirty="0">
                <a:solidFill>
                  <a:srgbClr val="001ABF"/>
                </a:solidFill>
              </a:rPr>
              <a:t>                                radial component only):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                            And hence the</a:t>
            </a:r>
          </a:p>
          <a:p>
            <a:r>
              <a:rPr lang="en-US" dirty="0">
                <a:solidFill>
                  <a:srgbClr val="001ABF"/>
                </a:solidFill>
              </a:rPr>
              <a:t>                               wave equation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                            &amp; solutions: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AA0609-C754-CD55-8805-B2CA33695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39080"/>
            <a:ext cx="22098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123D80-094E-B2DC-118F-7EF7342AE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87118"/>
            <a:ext cx="16764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14" descr="iso_v_cnst_1d">
            <a:extLst>
              <a:ext uri="{FF2B5EF4-FFF2-40B4-BE49-F238E27FC236}">
                <a16:creationId xmlns:a16="http://schemas.microsoft.com/office/drawing/2014/main" id="{86A5A8A4-297E-A23F-DB51-102551BB7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5231"/>
            <a:ext cx="2590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iso_v_cnst_spherical">
            <a:extLst>
              <a:ext uri="{FF2B5EF4-FFF2-40B4-BE49-F238E27FC236}">
                <a16:creationId xmlns:a16="http://schemas.microsoft.com/office/drawing/2014/main" id="{A03B5CF1-EAE8-3B12-AD95-A622A7C37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02906"/>
            <a:ext cx="2170113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B6D642-173E-006C-2E21-CAF2D9A37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28193"/>
            <a:ext cx="32004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" name="Text Box 10">
            <a:extLst>
              <a:ext uri="{FF2B5EF4-FFF2-40B4-BE49-F238E27FC236}">
                <a16:creationId xmlns:a16="http://schemas.microsoft.com/office/drawing/2014/main" id="{CAF84E27-1BEF-8FD1-F239-872C0CD11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400" y="5858668"/>
            <a:ext cx="25122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What happens at</a:t>
            </a:r>
          </a:p>
          <a:p>
            <a:r>
              <a:rPr lang="en-US" i="1" dirty="0">
                <a:latin typeface="Times New Roman" charset="0"/>
              </a:rPr>
              <a:t>     r</a:t>
            </a:r>
            <a:r>
              <a:rPr lang="en-US" dirty="0">
                <a:latin typeface="Times New Roman" charset="0"/>
              </a:rPr>
              <a:t> = 0</a:t>
            </a:r>
            <a:r>
              <a:rPr lang="en-US" dirty="0">
                <a:solidFill>
                  <a:srgbClr val="001AB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246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cture10fig1cA">
            <a:extLst>
              <a:ext uri="{FF2B5EF4-FFF2-40B4-BE49-F238E27FC236}">
                <a16:creationId xmlns:a16="http://schemas.microsoft.com/office/drawing/2014/main" id="{3408F55C-67C2-8E77-6041-850C5C384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039019"/>
            <a:ext cx="24304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lecture10fig1cB">
            <a:extLst>
              <a:ext uri="{FF2B5EF4-FFF2-40B4-BE49-F238E27FC236}">
                <a16:creationId xmlns:a16="http://schemas.microsoft.com/office/drawing/2014/main" id="{DCB41AEF-179E-F244-4015-ECEF7DD34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4315619"/>
            <a:ext cx="259715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DC9B644D-30FF-0687-EB96-4419A332E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173832"/>
            <a:ext cx="8630688" cy="41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To wrap our heads around this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singularity</a:t>
            </a:r>
            <a:r>
              <a:rPr lang="en-US" dirty="0">
                <a:solidFill>
                  <a:srgbClr val="001ABF"/>
                </a:solidFill>
              </a:rPr>
              <a:t>, we introduce the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Dirac Delta Function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:</a:t>
            </a: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And we’ll throw in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Heaviside step function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:</a:t>
            </a:r>
            <a:endParaRPr lang="en-US" dirty="0">
              <a:solidFill>
                <a:srgbClr val="001AB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D8CA1F-E28B-9196-ABE9-4544F150E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039019"/>
            <a:ext cx="2428875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45897D-5F49-3206-728E-A74A324FB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410619"/>
            <a:ext cx="2362200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810321-8DFE-A0D1-D041-6D865A22F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288" y="962819"/>
            <a:ext cx="1230312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ext Box 10">
            <a:extLst>
              <a:ext uri="{FF2B5EF4-FFF2-40B4-BE49-F238E27FC236}">
                <a16:creationId xmlns:a16="http://schemas.microsoft.com/office/drawing/2014/main" id="{184D2C40-A56E-F189-D87C-5A0D21AF9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0900" y="2763044"/>
            <a:ext cx="16065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Paul Dirac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EC0589-F663-CBFD-D4AE-9BDCAEB03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4342607"/>
            <a:ext cx="22098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E5E6A2-E92E-74E3-58A9-9E465665F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5382419"/>
            <a:ext cx="2209800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AF9484-69E8-D134-5599-F88535C81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50" y="4315619"/>
            <a:ext cx="13747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Text Box 14">
            <a:extLst>
              <a:ext uri="{FF2B5EF4-FFF2-40B4-BE49-F238E27FC236}">
                <a16:creationId xmlns:a16="http://schemas.microsoft.com/office/drawing/2014/main" id="{398FA1BD-900D-0D9F-4626-D2E933C36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0" y="6144419"/>
            <a:ext cx="2428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1ABF"/>
                </a:solidFill>
              </a:rPr>
              <a:t>Oliver Heaviside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C4724C-5D00-687C-18DC-61E0B1A7F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5534819"/>
            <a:ext cx="16002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121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5158</TotalTime>
  <Words>836</Words>
  <Application>Microsoft Macintosh PowerPoint</Application>
  <PresentationFormat>Widescreen</PresentationFormat>
  <Paragraphs>156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48</cp:revision>
  <dcterms:created xsi:type="dcterms:W3CDTF">2022-08-29T13:41:31Z</dcterms:created>
  <dcterms:modified xsi:type="dcterms:W3CDTF">2024-10-24T14:00:53Z</dcterms:modified>
</cp:coreProperties>
</file>