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83" r:id="rId2"/>
    <p:sldId id="528" r:id="rId3"/>
    <p:sldId id="529" r:id="rId4"/>
    <p:sldId id="530" r:id="rId5"/>
    <p:sldId id="541" r:id="rId6"/>
    <p:sldId id="542" r:id="rId7"/>
    <p:sldId id="543" r:id="rId8"/>
    <p:sldId id="534" r:id="rId9"/>
    <p:sldId id="535" r:id="rId10"/>
    <p:sldId id="536" r:id="rId11"/>
    <p:sldId id="53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E7"/>
    <a:srgbClr val="0CE321"/>
    <a:srgbClr val="FCFCEA"/>
    <a:srgbClr val="E8FAFC"/>
    <a:srgbClr val="E1F8FB"/>
    <a:srgbClr val="FF3300"/>
    <a:srgbClr val="D6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660" autoAdjust="0"/>
  </p:normalViewPr>
  <p:slideViewPr>
    <p:cSldViewPr snapToGrid="0">
      <p:cViewPr varScale="1">
        <p:scale>
          <a:sx n="128" d="100"/>
          <a:sy n="128" d="100"/>
        </p:scale>
        <p:origin x="2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17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EBFFE4-8ED9-9E4D-9237-0C2D7CFDE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21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88F3C-64EB-2D4B-9F5E-58F1250EE38B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7AE17-05FC-634C-B1E8-FABFD511486F}" type="slidenum">
              <a:rPr lang="en-US"/>
              <a:pPr/>
              <a:t>10</a:t>
            </a:fld>
            <a:endParaRPr lang="en-US"/>
          </a:p>
        </p:txBody>
      </p:sp>
      <p:sp>
        <p:nvSpPr>
          <p:cNvPr id="640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42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9EEBF-CAAA-E74A-AC91-D3AA10B337B0}" type="slidenum">
              <a:rPr lang="en-US"/>
              <a:pPr/>
              <a:t>11</a:t>
            </a:fld>
            <a:endParaRPr lang="en-US"/>
          </a:p>
        </p:txBody>
      </p:sp>
      <p:sp>
        <p:nvSpPr>
          <p:cNvPr id="64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23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3E35A-9B1F-0343-BCB3-CFE063923722}" type="slidenum">
              <a:rPr lang="en-US"/>
              <a:pPr/>
              <a:t>2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24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9C4EC-B91F-7D49-80A0-F9EFFCB0AC67}" type="slidenum">
              <a:rPr lang="en-US"/>
              <a:pPr/>
              <a:t>3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22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9CE23-4F2D-AF48-956A-7359F813FFAD}" type="slidenum">
              <a:rPr lang="en-US"/>
              <a:pPr/>
              <a:t>4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96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7BDFD-4BBB-FA45-840D-52D7278D77C3}" type="slidenum">
              <a:rPr lang="en-US"/>
              <a:pPr/>
              <a:t>5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61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54639-FDDA-7E4A-AC20-A6B6AA8CF4E1}" type="slidenum">
              <a:rPr lang="en-US"/>
              <a:pPr/>
              <a:t>6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44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F8D04-922A-114E-88CE-45A91455C452}" type="slidenum">
              <a:rPr lang="en-US"/>
              <a:pPr/>
              <a:t>7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73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F1A96-E912-F545-82C5-7CD764205B5B}" type="slidenum">
              <a:rPr lang="en-US"/>
              <a:pPr/>
              <a:t>8</a:t>
            </a:fld>
            <a:endParaRPr lang="en-US"/>
          </a:p>
        </p:txBody>
      </p:sp>
      <p:sp>
        <p:nvSpPr>
          <p:cNvPr id="635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32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7EFCE-4F1F-EF41-8683-33704405B41C}" type="slidenum">
              <a:rPr lang="en-US"/>
              <a:pPr/>
              <a:t>9</a:t>
            </a:fld>
            <a:endParaRPr lang="en-US"/>
          </a:p>
        </p:txBody>
      </p:sp>
      <p:sp>
        <p:nvSpPr>
          <p:cNvPr id="637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03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CCBB3-33A2-284E-9259-8C01078CF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2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BE45F-671C-3A4E-BF9D-771D58660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5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30DC3-DAAB-0740-BD10-C5A149901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4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72203-C79A-264B-9885-398CD6B69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C3223-A961-1540-BEFB-788266316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6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35D22-A4D2-1A4D-8AB2-8616B1D2F3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7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6541F-17F8-5044-812B-3D3B8C044E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1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358A3-305C-B140-B107-394FA550E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6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CBC5-57D9-D34F-B112-07E9561DFE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4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4237B-8C57-5C40-ABA7-252E39B9D0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3A2CD-EEB7-1048-8A63-593001EDF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9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A21CE1-CADD-4446-B3C5-0DF05235A1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4.e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1.e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3.emf"/><Relationship Id="rId5" Type="http://schemas.openxmlformats.org/officeDocument/2006/relationships/image" Target="../media/image30.e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5.emf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11" Type="http://schemas.openxmlformats.org/officeDocument/2006/relationships/image" Target="../media/image7.e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7.emf"/><Relationship Id="rId5" Type="http://schemas.openxmlformats.org/officeDocument/2006/relationships/image" Target="../media/image19.jpe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8.jpeg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4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3.emf"/><Relationship Id="rId5" Type="http://schemas.openxmlformats.org/officeDocument/2006/relationships/image" Target="../media/image20.emf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2.emf"/><Relationship Id="rId1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emf"/><Relationship Id="rId11" Type="http://schemas.openxmlformats.org/officeDocument/2006/relationships/image" Target="../media/image27.e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8.jpeg"/><Relationship Id="rId9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103313" y="76200"/>
            <a:ext cx="6940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Geology 5640/6640</a:t>
            </a:r>
          </a:p>
          <a:p>
            <a:pPr algn="ctr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Introduction to Seismology</a:t>
            </a:r>
            <a:endParaRPr lang="en-US" sz="3600" i="1" u="sng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7205663" y="76200"/>
            <a:ext cx="18614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 Oct 2020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6991350" y="6443663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accent2"/>
                </a:solidFill>
              </a:rPr>
              <a:t>© A.R. Lowry 2020</a:t>
            </a:r>
            <a:endParaRPr lang="en-US" sz="1800" dirty="0">
              <a:solidFill>
                <a:schemeClr val="accent2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Text Box 69">
            <a:extLst>
              <a:ext uri="{FF2B5EF4-FFF2-40B4-BE49-F238E27FC236}">
                <a16:creationId xmlns:a16="http://schemas.microsoft.com/office/drawing/2014/main" id="{DEC9F18F-FE7D-DF47-A0B2-40A36F0FB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6324600"/>
            <a:ext cx="61542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Read for Mon 26 Oct: </a:t>
            </a:r>
            <a:r>
              <a:rPr lang="en-US" i="1" dirty="0">
                <a:solidFill>
                  <a:schemeClr val="accent2"/>
                </a:solidFill>
                <a:cs typeface="ＭＳ Ｐゴシック" charset="0"/>
              </a:rPr>
              <a:t>S&amp;W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157-162 (§3.4)</a:t>
            </a:r>
          </a:p>
        </p:txBody>
      </p:sp>
      <p:sp>
        <p:nvSpPr>
          <p:cNvPr id="7" name="Text Box 29">
            <a:extLst>
              <a:ext uri="{FF2B5EF4-FFF2-40B4-BE49-F238E27FC236}">
                <a16:creationId xmlns:a16="http://schemas.microsoft.com/office/drawing/2014/main" id="{4BB408C0-1706-C645-9BD0-126DAD954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591" y="1472414"/>
            <a:ext cx="814517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Arial Black"/>
                <a:cs typeface="Arial Black"/>
              </a:rPr>
              <a:t>Last time:</a:t>
            </a:r>
            <a:r>
              <a:rPr lang="en-US" dirty="0">
                <a:solidFill>
                  <a:schemeClr val="accent2"/>
                </a:solidFill>
                <a:latin typeface="Arial Black"/>
                <a:cs typeface="Arial Black"/>
              </a:rPr>
              <a:t> </a:t>
            </a:r>
            <a:r>
              <a:rPr lang="en-US" i="1" dirty="0">
                <a:solidFill>
                  <a:schemeClr val="accent2"/>
                </a:solidFill>
                <a:latin typeface="Arial Black"/>
                <a:cs typeface="Arial Black"/>
              </a:rPr>
              <a:t>Ray Theory</a:t>
            </a:r>
          </a:p>
          <a:p>
            <a:r>
              <a:rPr lang="en-US" dirty="0">
                <a:solidFill>
                  <a:schemeClr val="accent2"/>
                </a:solidFill>
              </a:rPr>
              <a:t>•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Ray Theory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approximates wave propagation by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rays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(= </a:t>
            </a:r>
            <a:r>
              <a:rPr lang="en-US" dirty="0" err="1">
                <a:solidFill>
                  <a:schemeClr val="accent2"/>
                </a:solidFill>
              </a:rPr>
              <a:t>normals</a:t>
            </a:r>
            <a:r>
              <a:rPr lang="en-US" dirty="0">
                <a:solidFill>
                  <a:schemeClr val="accent2"/>
                </a:solidFill>
              </a:rPr>
              <a:t> to </a:t>
            </a:r>
            <a:r>
              <a:rPr lang="en-US" dirty="0" err="1">
                <a:solidFill>
                  <a:schemeClr val="accent2"/>
                </a:solidFill>
              </a:rPr>
              <a:t>wavefronts</a:t>
            </a:r>
            <a:r>
              <a:rPr lang="en-US" dirty="0">
                <a:solidFill>
                  <a:schemeClr val="accent2"/>
                </a:solidFill>
              </a:rPr>
              <a:t> = propagation paths) with</a:t>
            </a:r>
          </a:p>
          <a:p>
            <a:r>
              <a:rPr lang="en-US" dirty="0">
                <a:solidFill>
                  <a:schemeClr val="accent2"/>
                </a:solidFill>
              </a:rPr>
              <a:t>   infinite frequency (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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0</a:t>
            </a:r>
            <a:r>
              <a:rPr lang="en-US" dirty="0">
                <a:solidFill>
                  <a:schemeClr val="accent2"/>
                </a:solidFill>
              </a:rPr>
              <a:t>). </a:t>
            </a:r>
          </a:p>
          <a:p>
            <a:r>
              <a:rPr lang="en-US" dirty="0">
                <a:solidFill>
                  <a:schemeClr val="accent2"/>
                </a:solidFill>
              </a:rPr>
              <a:t>• Rays follow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Snell’s Law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r>
              <a:rPr lang="en-US" dirty="0">
                <a:solidFill>
                  <a:schemeClr val="accent2"/>
                </a:solidFill>
              </a:rPr>
              <a:t>   where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</a:t>
            </a:r>
            <a:r>
              <a:rPr lang="en-US" dirty="0">
                <a:solidFill>
                  <a:schemeClr val="accent2"/>
                </a:solidFill>
              </a:rPr>
              <a:t> is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angle of incidence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From Snell</a:t>
            </a:r>
            <a:r>
              <a:rPr lang="ja-JP" alt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s Law,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ray parameter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i="1" dirty="0"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is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constant</a:t>
            </a:r>
            <a:r>
              <a:rPr lang="en-US" dirty="0">
                <a:solidFill>
                  <a:schemeClr val="accent2"/>
                </a:solidFill>
              </a:rPr>
              <a:t> for a </a:t>
            </a:r>
            <a:r>
              <a:rPr lang="en-US" dirty="0" err="1">
                <a:solidFill>
                  <a:schemeClr val="accent2"/>
                </a:solidFill>
              </a:rPr>
              <a:t>raypath</a:t>
            </a:r>
            <a:r>
              <a:rPr lang="en-US" dirty="0">
                <a:solidFill>
                  <a:schemeClr val="accent2"/>
                </a:solidFill>
              </a:rPr>
              <a:t> (here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u</a:t>
            </a:r>
            <a:r>
              <a:rPr lang="en-US" dirty="0">
                <a:solidFill>
                  <a:schemeClr val="accent2"/>
                </a:solidFill>
              </a:rPr>
              <a:t> is </a:t>
            </a:r>
          </a:p>
          <a:p>
            <a:r>
              <a:rPr lang="en-US" i="1" dirty="0">
                <a:solidFill>
                  <a:schemeClr val="accent2"/>
                </a:solidFill>
                <a:latin typeface="Arial"/>
                <a:cs typeface="Arial"/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wave slowness</a:t>
            </a:r>
            <a:r>
              <a:rPr lang="en-US" dirty="0">
                <a:solidFill>
                  <a:schemeClr val="accent2"/>
                </a:solidFill>
              </a:rPr>
              <a:t>) </a:t>
            </a:r>
          </a:p>
          <a:p>
            <a:r>
              <a:rPr lang="en-US" dirty="0">
                <a:solidFill>
                  <a:schemeClr val="accent2"/>
                </a:solidFill>
              </a:rPr>
              <a:t>• In a </a:t>
            </a:r>
            <a:r>
              <a:rPr lang="en-US" altLang="ja-JP" dirty="0">
                <a:solidFill>
                  <a:schemeClr val="accent2"/>
                </a:solidFill>
                <a:latin typeface="Arial"/>
              </a:rPr>
              <a:t>one-dimensional </a:t>
            </a:r>
            <a:r>
              <a:rPr lang="en-US" dirty="0">
                <a:solidFill>
                  <a:schemeClr val="accent2"/>
                </a:solidFill>
              </a:rPr>
              <a:t>Earth,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/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is the inverse of the</a:t>
            </a:r>
          </a:p>
          <a:p>
            <a:r>
              <a:rPr lang="en-US" dirty="0">
                <a:solidFill>
                  <a:schemeClr val="accent2"/>
                </a:solidFill>
              </a:rPr>
              <a:t>   velocity of propagation as it would be observed at the </a:t>
            </a:r>
          </a:p>
          <a:p>
            <a:r>
              <a:rPr lang="en-US" dirty="0">
                <a:solidFill>
                  <a:schemeClr val="accent2"/>
                </a:solidFill>
              </a:rPr>
              <a:t>   surface… Constant over the travel path!</a:t>
            </a:r>
          </a:p>
        </p:txBody>
      </p:sp>
      <p:graphicFrame>
        <p:nvGraphicFramePr>
          <p:cNvPr id="9" name="Object 71">
            <a:extLst>
              <a:ext uri="{FF2B5EF4-FFF2-40B4-BE49-F238E27FC236}">
                <a16:creationId xmlns:a16="http://schemas.microsoft.com/office/drawing/2014/main" id="{C16B2CC3-DE21-3B4E-AAA1-1E575BE0DF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283333"/>
              </p:ext>
            </p:extLst>
          </p:nvPr>
        </p:nvGraphicFramePr>
        <p:xfrm>
          <a:off x="6019801" y="2985050"/>
          <a:ext cx="1371600" cy="653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1" name="Equation" r:id="rId4" imgW="800100" imgH="381000" progId="Equation.3">
                  <p:embed/>
                </p:oleObj>
              </mc:Choice>
              <mc:Fallback>
                <p:oleObj name="Equation" r:id="rId4" imgW="800100" imgH="381000" progId="Equation.3">
                  <p:embed/>
                  <p:pic>
                    <p:nvPicPr>
                      <p:cNvPr id="9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1" y="2985050"/>
                        <a:ext cx="1371600" cy="653206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2">
            <a:extLst>
              <a:ext uri="{FF2B5EF4-FFF2-40B4-BE49-F238E27FC236}">
                <a16:creationId xmlns:a16="http://schemas.microsoft.com/office/drawing/2014/main" id="{1B2CEA8A-E737-5246-8393-9BE95B106E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71568"/>
              </p:ext>
            </p:extLst>
          </p:nvPr>
        </p:nvGraphicFramePr>
        <p:xfrm>
          <a:off x="6477000" y="3898415"/>
          <a:ext cx="1788002" cy="610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2" name="Equation" r:id="rId6" imgW="1003300" imgH="342900" progId="Equation.3">
                  <p:embed/>
                </p:oleObj>
              </mc:Choice>
              <mc:Fallback>
                <p:oleObj name="Equation" r:id="rId6" imgW="1003300" imgH="342900" progId="Equation.3">
                  <p:embed/>
                  <p:pic>
                    <p:nvPicPr>
                      <p:cNvPr id="11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898415"/>
                        <a:ext cx="1788002" cy="610635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9" name="Text Box 3"/>
          <p:cNvSpPr txBox="1">
            <a:spLocks noChangeArrowheads="1"/>
          </p:cNvSpPr>
          <p:nvPr/>
        </p:nvSpPr>
        <p:spPr bwMode="auto">
          <a:xfrm>
            <a:off x="3024188" y="309563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  <a:latin typeface="Arial Black" charset="0"/>
              </a:rPr>
              <a:t>Getting the Time:</a:t>
            </a:r>
          </a:p>
        </p:txBody>
      </p:sp>
      <p:sp>
        <p:nvSpPr>
          <p:cNvPr id="638980" name="Text Box 4"/>
          <p:cNvSpPr txBox="1">
            <a:spLocks noChangeArrowheads="1"/>
          </p:cNvSpPr>
          <p:nvPr/>
        </p:nvSpPr>
        <p:spPr bwMode="auto">
          <a:xfrm>
            <a:off x="658813" y="765175"/>
            <a:ext cx="7758905" cy="600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Now we ask ourselves, how long did it take to travel the</a:t>
            </a:r>
          </a:p>
          <a:p>
            <a:r>
              <a:rPr lang="en-US" dirty="0">
                <a:solidFill>
                  <a:schemeClr val="accent2"/>
                </a:solidFill>
              </a:rPr>
              <a:t>   ray arc we just described? To travel a distance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ds</a:t>
            </a:r>
            <a:r>
              <a:rPr lang="en-US" dirty="0">
                <a:solidFill>
                  <a:schemeClr val="accent2"/>
                </a:solidFill>
              </a:rPr>
              <a:t> in a</a:t>
            </a:r>
          </a:p>
          <a:p>
            <a:r>
              <a:rPr lang="en-US" dirty="0">
                <a:solidFill>
                  <a:schemeClr val="accent2"/>
                </a:solidFill>
              </a:rPr>
              <a:t>   medium with velocity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V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will require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dt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= ds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/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dirty="0">
                <a:solidFill>
                  <a:schemeClr val="accent2"/>
                </a:solidFill>
              </a:rPr>
              <a:t>, so: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Again with the chain rule: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So: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And integrating: 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As before we integrate to the</a:t>
            </a:r>
          </a:p>
          <a:p>
            <a:r>
              <a:rPr lang="en-US" dirty="0">
                <a:solidFill>
                  <a:schemeClr val="accent2"/>
                </a:solidFill>
              </a:rPr>
              <a:t>   turning depth &amp; double it to</a:t>
            </a:r>
          </a:p>
          <a:p>
            <a:r>
              <a:rPr lang="en-US" dirty="0">
                <a:solidFill>
                  <a:schemeClr val="accent2"/>
                </a:solidFill>
              </a:rPr>
              <a:t>   get the total travel-time:</a:t>
            </a:r>
          </a:p>
        </p:txBody>
      </p:sp>
      <p:graphicFrame>
        <p:nvGraphicFramePr>
          <p:cNvPr id="638981" name="Object 5"/>
          <p:cNvGraphicFramePr>
            <a:graphicFrameLocks noChangeAspect="1"/>
          </p:cNvGraphicFramePr>
          <p:nvPr/>
        </p:nvGraphicFramePr>
        <p:xfrm>
          <a:off x="5691188" y="1555750"/>
          <a:ext cx="8064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3" name="Equation" r:id="rId4" imgW="393700" imgH="342900" progId="Equation.3">
                  <p:embed/>
                </p:oleObj>
              </mc:Choice>
              <mc:Fallback>
                <p:oleObj name="Equation" r:id="rId4" imgW="393700" imgH="342900" progId="Equation.3">
                  <p:embed/>
                  <p:pic>
                    <p:nvPicPr>
                      <p:cNvPr id="6389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188" y="1555750"/>
                        <a:ext cx="80645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8982" name="Object 6"/>
          <p:cNvGraphicFramePr>
            <a:graphicFrameLocks noChangeAspect="1"/>
          </p:cNvGraphicFramePr>
          <p:nvPr/>
        </p:nvGraphicFramePr>
        <p:xfrm>
          <a:off x="5000625" y="2352675"/>
          <a:ext cx="2187575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4" name="Equation" r:id="rId6" imgW="1244600" imgH="647700" progId="Equation.3">
                  <p:embed/>
                </p:oleObj>
              </mc:Choice>
              <mc:Fallback>
                <p:oleObj name="Equation" r:id="rId6" imgW="1244600" imgH="647700" progId="Equation.3">
                  <p:embed/>
                  <p:pic>
                    <p:nvPicPr>
                      <p:cNvPr id="6389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352675"/>
                        <a:ext cx="2187575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8983" name="Object 7"/>
          <p:cNvGraphicFramePr>
            <a:graphicFrameLocks noChangeAspect="1"/>
          </p:cNvGraphicFramePr>
          <p:nvPr/>
        </p:nvGraphicFramePr>
        <p:xfrm>
          <a:off x="4657725" y="3586163"/>
          <a:ext cx="28749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5" name="Equation" r:id="rId8" imgW="1701800" imgH="546100" progId="Equation.3">
                  <p:embed/>
                </p:oleObj>
              </mc:Choice>
              <mc:Fallback>
                <p:oleObj name="Equation" r:id="rId8" imgW="1701800" imgH="546100" progId="Equation.3">
                  <p:embed/>
                  <p:pic>
                    <p:nvPicPr>
                      <p:cNvPr id="6389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3586163"/>
                        <a:ext cx="287496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8984" name="Object 8"/>
          <p:cNvGraphicFramePr>
            <a:graphicFrameLocks noChangeAspect="1"/>
          </p:cNvGraphicFramePr>
          <p:nvPr/>
        </p:nvGraphicFramePr>
        <p:xfrm>
          <a:off x="4937125" y="4603750"/>
          <a:ext cx="23161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6" name="Equation" r:id="rId10" imgW="1371600" imgH="508000" progId="Equation.3">
                  <p:embed/>
                </p:oleObj>
              </mc:Choice>
              <mc:Fallback>
                <p:oleObj name="Equation" r:id="rId10" imgW="1371600" imgH="508000" progId="Equation.3">
                  <p:embed/>
                  <p:pic>
                    <p:nvPicPr>
                      <p:cNvPr id="6389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4603750"/>
                        <a:ext cx="23161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89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309830"/>
              </p:ext>
            </p:extLst>
          </p:nvPr>
        </p:nvGraphicFramePr>
        <p:xfrm>
          <a:off x="4899025" y="5670550"/>
          <a:ext cx="25082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7" name="Equation" r:id="rId12" imgW="1485900" imgH="520700" progId="Equation.3">
                  <p:embed/>
                </p:oleObj>
              </mc:Choice>
              <mc:Fallback>
                <p:oleObj name="Equation" r:id="rId12" imgW="1485900" imgH="520700" progId="Equation.3">
                  <p:embed/>
                  <p:pic>
                    <p:nvPicPr>
                      <p:cNvPr id="6389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5" y="5670550"/>
                        <a:ext cx="2508250" cy="879475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092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7" name="Text Box 3"/>
          <p:cNvSpPr txBox="1">
            <a:spLocks noChangeArrowheads="1"/>
          </p:cNvSpPr>
          <p:nvPr/>
        </p:nvSpPr>
        <p:spPr bwMode="auto">
          <a:xfrm>
            <a:off x="566738" y="2287588"/>
            <a:ext cx="803241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And for a discretized stack of layers, we have: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Note that here (as with distance) it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s physically meaningful</a:t>
            </a:r>
          </a:p>
          <a:p>
            <a:r>
              <a:rPr lang="en-US" dirty="0">
                <a:solidFill>
                  <a:schemeClr val="accent2"/>
                </a:solidFill>
              </a:rPr>
              <a:t>   only if we sum over the layers for which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u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i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≥ p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64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961370"/>
              </p:ext>
            </p:extLst>
          </p:nvPr>
        </p:nvGraphicFramePr>
        <p:xfrm>
          <a:off x="3552825" y="2819400"/>
          <a:ext cx="20367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5" name="Equation" r:id="rId4" imgW="1206500" imgH="444500" progId="Equation.3">
                  <p:embed/>
                </p:oleObj>
              </mc:Choice>
              <mc:Fallback>
                <p:oleObj name="Equation" r:id="rId4" imgW="1206500" imgH="444500" progId="Equation.3">
                  <p:embed/>
                  <p:pic>
                    <p:nvPicPr>
                      <p:cNvPr id="64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25" y="2819400"/>
                        <a:ext cx="2036763" cy="749300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897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451" name="Picture 2" descr="lecture10fig1cE"/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4038600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52" name="Picture 3" descr="lecture10fig2cA"/>
          <p:cNvPicPr>
            <a:picLocks noChangeAspect="1" noChangeArrowheads="1"/>
          </p:cNvPicPr>
          <p:nvPr/>
        </p:nvPicPr>
        <p:blipFill>
          <a:blip r:embed="rId5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4648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304800" y="200025"/>
            <a:ext cx="81500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Snell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s law for seismic rays is identical to that for optics, so</a:t>
            </a: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4327525" y="542925"/>
            <a:ext cx="43240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ray theory is sometimes called</a:t>
            </a:r>
          </a:p>
          <a:p>
            <a:r>
              <a:rPr lang="en-US" dirty="0">
                <a:solidFill>
                  <a:schemeClr val="accent2"/>
                </a:solidFill>
              </a:rPr>
              <a:t>the optical representation.</a:t>
            </a:r>
          </a:p>
        </p:txBody>
      </p:sp>
      <p:sp>
        <p:nvSpPr>
          <p:cNvPr id="616455" name="Text Box 7"/>
          <p:cNvSpPr txBox="1">
            <a:spLocks noChangeArrowheads="1"/>
          </p:cNvSpPr>
          <p:nvPr/>
        </p:nvSpPr>
        <p:spPr bwMode="auto">
          <a:xfrm>
            <a:off x="304800" y="2714625"/>
            <a:ext cx="406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We can approximate any</a:t>
            </a:r>
          </a:p>
          <a:p>
            <a:r>
              <a:rPr lang="en-US">
                <a:solidFill>
                  <a:schemeClr val="accent2"/>
                </a:solidFill>
              </a:rPr>
              <a:t>vertical velocity profile as a</a:t>
            </a:r>
          </a:p>
          <a:p>
            <a:r>
              <a:rPr lang="en-US">
                <a:solidFill>
                  <a:schemeClr val="accent2"/>
                </a:solidFill>
              </a:rPr>
              <a:t>stack of constant-velocity</a:t>
            </a:r>
          </a:p>
          <a:p>
            <a:r>
              <a:rPr lang="en-US">
                <a:solidFill>
                  <a:schemeClr val="accent2"/>
                </a:solidFill>
              </a:rPr>
              <a:t>layers (e.g., a gradient</a:t>
            </a:r>
          </a:p>
          <a:p>
            <a:r>
              <a:rPr lang="en-US">
                <a:solidFill>
                  <a:schemeClr val="accent2"/>
                </a:solidFill>
              </a:rPr>
              <a:t>approximated by discrete</a:t>
            </a:r>
          </a:p>
          <a:p>
            <a:r>
              <a:rPr lang="en-US">
                <a:solidFill>
                  <a:schemeClr val="accent2"/>
                </a:solidFill>
              </a:rPr>
              <a:t>steps). Since the ray</a:t>
            </a:r>
          </a:p>
          <a:p>
            <a:r>
              <a:rPr lang="en-US">
                <a:solidFill>
                  <a:schemeClr val="accent2"/>
                </a:solidFill>
              </a:rPr>
              <a:t>parameter must be constant,</a:t>
            </a:r>
          </a:p>
        </p:txBody>
      </p:sp>
      <p:graphicFrame>
        <p:nvGraphicFramePr>
          <p:cNvPr id="616456" name="Object 8"/>
          <p:cNvGraphicFramePr>
            <a:graphicFrameLocks noChangeAspect="1"/>
          </p:cNvGraphicFramePr>
          <p:nvPr/>
        </p:nvGraphicFramePr>
        <p:xfrm>
          <a:off x="304800" y="5592763"/>
          <a:ext cx="40386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4" name="Equation" r:id="rId6" imgW="1905000" imgH="381000" progId="Equation.3">
                  <p:embed/>
                </p:oleObj>
              </mc:Choice>
              <mc:Fallback>
                <p:oleObj name="Equation" r:id="rId6" imgW="1905000" imgH="381000" progId="Equation.3">
                  <p:embed/>
                  <p:pic>
                    <p:nvPicPr>
                      <p:cNvPr id="6164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92763"/>
                        <a:ext cx="4038600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276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8499" name="Object 9"/>
          <p:cNvGraphicFramePr>
            <a:graphicFrameLocks noChangeAspect="1"/>
          </p:cNvGraphicFramePr>
          <p:nvPr/>
        </p:nvGraphicFramePr>
        <p:xfrm>
          <a:off x="958850" y="4991100"/>
          <a:ext cx="1790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1" name="Equation" r:id="rId4" imgW="1041345" imgH="482787" progId="Equation.3">
                  <p:embed/>
                </p:oleObj>
              </mc:Choice>
              <mc:Fallback>
                <p:oleObj name="Equation" r:id="rId4" imgW="1041345" imgH="482787" progId="Equation.3">
                  <p:embed/>
                  <p:pic>
                    <p:nvPicPr>
                      <p:cNvPr id="61849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4991100"/>
                        <a:ext cx="1790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8500" name="Picture 12" descr="lecture10fig2c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970" y="4381500"/>
            <a:ext cx="216058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01" name="Picture 13" descr="lecture10fig2c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970" y="4457700"/>
            <a:ext cx="22320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502" name="Text Box 6"/>
          <p:cNvSpPr txBox="1">
            <a:spLocks noChangeArrowheads="1"/>
          </p:cNvSpPr>
          <p:nvPr/>
        </p:nvSpPr>
        <p:spPr bwMode="auto">
          <a:xfrm>
            <a:off x="365125" y="200025"/>
            <a:ext cx="8468985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If velocity continues to increase with depth, eventually one of</a:t>
            </a:r>
          </a:p>
          <a:p>
            <a:r>
              <a:rPr lang="en-US" dirty="0">
                <a:solidFill>
                  <a:schemeClr val="accent2"/>
                </a:solidFill>
              </a:rPr>
              <a:t>   two things happens. Either: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1) The ray follows the interface: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Or:</a:t>
            </a:r>
          </a:p>
          <a:p>
            <a:r>
              <a:rPr lang="en-US" dirty="0">
                <a:solidFill>
                  <a:schemeClr val="accent2"/>
                </a:solidFill>
              </a:rPr>
              <a:t>2) The ray reflects with no transmitted wave: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618503" name="Picture 2" descr="lecture10fig2c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970" y="1562100"/>
            <a:ext cx="21574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04" name="Picture 3" descr="lecture10fig2c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395" y="1524000"/>
            <a:ext cx="228758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D5C937E-9E4A-EE4D-8170-5B10A08D0192}"/>
              </a:ext>
            </a:extLst>
          </p:cNvPr>
          <p:cNvGrpSpPr/>
          <p:nvPr/>
        </p:nvGrpSpPr>
        <p:grpSpPr>
          <a:xfrm>
            <a:off x="532745" y="2111375"/>
            <a:ext cx="2513949" cy="730250"/>
            <a:chOff x="339637" y="2111375"/>
            <a:chExt cx="2513949" cy="730250"/>
          </a:xfrm>
        </p:grpSpPr>
        <p:graphicFrame>
          <p:nvGraphicFramePr>
            <p:cNvPr id="618505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094161"/>
                </p:ext>
              </p:extLst>
            </p:nvPr>
          </p:nvGraphicFramePr>
          <p:xfrm>
            <a:off x="1301011" y="2111375"/>
            <a:ext cx="1552575" cy="730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72" name="Equation" r:id="rId10" imgW="901700" imgH="419100" progId="Equation.3">
                    <p:embed/>
                  </p:oleObj>
                </mc:Choice>
                <mc:Fallback>
                  <p:oleObj name="Equation" r:id="rId10" imgW="901700" imgH="419100" progId="Equation.3">
                    <p:embed/>
                    <p:pic>
                      <p:nvPicPr>
                        <p:cNvPr id="618505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1011" y="2111375"/>
                          <a:ext cx="1552575" cy="730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A2BB935-D525-C145-9C00-1EA0FCF8180D}"/>
                </a:ext>
              </a:extLst>
            </p:cNvPr>
            <p:cNvSpPr txBox="1"/>
            <p:nvPr/>
          </p:nvSpPr>
          <p:spPr>
            <a:xfrm>
              <a:off x="339637" y="2267099"/>
              <a:ext cx="1011815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</a:t>
              </a:r>
              <a:r>
                <a:rPr lang="en-US" sz="1900" i="1" dirty="0">
                  <a:latin typeface="Symbol" pitchFamily="2" charset="2"/>
                  <a:cs typeface="Times New Roman" panose="02020603050405020304" pitchFamily="18" charset="0"/>
                </a:rPr>
                <a:t>q</a:t>
              </a:r>
              <a:r>
                <a:rPr lang="en-US" sz="19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9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  <a:r>
                <a:rPr lang="en-US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006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ChangeArrowheads="1"/>
          </p:cNvSpPr>
          <p:nvPr/>
        </p:nvSpPr>
        <p:spPr bwMode="auto">
          <a:xfrm>
            <a:off x="558800" y="644525"/>
            <a:ext cx="8105855" cy="563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cs typeface="Times New Roman" charset="0"/>
              </a:rPr>
              <a:t>We refer to the angle (from vertical!) at which a particular</a:t>
            </a:r>
          </a:p>
          <a:p>
            <a:r>
              <a:rPr lang="en-US" dirty="0">
                <a:solidFill>
                  <a:schemeClr val="accent2"/>
                </a:solidFill>
                <a:cs typeface="Times New Roman" charset="0"/>
              </a:rPr>
              <a:t>   ray initially leaves its source (earthquake, explosion,</a:t>
            </a:r>
          </a:p>
          <a:p>
            <a:r>
              <a:rPr lang="en-US" dirty="0">
                <a:solidFill>
                  <a:schemeClr val="accent2"/>
                </a:solidFill>
                <a:cs typeface="Times New Roman" charset="0"/>
              </a:rPr>
              <a:t>   whatever) as the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  <a:cs typeface="Times New Roman" charset="0"/>
              </a:rPr>
              <a:t>take-off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Times New Roman" charset="0"/>
              </a:rPr>
              <a:t> angle</a:t>
            </a:r>
            <a:r>
              <a:rPr lang="en-US" i="1" dirty="0">
                <a:solidFill>
                  <a:schemeClr val="accent2"/>
                </a:solidFill>
                <a:cs typeface="Times New Roman" charset="0"/>
              </a:rPr>
              <a:t>.</a:t>
            </a:r>
            <a:r>
              <a:rPr lang="en-US" dirty="0">
                <a:solidFill>
                  <a:schemeClr val="accent2"/>
                </a:solidFill>
                <a:cs typeface="Times New Roman" charset="0"/>
              </a:rPr>
              <a:t> It is usually denoted</a:t>
            </a:r>
          </a:p>
          <a:p>
            <a:r>
              <a:rPr lang="en-US" dirty="0">
                <a:solidFill>
                  <a:schemeClr val="accent2"/>
                </a:solidFill>
                <a:cs typeface="Times New Roman" charset="0"/>
              </a:rPr>
              <a:t>   as </a:t>
            </a:r>
            <a:r>
              <a:rPr lang="en-US" i="1" dirty="0">
                <a:solidFill>
                  <a:schemeClr val="tx2"/>
                </a:solidFill>
                <a:latin typeface="Symbol" charset="0"/>
                <a:cs typeface="Times New Roman" charset="0"/>
                <a:sym typeface="Symbol" charset="0"/>
              </a:rPr>
              <a:t></a:t>
            </a:r>
            <a:r>
              <a:rPr lang="en-US" baseline="-25000" dirty="0">
                <a:solidFill>
                  <a:schemeClr val="tx2"/>
                </a:solidFill>
                <a:latin typeface="Symbol" charset="0"/>
                <a:cs typeface="Times New Roman" charset="0"/>
                <a:sym typeface="Symbol" charset="0"/>
              </a:rPr>
              <a:t></a:t>
            </a:r>
            <a:r>
              <a:rPr lang="en-US" dirty="0">
                <a:solidFill>
                  <a:schemeClr val="accent2"/>
                </a:solidFill>
                <a:cs typeface="Times New Roman" charset="0"/>
              </a:rPr>
              <a:t>:</a:t>
            </a:r>
          </a:p>
          <a:p>
            <a:endParaRPr lang="en-US" dirty="0">
              <a:solidFill>
                <a:schemeClr val="accent2"/>
              </a:solidFill>
              <a:cs typeface="Times New Roman" charset="0"/>
            </a:endParaRPr>
          </a:p>
          <a:p>
            <a:endParaRPr lang="en-US" dirty="0">
              <a:solidFill>
                <a:schemeClr val="accent2"/>
              </a:solidFill>
              <a:cs typeface="Times New Roman" charset="0"/>
            </a:endParaRPr>
          </a:p>
          <a:p>
            <a:endParaRPr lang="en-US" dirty="0">
              <a:solidFill>
                <a:schemeClr val="accent2"/>
              </a:solidFill>
              <a:cs typeface="Times New Roman" charset="0"/>
            </a:endParaRPr>
          </a:p>
          <a:p>
            <a:endParaRPr lang="en-US" dirty="0">
              <a:solidFill>
                <a:schemeClr val="accent2"/>
              </a:solidFill>
              <a:cs typeface="Times New Roman" charset="0"/>
            </a:endParaRPr>
          </a:p>
          <a:p>
            <a:endParaRPr lang="en-US" dirty="0">
              <a:solidFill>
                <a:schemeClr val="accent2"/>
              </a:solidFill>
              <a:cs typeface="Times New Roman" charset="0"/>
            </a:endParaRPr>
          </a:p>
          <a:p>
            <a:endParaRPr lang="en-US" dirty="0">
              <a:solidFill>
                <a:schemeClr val="accent2"/>
              </a:solidFill>
              <a:cs typeface="Times New Roman" charset="0"/>
            </a:endParaRPr>
          </a:p>
          <a:p>
            <a:endParaRPr lang="en-US" dirty="0">
              <a:solidFill>
                <a:schemeClr val="accent2"/>
              </a:solidFill>
              <a:cs typeface="Times New Roman" charset="0"/>
            </a:endParaRPr>
          </a:p>
          <a:p>
            <a:endParaRPr lang="en-US" dirty="0">
              <a:solidFill>
                <a:schemeClr val="accent2"/>
              </a:solidFill>
              <a:cs typeface="Times New Roman" charset="0"/>
            </a:endParaRPr>
          </a:p>
          <a:p>
            <a:endParaRPr lang="en-US" dirty="0">
              <a:solidFill>
                <a:schemeClr val="accent2"/>
              </a:solidFill>
              <a:cs typeface="Times New Roman" charset="0"/>
            </a:endParaRPr>
          </a:p>
          <a:p>
            <a:r>
              <a:rPr lang="en-US" dirty="0">
                <a:solidFill>
                  <a:schemeClr val="accent2"/>
                </a:solidFill>
                <a:cs typeface="Times New Roman" charset="0"/>
              </a:rPr>
              <a:t>Note that a source can produce an infinite number of rays,</a:t>
            </a:r>
          </a:p>
          <a:p>
            <a:r>
              <a:rPr lang="en-US" dirty="0">
                <a:solidFill>
                  <a:schemeClr val="accent2"/>
                </a:solidFill>
                <a:cs typeface="Times New Roman" charset="0"/>
              </a:rPr>
              <a:t>   each with a different </a:t>
            </a:r>
            <a:r>
              <a:rPr lang="en-US" dirty="0" err="1">
                <a:solidFill>
                  <a:schemeClr val="accent2"/>
                </a:solidFill>
                <a:cs typeface="Times New Roman" charset="0"/>
              </a:rPr>
              <a:t>take-off</a:t>
            </a:r>
            <a:r>
              <a:rPr lang="en-US" dirty="0">
                <a:solidFill>
                  <a:schemeClr val="accent2"/>
                </a:solidFill>
                <a:cs typeface="Times New Roman" charset="0"/>
              </a:rPr>
              <a:t> angle!</a:t>
            </a:r>
          </a:p>
        </p:txBody>
      </p:sp>
      <p:pic>
        <p:nvPicPr>
          <p:cNvPr id="620548" name="Picture 2" descr="lecture10fig2c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2438400"/>
            <a:ext cx="664368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30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2595" name="Picture 1" descr="lecture10fig2cG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57600"/>
            <a:ext cx="51054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61959" y="136525"/>
            <a:ext cx="8620082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cs typeface="Times New Roman" charset="0"/>
              </a:rPr>
              <a:t>For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  <a:cs typeface="Times New Roman" charset="0"/>
              </a:rPr>
              <a:t>homogeneous</a:t>
            </a:r>
            <a:r>
              <a:rPr lang="en-US" dirty="0">
                <a:solidFill>
                  <a:schemeClr val="accent2"/>
                </a:solidFill>
                <a:cs typeface="Times New Roman" charset="0"/>
              </a:rPr>
              <a:t>,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  <a:cs typeface="Times New Roman" charset="0"/>
              </a:rPr>
              <a:t>isotropic</a:t>
            </a:r>
            <a:r>
              <a:rPr lang="en-US" dirty="0">
                <a:solidFill>
                  <a:schemeClr val="accent2"/>
                </a:solidFill>
                <a:cs typeface="Times New Roman" charset="0"/>
              </a:rPr>
              <a:t> layers:         </a:t>
            </a:r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endParaRPr lang="en-US" sz="600" dirty="0">
              <a:solidFill>
                <a:schemeClr val="accent2"/>
              </a:solidFill>
              <a:cs typeface="Times New Roman" charset="0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cs typeface="Times New Roman" charset="0"/>
              </a:rPr>
              <a:t>1) Ray parameter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  <a:cs typeface="Times New Roman" charset="0"/>
              </a:rPr>
              <a:t> is constant along a given ray path.</a:t>
            </a:r>
          </a:p>
          <a:p>
            <a:pPr eaLnBrk="0" hangingPunct="0"/>
            <a:endParaRPr lang="en-US" sz="600" dirty="0">
              <a:solidFill>
                <a:schemeClr val="accent2"/>
              </a:solidFill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cs typeface="Times New Roman" charset="0"/>
              </a:rPr>
              <a:t>2) A smaller </a:t>
            </a:r>
            <a:r>
              <a:rPr lang="en-US" dirty="0" err="1">
                <a:solidFill>
                  <a:schemeClr val="accent2"/>
                </a:solidFill>
                <a:cs typeface="Times New Roman" charset="0"/>
              </a:rPr>
              <a:t>take-off</a:t>
            </a:r>
            <a:r>
              <a:rPr lang="en-US" dirty="0">
                <a:solidFill>
                  <a:schemeClr val="accent2"/>
                </a:solidFill>
                <a:cs typeface="Times New Roman" charset="0"/>
              </a:rPr>
              <a:t> angle translates to greater distance to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cs typeface="Times New Roman" charset="0"/>
              </a:rPr>
              <a:t>   where the ray path emerges at the surface (&amp; a smaller ray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cs typeface="Times New Roman" charset="0"/>
              </a:rPr>
              <a:t>   parameter).</a:t>
            </a:r>
          </a:p>
          <a:p>
            <a:pPr eaLnBrk="0" hangingPunct="0"/>
            <a:endParaRPr lang="en-US" sz="600" dirty="0">
              <a:solidFill>
                <a:schemeClr val="accent2"/>
              </a:solidFill>
              <a:cs typeface="Times New Roman" charset="0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cs typeface="Times New Roman" charset="0"/>
              </a:rPr>
              <a:t>3) For a given velocity structure, every ray parameter maps to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cs typeface="Times New Roman" charset="0"/>
              </a:rPr>
              <a:t>   some distance (</a:t>
            </a:r>
            <a:r>
              <a:rPr lang="en-US" dirty="0">
                <a:solidFill>
                  <a:schemeClr val="tx2"/>
                </a:solidFill>
                <a:latin typeface="Symbol" charset="0"/>
                <a:cs typeface="Times New Roman" charset="0"/>
                <a:sym typeface="Symbol" charset="0"/>
              </a:rPr>
              <a:t></a:t>
            </a:r>
            <a:r>
              <a:rPr lang="en-US" dirty="0">
                <a:solidFill>
                  <a:schemeClr val="accent2"/>
                </a:solidFill>
                <a:cs typeface="Times New Roman" charset="0"/>
              </a:rPr>
              <a:t>) from the starting point, and corresponding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cs typeface="Times New Roman" charset="0"/>
              </a:rPr>
              <a:t>   travel-time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=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f</a:t>
            </a:r>
            <a:r>
              <a:rPr lang="en-US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  <a:cs typeface="Times New Roma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572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0787" name="Picture 2" descr="lecture10fig2cH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50292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0788" name="Rectangle 4"/>
          <p:cNvSpPr>
            <a:spLocks noChangeArrowheads="1"/>
          </p:cNvSpPr>
          <p:nvPr/>
        </p:nvSpPr>
        <p:spPr bwMode="auto">
          <a:xfrm>
            <a:off x="381000" y="228600"/>
            <a:ext cx="8392041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If we plot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vs.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(or 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)…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Recall the plots of the seismic phases shown in previous</a:t>
            </a:r>
          </a:p>
          <a:p>
            <a:r>
              <a:rPr lang="en-US" dirty="0">
                <a:solidFill>
                  <a:schemeClr val="accent2"/>
                </a:solidFill>
              </a:rPr>
              <a:t>   lectures</a:t>
            </a:r>
            <a:r>
              <a:rPr lang="mr-IN" dirty="0">
                <a:solidFill>
                  <a:schemeClr val="accent2"/>
                </a:solidFill>
              </a:rPr>
              <a:t>…</a:t>
            </a:r>
            <a:r>
              <a:rPr lang="en-US" dirty="0">
                <a:solidFill>
                  <a:schemeClr val="accent2"/>
                </a:solidFill>
              </a:rPr>
              <a:t> The slope of the line gives the ray parameter for</a:t>
            </a:r>
          </a:p>
          <a:p>
            <a:r>
              <a:rPr lang="en-US" dirty="0">
                <a:solidFill>
                  <a:schemeClr val="accent2"/>
                </a:solidFill>
              </a:rPr>
              <a:t>   the phase arriving at that given 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D</a:t>
            </a:r>
            <a:r>
              <a:rPr lang="el-GR" dirty="0">
                <a:solidFill>
                  <a:schemeClr val="accent2"/>
                </a:solidFill>
              </a:rPr>
              <a:t>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5241925" y="2105025"/>
            <a:ext cx="3896319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Plots like this are common</a:t>
            </a:r>
          </a:p>
          <a:p>
            <a:r>
              <a:rPr lang="en-US" dirty="0">
                <a:solidFill>
                  <a:schemeClr val="accent2"/>
                </a:solidFill>
              </a:rPr>
              <a:t>in seismology; called </a:t>
            </a:r>
            <a:r>
              <a:rPr lang="ja-JP" altLang="en-US" dirty="0">
                <a:solidFill>
                  <a:schemeClr val="accent2"/>
                </a:solidFill>
                <a:latin typeface="Arial"/>
              </a:rPr>
              <a:t>“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T-X</a:t>
            </a:r>
            <a:r>
              <a:rPr lang="ja-JP" altLang="en-US" dirty="0"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or </a:t>
            </a:r>
            <a:r>
              <a:rPr lang="ja-JP" altLang="en-US" dirty="0">
                <a:solidFill>
                  <a:schemeClr val="accent2"/>
                </a:solidFill>
                <a:latin typeface="Arial"/>
              </a:rPr>
              <a:t>“</a:t>
            </a:r>
            <a:r>
              <a:rPr lang="en-US" i="1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-</a:t>
            </a:r>
            <a:r>
              <a:rPr lang="en-US">
                <a:solidFill>
                  <a:schemeClr val="tx2"/>
                </a:solidFill>
                <a:latin typeface="Symbol" charset="0"/>
                <a:sym typeface="Symbol" charset="0"/>
              </a:rPr>
              <a:t>D</a:t>
            </a:r>
            <a:r>
              <a:rPr lang="ja-JP" altLang="en-US">
                <a:solidFill>
                  <a:schemeClr val="accent2"/>
                </a:solidFill>
                <a:latin typeface="Arial"/>
              </a:rPr>
              <a:t>”</a:t>
            </a:r>
            <a:r>
              <a:rPr lang="en-US" dirty="0">
                <a:solidFill>
                  <a:schemeClr val="accent2"/>
                </a:solidFill>
              </a:rPr>
              <a:t> or </a:t>
            </a:r>
            <a:r>
              <a:rPr lang="ja-JP" altLang="en-US" dirty="0">
                <a:solidFill>
                  <a:schemeClr val="accent2"/>
                </a:solidFill>
                <a:latin typeface="Arial"/>
              </a:rPr>
              <a:t>“</a:t>
            </a:r>
            <a:r>
              <a:rPr lang="en-US" dirty="0">
                <a:solidFill>
                  <a:schemeClr val="accent2"/>
                </a:solidFill>
              </a:rPr>
              <a:t>time-distance</a:t>
            </a:r>
            <a:r>
              <a:rPr lang="ja-JP" altLang="en-US" dirty="0"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plots.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Note the emphasis that is</a:t>
            </a:r>
          </a:p>
          <a:p>
            <a:r>
              <a:rPr lang="en-US" dirty="0">
                <a:solidFill>
                  <a:schemeClr val="accent2"/>
                </a:solidFill>
              </a:rPr>
              <a:t>being placed here: The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skeletalized</a:t>
            </a:r>
            <a:r>
              <a:rPr lang="en-US" dirty="0">
                <a:solidFill>
                  <a:schemeClr val="accent2"/>
                </a:solidFill>
              </a:rPr>
              <a:t> information</a:t>
            </a:r>
          </a:p>
          <a:p>
            <a:r>
              <a:rPr lang="en-US" dirty="0">
                <a:solidFill>
                  <a:schemeClr val="accent2"/>
                </a:solidFill>
              </a:rPr>
              <a:t>from the </a:t>
            </a:r>
            <a:r>
              <a:rPr lang="en-US" dirty="0" err="1">
                <a:solidFill>
                  <a:schemeClr val="accent2"/>
                </a:solidFill>
              </a:rPr>
              <a:t>wavefield</a:t>
            </a:r>
            <a:r>
              <a:rPr lang="en-US" dirty="0">
                <a:solidFill>
                  <a:schemeClr val="accent2"/>
                </a:solidFill>
              </a:rPr>
              <a:t> here is</a:t>
            </a:r>
          </a:p>
          <a:p>
            <a:r>
              <a:rPr lang="en-US" dirty="0">
                <a:solidFill>
                  <a:schemeClr val="accent2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travel-time</a:t>
            </a:r>
            <a:r>
              <a:rPr lang="en-US" dirty="0">
                <a:solidFill>
                  <a:schemeClr val="accent2"/>
                </a:solidFill>
              </a:rPr>
              <a:t>; the</a:t>
            </a:r>
          </a:p>
          <a:p>
            <a:r>
              <a:rPr lang="en-US" dirty="0">
                <a:solidFill>
                  <a:schemeClr val="accent2"/>
                </a:solidFill>
              </a:rPr>
              <a:t>information we are</a:t>
            </a:r>
          </a:p>
          <a:p>
            <a:r>
              <a:rPr lang="en-US" dirty="0">
                <a:solidFill>
                  <a:schemeClr val="accent2"/>
                </a:solidFill>
              </a:rPr>
              <a:t>extracting about the Earth</a:t>
            </a:r>
          </a:p>
          <a:p>
            <a:r>
              <a:rPr lang="en-US" dirty="0">
                <a:solidFill>
                  <a:schemeClr val="accent2"/>
                </a:solidFill>
              </a:rPr>
              <a:t>is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velocity</a:t>
            </a:r>
            <a:r>
              <a:rPr lang="en-US" dirty="0">
                <a:solidFill>
                  <a:schemeClr val="accent2"/>
                </a:solidFill>
              </a:rPr>
              <a:t> along the ray!</a:t>
            </a:r>
          </a:p>
        </p:txBody>
      </p:sp>
    </p:spTree>
    <p:extLst>
      <p:ext uri="{BB962C8B-B14F-4D97-AF65-F5344CB8AC3E}">
        <p14:creationId xmlns:p14="http://schemas.microsoft.com/office/powerpoint/2010/main" val="103827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2835" name="Picture 3" descr="shearer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76200"/>
            <a:ext cx="4795837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2836" name="Text Box 4"/>
          <p:cNvSpPr txBox="1">
            <a:spLocks noChangeArrowheads="1"/>
          </p:cNvSpPr>
          <p:nvPr/>
        </p:nvSpPr>
        <p:spPr bwMode="auto">
          <a:xfrm>
            <a:off x="4953000" y="125413"/>
            <a:ext cx="4090533" cy="581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Time </a:t>
            </a:r>
            <a:r>
              <a:rPr lang="en-US" i="1" dirty="0" err="1">
                <a:solidFill>
                  <a:schemeClr val="accent2"/>
                </a:solidFill>
                <a:latin typeface="Arial Black" charset="0"/>
              </a:rPr>
              <a:t>vs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 Distance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r>
              <a:rPr lang="en-US" dirty="0">
                <a:solidFill>
                  <a:schemeClr val="accent2"/>
                </a:solidFill>
              </a:rPr>
              <a:t>Since we now have a simple</a:t>
            </a:r>
          </a:p>
          <a:p>
            <a:r>
              <a:rPr lang="en-US" dirty="0">
                <a:solidFill>
                  <a:schemeClr val="accent2"/>
                </a:solidFill>
              </a:rPr>
              <a:t>formula for geometry of ray</a:t>
            </a:r>
          </a:p>
          <a:p>
            <a:r>
              <a:rPr lang="en-US" dirty="0">
                <a:solidFill>
                  <a:schemeClr val="accent2"/>
                </a:solidFill>
              </a:rPr>
              <a:t>paths (Snell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s Law), if we</a:t>
            </a:r>
          </a:p>
          <a:p>
            <a:r>
              <a:rPr lang="en-US" dirty="0">
                <a:solidFill>
                  <a:schemeClr val="accent2"/>
                </a:solidFill>
              </a:rPr>
              <a:t>know the velocity structure</a:t>
            </a:r>
          </a:p>
          <a:p>
            <a:r>
              <a:rPr lang="en-US" dirty="0">
                <a:solidFill>
                  <a:schemeClr val="accent2"/>
                </a:solidFill>
              </a:rPr>
              <a:t>we can derive equations to</a:t>
            </a:r>
          </a:p>
          <a:p>
            <a:r>
              <a:rPr lang="en-US" dirty="0">
                <a:solidFill>
                  <a:schemeClr val="accent2"/>
                </a:solidFill>
              </a:rPr>
              <a:t>describe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T-X</a:t>
            </a:r>
            <a:r>
              <a:rPr lang="en-US" dirty="0">
                <a:solidFill>
                  <a:schemeClr val="accent2"/>
                </a:solidFill>
              </a:rPr>
              <a:t> for a given ray</a:t>
            </a:r>
          </a:p>
          <a:p>
            <a:r>
              <a:rPr lang="en-US" dirty="0">
                <a:solidFill>
                  <a:schemeClr val="accent2"/>
                </a:solidFill>
              </a:rPr>
              <a:t>from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 err="1">
                <a:solidFill>
                  <a:schemeClr val="tx2"/>
                </a:solidFill>
                <a:latin typeface="Times New Roman" charset="0"/>
              </a:rPr>
              <a:t>,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 err="1">
                <a:solidFill>
                  <a:schemeClr val="tx2"/>
                </a:solidFill>
                <a:latin typeface="Times New Roman" charset="0"/>
              </a:rPr>
              <a:t>,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Consider a segment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ds</a:t>
            </a:r>
            <a:r>
              <a:rPr lang="en-US" dirty="0">
                <a:solidFill>
                  <a:schemeClr val="accent2"/>
                </a:solidFill>
              </a:rPr>
              <a:t> of a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raypath</a:t>
            </a:r>
            <a:r>
              <a:rPr lang="en-US" dirty="0">
                <a:solidFill>
                  <a:schemeClr val="accent2"/>
                </a:solidFill>
              </a:rPr>
              <a:t>: Here,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sz="30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Since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u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sin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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sin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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/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u</a:t>
            </a:r>
            <a:r>
              <a:rPr lang="en-US" dirty="0">
                <a:solidFill>
                  <a:schemeClr val="accent2"/>
                </a:solidFill>
              </a:rPr>
              <a:t>,</a:t>
            </a:r>
            <a:endParaRPr lang="en-US" i="1" dirty="0">
              <a:solidFill>
                <a:schemeClr val="tx2"/>
              </a:solidFill>
              <a:latin typeface="Symbol" charset="0"/>
              <a:sym typeface="Symbol" charset="0"/>
            </a:endParaRPr>
          </a:p>
        </p:txBody>
      </p:sp>
      <p:pic>
        <p:nvPicPr>
          <p:cNvPr id="63283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3514725"/>
            <a:ext cx="1566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32838" name="Object 6"/>
          <p:cNvGraphicFramePr>
            <a:graphicFrameLocks noChangeAspect="1"/>
          </p:cNvGraphicFramePr>
          <p:nvPr/>
        </p:nvGraphicFramePr>
        <p:xfrm>
          <a:off x="5503863" y="3886200"/>
          <a:ext cx="1295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1" name="Equation" r:id="rId6" imgW="584200" imgH="342900" progId="Equation.3">
                  <p:embed/>
                </p:oleObj>
              </mc:Choice>
              <mc:Fallback>
                <p:oleObj name="Equation" r:id="rId6" imgW="584200" imgH="342900" progId="Equation.3">
                  <p:embed/>
                  <p:pic>
                    <p:nvPicPr>
                      <p:cNvPr id="6328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3886200"/>
                        <a:ext cx="1295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839" name="Object 7"/>
          <p:cNvGraphicFramePr>
            <a:graphicFrameLocks noChangeAspect="1"/>
          </p:cNvGraphicFramePr>
          <p:nvPr/>
        </p:nvGraphicFramePr>
        <p:xfrm>
          <a:off x="5503863" y="4724400"/>
          <a:ext cx="2927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2" name="Equation" r:id="rId8" imgW="1320800" imgH="342900" progId="Equation.3">
                  <p:embed/>
                </p:oleObj>
              </mc:Choice>
              <mc:Fallback>
                <p:oleObj name="Equation" r:id="rId8" imgW="1320800" imgH="342900" progId="Equation.3">
                  <p:embed/>
                  <p:pic>
                    <p:nvPicPr>
                      <p:cNvPr id="6328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4724400"/>
                        <a:ext cx="29273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840" name="Object 8"/>
          <p:cNvGraphicFramePr>
            <a:graphicFrameLocks noChangeAspect="1"/>
          </p:cNvGraphicFramePr>
          <p:nvPr/>
        </p:nvGraphicFramePr>
        <p:xfrm>
          <a:off x="5672138" y="5910263"/>
          <a:ext cx="25908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3" name="Equation" r:id="rId10" imgW="1511300" imgH="419100" progId="Equation.3">
                  <p:embed/>
                </p:oleObj>
              </mc:Choice>
              <mc:Fallback>
                <p:oleObj name="Equation" r:id="rId10" imgW="1511300" imgH="419100" progId="Equation.3">
                  <p:embed/>
                  <p:pic>
                    <p:nvPicPr>
                      <p:cNvPr id="6328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138" y="5910263"/>
                        <a:ext cx="25908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49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800100" y="1319213"/>
            <a:ext cx="396189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 can rearrange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dz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/ds</a:t>
            </a:r>
            <a:r>
              <a:rPr lang="en-US" dirty="0">
                <a:solidFill>
                  <a:schemeClr val="accent2"/>
                </a:solidFill>
              </a:rPr>
              <a:t> as: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Then using the chain rule: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And plugging in our </a:t>
            </a:r>
            <a:r>
              <a:rPr lang="en-US" dirty="0" err="1">
                <a:solidFill>
                  <a:schemeClr val="accent2"/>
                </a:solidFill>
              </a:rPr>
              <a:t>raypath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relations: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If we multiply both sides</a:t>
            </a:r>
          </a:p>
          <a:p>
            <a:r>
              <a:rPr lang="en-US" dirty="0">
                <a:solidFill>
                  <a:schemeClr val="accent2"/>
                </a:solidFill>
              </a:rPr>
              <a:t>   by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dz</a:t>
            </a:r>
            <a:r>
              <a:rPr lang="en-US" dirty="0">
                <a:solidFill>
                  <a:schemeClr val="accent2"/>
                </a:solidFill>
              </a:rPr>
              <a:t> and integrate: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But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is a constant! So </a:t>
            </a:r>
          </a:p>
        </p:txBody>
      </p:sp>
      <p:graphicFrame>
        <p:nvGraphicFramePr>
          <p:cNvPr id="6348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742020"/>
              </p:ext>
            </p:extLst>
          </p:nvPr>
        </p:nvGraphicFramePr>
        <p:xfrm>
          <a:off x="4664075" y="1176338"/>
          <a:ext cx="367982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3" name="Equation" r:id="rId4" imgW="2146300" imgH="431800" progId="Equation.3">
                  <p:embed/>
                </p:oleObj>
              </mc:Choice>
              <mc:Fallback>
                <p:oleObj name="Equation" r:id="rId4" imgW="2146300" imgH="431800" progId="Equation.3">
                  <p:embed/>
                  <p:pic>
                    <p:nvPicPr>
                      <p:cNvPr id="6348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1176338"/>
                        <a:ext cx="367982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8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991205"/>
              </p:ext>
            </p:extLst>
          </p:nvPr>
        </p:nvGraphicFramePr>
        <p:xfrm>
          <a:off x="5399088" y="2101850"/>
          <a:ext cx="22098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4" name="Equation" r:id="rId6" imgW="1257300" imgH="647700" progId="Equation.3">
                  <p:embed/>
                </p:oleObj>
              </mc:Choice>
              <mc:Fallback>
                <p:oleObj name="Equation" r:id="rId6" imgW="1257300" imgH="647700" progId="Equation.3">
                  <p:embed/>
                  <p:pic>
                    <p:nvPicPr>
                      <p:cNvPr id="6348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2101850"/>
                        <a:ext cx="2209800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8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072787"/>
              </p:ext>
            </p:extLst>
          </p:nvPr>
        </p:nvGraphicFramePr>
        <p:xfrm>
          <a:off x="5056188" y="3397250"/>
          <a:ext cx="28956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5" name="Equation" r:id="rId8" imgW="1714500" imgH="635000" progId="Equation.3">
                  <p:embed/>
                </p:oleObj>
              </mc:Choice>
              <mc:Fallback>
                <p:oleObj name="Equation" r:id="rId8" imgW="1714500" imgH="635000" progId="Equation.3">
                  <p:embed/>
                  <p:pic>
                    <p:nvPicPr>
                      <p:cNvPr id="6348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3397250"/>
                        <a:ext cx="28956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8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17774"/>
              </p:ext>
            </p:extLst>
          </p:nvPr>
        </p:nvGraphicFramePr>
        <p:xfrm>
          <a:off x="5430838" y="4725988"/>
          <a:ext cx="2144712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6" name="Equation" r:id="rId10" imgW="1270000" imgH="431800" progId="Equation.3">
                  <p:embed/>
                </p:oleObj>
              </mc:Choice>
              <mc:Fallback>
                <p:oleObj name="Equation" r:id="rId10" imgW="1270000" imgH="431800" progId="Equation.3">
                  <p:embed/>
                  <p:pic>
                    <p:nvPicPr>
                      <p:cNvPr id="6348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0838" y="4725988"/>
                        <a:ext cx="2144712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8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654401"/>
              </p:ext>
            </p:extLst>
          </p:nvPr>
        </p:nvGraphicFramePr>
        <p:xfrm>
          <a:off x="5378450" y="5695950"/>
          <a:ext cx="22510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7" name="Equation" r:id="rId12" imgW="1333500" imgH="508000" progId="Equation.3">
                  <p:embed/>
                </p:oleObj>
              </mc:Choice>
              <mc:Fallback>
                <p:oleObj name="Equation" r:id="rId12" imgW="1333500" imgH="508000" progId="Equation.3">
                  <p:embed/>
                  <p:pic>
                    <p:nvPicPr>
                      <p:cNvPr id="63488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5695950"/>
                        <a:ext cx="22510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889" name="Text Box 9"/>
          <p:cNvSpPr txBox="1">
            <a:spLocks noChangeArrowheads="1"/>
          </p:cNvSpPr>
          <p:nvPr/>
        </p:nvSpPr>
        <p:spPr bwMode="auto">
          <a:xfrm>
            <a:off x="2735263" y="665163"/>
            <a:ext cx="367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  <a:latin typeface="Arial Black" charset="0"/>
              </a:rPr>
              <a:t>Going the Distance…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650592"/>
              </p:ext>
            </p:extLst>
          </p:nvPr>
        </p:nvGraphicFramePr>
        <p:xfrm>
          <a:off x="6400800" y="76200"/>
          <a:ext cx="25908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8" name="Equation" r:id="rId14" imgW="1511300" imgH="419100" progId="Equation.3">
                  <p:embed/>
                </p:oleObj>
              </mc:Choice>
              <mc:Fallback>
                <p:oleObj name="Equation" r:id="rId14" imgW="1511300" imgH="419100" progId="Equation.3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76200"/>
                        <a:ext cx="25908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103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Text Box 3"/>
          <p:cNvSpPr txBox="1">
            <a:spLocks noChangeArrowheads="1"/>
          </p:cNvSpPr>
          <p:nvPr/>
        </p:nvSpPr>
        <p:spPr bwMode="auto">
          <a:xfrm>
            <a:off x="557213" y="279400"/>
            <a:ext cx="8122736" cy="563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If we know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z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, we can integrate this from e.g. the surface</a:t>
            </a:r>
          </a:p>
          <a:p>
            <a:r>
              <a:rPr lang="en-US" dirty="0">
                <a:solidFill>
                  <a:schemeClr val="accent2"/>
                </a:solidFill>
              </a:rPr>
              <a:t>   down to a ray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s turning depth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z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And note that if we know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z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), </a:t>
            </a:r>
            <a:r>
              <a:rPr lang="en-US" dirty="0">
                <a:solidFill>
                  <a:schemeClr val="accent2"/>
                </a:solidFill>
              </a:rPr>
              <a:t>we know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z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: it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s the depth at</a:t>
            </a:r>
          </a:p>
          <a:p>
            <a:r>
              <a:rPr lang="en-US" dirty="0">
                <a:solidFill>
                  <a:schemeClr val="accent2"/>
                </a:solidFill>
              </a:rPr>
              <a:t>   which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≤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! Having solved for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, the distance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at</a:t>
            </a:r>
          </a:p>
          <a:p>
            <a:r>
              <a:rPr lang="en-US" dirty="0">
                <a:solidFill>
                  <a:schemeClr val="accent2"/>
                </a:solidFill>
              </a:rPr>
              <a:t>   which the ray will arrive at the surface is simply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2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Most often Earth velocity structure is represented as a</a:t>
            </a:r>
          </a:p>
          <a:p>
            <a:r>
              <a:rPr lang="en-US" dirty="0">
                <a:solidFill>
                  <a:schemeClr val="accent2"/>
                </a:solidFill>
              </a:rPr>
              <a:t>   layered stack (e.g., PREM, which you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re looking at for</a:t>
            </a:r>
          </a:p>
          <a:p>
            <a:r>
              <a:rPr lang="en-US" dirty="0">
                <a:solidFill>
                  <a:schemeClr val="accent2"/>
                </a:solidFill>
              </a:rPr>
              <a:t>   HW). In that case the integral is a </a:t>
            </a:r>
          </a:p>
          <a:p>
            <a:r>
              <a:rPr lang="en-US" dirty="0">
                <a:solidFill>
                  <a:schemeClr val="accent2"/>
                </a:solidFill>
              </a:rPr>
              <a:t>   summation:</a:t>
            </a:r>
          </a:p>
        </p:txBody>
      </p:sp>
      <p:pic>
        <p:nvPicPr>
          <p:cNvPr id="6369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762000"/>
            <a:ext cx="227012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36933" name="Object 5"/>
          <p:cNvGraphicFramePr>
            <a:graphicFrameLocks noChangeAspect="1"/>
          </p:cNvGraphicFramePr>
          <p:nvPr/>
        </p:nvGraphicFramePr>
        <p:xfrm>
          <a:off x="3446463" y="1143000"/>
          <a:ext cx="22510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3" name="Equation" r:id="rId5" imgW="1333500" imgH="520700" progId="Equation.3">
                  <p:embed/>
                </p:oleObj>
              </mc:Choice>
              <mc:Fallback>
                <p:oleObj name="Equation" r:id="rId5" imgW="1333500" imgH="520700" progId="Equation.3">
                  <p:embed/>
                  <p:pic>
                    <p:nvPicPr>
                      <p:cNvPr id="6369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1143000"/>
                        <a:ext cx="225107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9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344138"/>
              </p:ext>
            </p:extLst>
          </p:nvPr>
        </p:nvGraphicFramePr>
        <p:xfrm>
          <a:off x="3371850" y="3352800"/>
          <a:ext cx="24003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4" name="Equation" r:id="rId7" imgW="1422400" imgH="520700" progId="Equation.3">
                  <p:embed/>
                </p:oleObj>
              </mc:Choice>
              <mc:Fallback>
                <p:oleObj name="Equation" r:id="rId7" imgW="1422400" imgH="520700" progId="Equation.3">
                  <p:embed/>
                  <p:pic>
                    <p:nvPicPr>
                      <p:cNvPr id="6369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3352800"/>
                        <a:ext cx="2400300" cy="8794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693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5200650"/>
            <a:ext cx="223678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369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460922"/>
              </p:ext>
            </p:extLst>
          </p:nvPr>
        </p:nvGraphicFramePr>
        <p:xfrm>
          <a:off x="3467100" y="5713413"/>
          <a:ext cx="220821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5" name="Equation" r:id="rId10" imgW="1308100" imgH="431800" progId="Equation.3">
                  <p:embed/>
                </p:oleObj>
              </mc:Choice>
              <mc:Fallback>
                <p:oleObj name="Equation" r:id="rId10" imgW="1308100" imgH="431800" progId="Equation.3">
                  <p:embed/>
                  <p:pic>
                    <p:nvPicPr>
                      <p:cNvPr id="6369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5713413"/>
                        <a:ext cx="2208213" cy="728662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18681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100" b="0" i="1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100" b="0" i="1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9215</TotalTime>
  <Words>829</Words>
  <Application>Microsoft Macintosh PowerPoint</Application>
  <PresentationFormat>On-screen Show (4:3)</PresentationFormat>
  <Paragraphs>164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Lowry</dc:creator>
  <cp:lastModifiedBy>Tony Lowry</cp:lastModifiedBy>
  <cp:revision>220</cp:revision>
  <dcterms:created xsi:type="dcterms:W3CDTF">2005-10-08T14:26:58Z</dcterms:created>
  <dcterms:modified xsi:type="dcterms:W3CDTF">2020-10-26T13:32:50Z</dcterms:modified>
</cp:coreProperties>
</file>