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3" r:id="rId2"/>
    <p:sldId id="391" r:id="rId3"/>
    <p:sldId id="394" r:id="rId4"/>
    <p:sldId id="397" r:id="rId5"/>
    <p:sldId id="398" r:id="rId6"/>
    <p:sldId id="39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E7"/>
    <a:srgbClr val="0CE321"/>
    <a:srgbClr val="FCFCEA"/>
    <a:srgbClr val="E8FAFC"/>
    <a:srgbClr val="E1F8FB"/>
    <a:srgbClr val="FF3300"/>
    <a:srgbClr val="D6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60" autoAdjust="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EBFFE4-8ED9-9E4D-9237-0C2D7CFDE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1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8F3C-64EB-2D4B-9F5E-58F1250EE38B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8906F-C938-6D4C-9DA6-6897C49B8A4B}" type="slidenum">
              <a:rPr lang="en-US"/>
              <a:pPr/>
              <a:t>2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67EB6-3A56-9549-8586-FB2D2D090E8C}" type="slidenum">
              <a:rPr lang="en-US"/>
              <a:pPr/>
              <a:t>3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8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E2945-74D9-5641-8C60-74D3C40F1527}" type="slidenum">
              <a:rPr lang="en-US"/>
              <a:pPr/>
              <a:t>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61506-B41E-F944-B811-A08AB3D3F594}" type="slidenum">
              <a:rPr lang="en-US"/>
              <a:pPr/>
              <a:t>5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CEC18-9649-D24F-AB1A-7318338D8B4B}" type="slidenum">
              <a:rPr lang="en-US"/>
              <a:pPr/>
              <a:t>6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CBB3-33A2-284E-9259-8C01078CF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BE45F-671C-3A4E-BF9D-771D58660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30DC3-DAAB-0740-BD10-C5A149901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2203-C79A-264B-9885-398CD6B69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C3223-A961-1540-BEFB-788266316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5D22-A4D2-1A4D-8AB2-8616B1D2F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541F-17F8-5044-812B-3D3B8C044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358A3-305C-B140-B107-394FA550E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CBC5-57D9-D34F-B112-07E9561DF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4237B-8C57-5C40-ABA7-252E39B9D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A2CD-EEB7-1048-8A63-593001ED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A21CE1-CADD-4446-B3C5-0DF05235A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03313" y="76200"/>
            <a:ext cx="694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Introduction to Seismology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205663" y="76200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23 Sep 2020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991350" y="64436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2"/>
                </a:solidFill>
              </a:rPr>
              <a:t>© A.R. Lowry 2020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60325" y="6324600"/>
            <a:ext cx="6171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Read for Fri 25 Sep: </a:t>
            </a:r>
            <a:r>
              <a:rPr lang="en-US" i="1" dirty="0">
                <a:solidFill>
                  <a:schemeClr val="accent2"/>
                </a:solidFill>
              </a:rPr>
              <a:t>S&amp;W</a:t>
            </a:r>
            <a:r>
              <a:rPr lang="en-US" dirty="0">
                <a:solidFill>
                  <a:schemeClr val="accent2"/>
                </a:solidFill>
              </a:rPr>
              <a:t> 29-52 (§2.1-2.3)</a:t>
            </a: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DF720BDE-AF48-C446-B76B-6DB5ED9BB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6" y="1453214"/>
            <a:ext cx="8502649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Stress Tensor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is a second-order tensor describing force per unit</a:t>
            </a:r>
          </a:p>
          <a:p>
            <a:r>
              <a:rPr lang="en-US" dirty="0">
                <a:solidFill>
                  <a:schemeClr val="accent2"/>
                </a:solidFill>
              </a:rPr>
              <a:t>   area acting in three directions, and on each of three</a:t>
            </a:r>
          </a:p>
          <a:p>
            <a:r>
              <a:rPr lang="en-US" dirty="0">
                <a:solidFill>
                  <a:schemeClr val="accent2"/>
                </a:solidFill>
              </a:rPr>
              <a:t>   planes:                                              The stress tensor is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                        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symmetric</a:t>
            </a:r>
            <a:r>
              <a:rPr lang="en-US" dirty="0">
                <a:solidFill>
                  <a:schemeClr val="accent2"/>
                </a:solidFill>
              </a:rPr>
              <a:t>, i.e., only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                           six independent values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eigenvalues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and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eigenvectors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 a stress tensor</a:t>
            </a:r>
          </a:p>
          <a:p>
            <a:r>
              <a:rPr lang="en-US" dirty="0">
                <a:solidFill>
                  <a:schemeClr val="accent2"/>
                </a:solidFill>
              </a:rPr>
              <a:t>   describe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principal stresses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principal axes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for</a:t>
            </a:r>
          </a:p>
          <a:p>
            <a:r>
              <a:rPr lang="en-US" dirty="0">
                <a:solidFill>
                  <a:schemeClr val="accent2"/>
                </a:solidFill>
              </a:rPr>
              <a:t>   a coordinate system in which shear stress is zero.</a:t>
            </a:r>
          </a:p>
          <a:p>
            <a:pPr>
              <a:buFontTx/>
              <a:buChar char="•"/>
            </a:pPr>
            <a:endParaRPr lang="en-US" sz="6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These are found by solving                  for non-zero scalar</a:t>
            </a:r>
          </a:p>
          <a:p>
            <a:r>
              <a:rPr lang="en-US" dirty="0">
                <a:solidFill>
                  <a:schemeClr val="accent2"/>
                </a:solidFill>
              </a:rPr>
              <a:t>   eigenvalues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</a:rPr>
              <a:t> and the corresponding eigenvectors </a:t>
            </a:r>
            <a:r>
              <a:rPr lang="en-US" b="1" dirty="0">
                <a:solidFill>
                  <a:schemeClr val="tx2"/>
                </a:solidFill>
                <a:latin typeface="Times New Roman" charset="0"/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  <a:p>
            <a:endParaRPr lang="en-US" sz="6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42">
            <a:extLst>
              <a:ext uri="{FF2B5EF4-FFF2-40B4-BE49-F238E27FC236}">
                <a16:creationId xmlns:a16="http://schemas.microsoft.com/office/drawing/2014/main" id="{84734FEA-E0B4-564A-AFA9-8E75E75D0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76820"/>
              </p:ext>
            </p:extLst>
          </p:nvPr>
        </p:nvGraphicFramePr>
        <p:xfrm>
          <a:off x="1450160" y="2672414"/>
          <a:ext cx="397827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5" name="Equation" r:id="rId4" imgW="1930400" imgH="622300" progId="Equation.3">
                  <p:embed/>
                </p:oleObj>
              </mc:Choice>
              <mc:Fallback>
                <p:oleObj name="Equation" r:id="rId4" imgW="1930400" imgH="622300" progId="Equation.3">
                  <p:embed/>
                  <p:pic>
                    <p:nvPicPr>
                      <p:cNvPr id="19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160" y="2672414"/>
                        <a:ext cx="397827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3">
            <a:extLst>
              <a:ext uri="{FF2B5EF4-FFF2-40B4-BE49-F238E27FC236}">
                <a16:creationId xmlns:a16="http://schemas.microsoft.com/office/drawing/2014/main" id="{FDBF15E3-016F-CA43-B4D0-9134D20BC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6852"/>
              </p:ext>
            </p:extLst>
          </p:nvPr>
        </p:nvGraphicFramePr>
        <p:xfrm>
          <a:off x="4312423" y="4999689"/>
          <a:ext cx="14081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6" name="Equation" r:id="rId6" imgW="508000" imgH="177800" progId="Equation.3">
                  <p:embed/>
                </p:oleObj>
              </mc:Choice>
              <mc:Fallback>
                <p:oleObj name="Equation" r:id="rId6" imgW="508000" imgH="177800" progId="Equation.3">
                  <p:embed/>
                  <p:pic>
                    <p:nvPicPr>
                      <p:cNvPr id="2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423" y="4999689"/>
                        <a:ext cx="14081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4">
            <a:extLst>
              <a:ext uri="{FF2B5EF4-FFF2-40B4-BE49-F238E27FC236}">
                <a16:creationId xmlns:a16="http://schemas.microsoft.com/office/drawing/2014/main" id="{A07A3EBE-63D1-8B43-AAEE-8BFF06D4B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367195"/>
              </p:ext>
            </p:extLst>
          </p:nvPr>
        </p:nvGraphicFramePr>
        <p:xfrm>
          <a:off x="7469960" y="5460559"/>
          <a:ext cx="2651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7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21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960" y="5460559"/>
                        <a:ext cx="2651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701675" y="152400"/>
            <a:ext cx="797516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For our particular application (solving for principal stress</a:t>
            </a:r>
          </a:p>
          <a:p>
            <a:r>
              <a:rPr lang="en-US" dirty="0">
                <a:solidFill>
                  <a:schemeClr val="accent2"/>
                </a:solidFill>
              </a:rPr>
              <a:t>   and axes), we can write the problem in indicial </a:t>
            </a:r>
          </a:p>
          <a:p>
            <a:r>
              <a:rPr lang="en-US" dirty="0">
                <a:solidFill>
                  <a:schemeClr val="accent2"/>
                </a:solidFill>
              </a:rPr>
              <a:t>   notation as: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where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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ij</a:t>
            </a:r>
            <a:r>
              <a:rPr lang="en-US" dirty="0">
                <a:solidFill>
                  <a:schemeClr val="accent2"/>
                </a:solidFill>
              </a:rPr>
              <a:t> denotes the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Kronecker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delta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Within the Earth, stress is dominated by pressure due to</a:t>
            </a:r>
          </a:p>
          <a:p>
            <a:r>
              <a:rPr lang="en-US" dirty="0">
                <a:solidFill>
                  <a:schemeClr val="accent2"/>
                </a:solidFill>
              </a:rPr>
              <a:t>   the weight of overlying material. We commonly</a:t>
            </a:r>
          </a:p>
          <a:p>
            <a:r>
              <a:rPr lang="en-US" dirty="0">
                <a:solidFill>
                  <a:schemeClr val="accent2"/>
                </a:solidFill>
              </a:rPr>
              <a:t>   remove that effect by removing the mean normal stress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 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M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 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</a:rPr>
              <a:t>Tr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[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ij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]/3 =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i="1" baseline="-25000" dirty="0">
                <a:solidFill>
                  <a:schemeClr val="tx2"/>
                </a:solidFill>
                <a:latin typeface="Times New Roman" charset="0"/>
              </a:rPr>
              <a:t>ii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/3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to get a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deviatoric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stress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charset="0"/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</p:txBody>
      </p:sp>
      <p:graphicFrame>
        <p:nvGraphicFramePr>
          <p:cNvPr id="352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502733"/>
              </p:ext>
            </p:extLst>
          </p:nvPr>
        </p:nvGraphicFramePr>
        <p:xfrm>
          <a:off x="3257550" y="1097633"/>
          <a:ext cx="26289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1" name="Equation" r:id="rId4" imgW="990600" imgH="215900" progId="Equation.3">
                  <p:embed/>
                </p:oleObj>
              </mc:Choice>
              <mc:Fallback>
                <p:oleObj name="Equation" r:id="rId4" imgW="990600" imgH="215900" progId="Equation.3">
                  <p:embed/>
                  <p:pic>
                    <p:nvPicPr>
                      <p:cNvPr id="352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1097633"/>
                        <a:ext cx="262890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1" name="Object 5"/>
          <p:cNvGraphicFramePr>
            <a:graphicFrameLocks noChangeAspect="1"/>
          </p:cNvGraphicFramePr>
          <p:nvPr/>
        </p:nvGraphicFramePr>
        <p:xfrm>
          <a:off x="3581400" y="2065338"/>
          <a:ext cx="19812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2" name="Equation" r:id="rId6" imgW="736600" imgH="393700" progId="Equation.3">
                  <p:embed/>
                </p:oleObj>
              </mc:Choice>
              <mc:Fallback>
                <p:oleObj name="Equation" r:id="rId6" imgW="736600" imgH="393700" progId="Equation.3">
                  <p:embed/>
                  <p:pic>
                    <p:nvPicPr>
                      <p:cNvPr id="352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65338"/>
                        <a:ext cx="198120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2" name="Object 6"/>
          <p:cNvGraphicFramePr>
            <a:graphicFrameLocks noChangeAspect="1"/>
          </p:cNvGraphicFramePr>
          <p:nvPr/>
        </p:nvGraphicFramePr>
        <p:xfrm>
          <a:off x="2395538" y="5464175"/>
          <a:ext cx="43529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3" name="Equation" r:id="rId8" imgW="2489200" imgH="622300" progId="Equation.3">
                  <p:embed/>
                </p:oleObj>
              </mc:Choice>
              <mc:Fallback>
                <p:oleObj name="Equation" r:id="rId8" imgW="2489200" imgH="622300" progId="Equation.3">
                  <p:embed/>
                  <p:pic>
                    <p:nvPicPr>
                      <p:cNvPr id="3522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5464175"/>
                        <a:ext cx="4352925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64624"/>
              </p:ext>
            </p:extLst>
          </p:nvPr>
        </p:nvGraphicFramePr>
        <p:xfrm>
          <a:off x="4987170" y="4888190"/>
          <a:ext cx="298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4" name="Equation" r:id="rId10" imgW="139700" imgH="177800" progId="Equation.3">
                  <p:embed/>
                </p:oleObj>
              </mc:Choice>
              <mc:Fallback>
                <p:oleObj name="Equation" r:id="rId10" imgW="139700" imgH="177800" progId="Equation.3">
                  <p:embed/>
                  <p:pic>
                    <p:nvPicPr>
                      <p:cNvPr id="3522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170" y="4888190"/>
                        <a:ext cx="298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32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14338" y="228600"/>
            <a:ext cx="842605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 Black" charset="0"/>
              </a:rPr>
              <a:t>Strain: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Stresses within a continuum will induce both deformation</a:t>
            </a:r>
          </a:p>
          <a:p>
            <a:r>
              <a:rPr lang="en-US" dirty="0">
                <a:solidFill>
                  <a:schemeClr val="accent2"/>
                </a:solidFill>
              </a:rPr>
              <a:t>   and displacements. The text depicts an example in which</a:t>
            </a:r>
          </a:p>
          <a:p>
            <a:r>
              <a:rPr lang="en-US" dirty="0">
                <a:solidFill>
                  <a:schemeClr val="accent2"/>
                </a:solidFill>
              </a:rPr>
              <a:t>   stress displaces a point </a:t>
            </a:r>
            <a:r>
              <a:rPr lang="en-US" b="1" dirty="0">
                <a:latin typeface="Times New Roman" charset="0"/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 by an amount </a:t>
            </a:r>
            <a:r>
              <a:rPr lang="en-US" b="1" dirty="0">
                <a:latin typeface="Times New Roman" charset="0"/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, and the point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b="1" dirty="0">
                <a:latin typeface="Times New Roman" charset="0"/>
              </a:rPr>
              <a:t>          </a:t>
            </a:r>
            <a:r>
              <a:rPr lang="en-US" dirty="0">
                <a:solidFill>
                  <a:schemeClr val="accent2"/>
                </a:solidFill>
              </a:rPr>
              <a:t> by an amount </a:t>
            </a:r>
            <a:r>
              <a:rPr lang="en-US" b="1" dirty="0">
                <a:latin typeface="Times New Roman" charset="0"/>
              </a:rPr>
              <a:t>           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sz="3600" i="1" dirty="0">
              <a:solidFill>
                <a:srgbClr val="FF3300"/>
              </a:solidFill>
              <a:latin typeface="Arial Black" charset="0"/>
            </a:endParaRPr>
          </a:p>
        </p:txBody>
      </p:sp>
      <p:graphicFrame>
        <p:nvGraphicFramePr>
          <p:cNvPr id="354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869768"/>
              </p:ext>
            </p:extLst>
          </p:nvPr>
        </p:nvGraphicFramePr>
        <p:xfrm>
          <a:off x="3959503" y="1498223"/>
          <a:ext cx="2651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5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3543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503" y="1498223"/>
                        <a:ext cx="2651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811511"/>
              </p:ext>
            </p:extLst>
          </p:nvPr>
        </p:nvGraphicFramePr>
        <p:xfrm>
          <a:off x="6135688" y="1504195"/>
          <a:ext cx="2651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6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1504195"/>
                        <a:ext cx="2651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590070"/>
              </p:ext>
            </p:extLst>
          </p:nvPr>
        </p:nvGraphicFramePr>
        <p:xfrm>
          <a:off x="685800" y="1856998"/>
          <a:ext cx="82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7" name="Equation" r:id="rId8" imgW="355600" imgH="165100" progId="Equation.3">
                  <p:embed/>
                </p:oleObj>
              </mc:Choice>
              <mc:Fallback>
                <p:oleObj name="Equation" r:id="rId8" imgW="355600" imgH="165100" progId="Equation.3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56998"/>
                        <a:ext cx="82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46242"/>
              </p:ext>
            </p:extLst>
          </p:nvPr>
        </p:nvGraphicFramePr>
        <p:xfrm>
          <a:off x="3530323" y="1851580"/>
          <a:ext cx="8556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" name="Equation" r:id="rId10" imgW="368300" imgH="165100" progId="Equation.3">
                  <p:embed/>
                </p:oleObj>
              </mc:Choice>
              <mc:Fallback>
                <p:oleObj name="Equation" r:id="rId10" imgW="368300" imgH="165100" progId="Equation.3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323" y="1851580"/>
                        <a:ext cx="8556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4318" name="Group 14"/>
          <p:cNvGrpSpPr>
            <a:grpSpLocks/>
          </p:cNvGrpSpPr>
          <p:nvPr/>
        </p:nvGrpSpPr>
        <p:grpSpPr bwMode="auto">
          <a:xfrm>
            <a:off x="1066800" y="2312988"/>
            <a:ext cx="7010400" cy="4229100"/>
            <a:chOff x="672" y="1457"/>
            <a:chExt cx="4416" cy="2664"/>
          </a:xfrm>
        </p:grpSpPr>
        <p:graphicFrame>
          <p:nvGraphicFramePr>
            <p:cNvPr id="354308" name="Object 4"/>
            <p:cNvGraphicFramePr>
              <a:graphicFrameLocks noChangeAspect="1"/>
            </p:cNvGraphicFramePr>
            <p:nvPr/>
          </p:nvGraphicFramePr>
          <p:xfrm>
            <a:off x="672" y="1457"/>
            <a:ext cx="4416" cy="2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89" name="Document" r:id="rId12" imgW="5474208" imgH="3304032" progId="Word.Document.8">
                    <p:embed/>
                  </p:oleObj>
                </mc:Choice>
                <mc:Fallback>
                  <p:oleObj name="Document" r:id="rId12" imgW="5474208" imgH="3304032" progId="Word.Document.8">
                    <p:embed/>
                    <p:pic>
                      <p:nvPicPr>
                        <p:cNvPr id="35430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457"/>
                          <a:ext cx="4416" cy="2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4313" name="Rectangle 9"/>
            <p:cNvSpPr>
              <a:spLocks noChangeArrowheads="1"/>
            </p:cNvSpPr>
            <p:nvPr/>
          </p:nvSpPr>
          <p:spPr bwMode="auto">
            <a:xfrm>
              <a:off x="4039" y="2592"/>
              <a:ext cx="329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4" name="Line 10"/>
            <p:cNvSpPr>
              <a:spLocks noChangeShapeType="1"/>
            </p:cNvSpPr>
            <p:nvPr/>
          </p:nvSpPr>
          <p:spPr bwMode="auto">
            <a:xfrm flipV="1">
              <a:off x="4039" y="2761"/>
              <a:ext cx="91" cy="31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5" name="Line 11"/>
            <p:cNvSpPr>
              <a:spLocks noChangeShapeType="1"/>
            </p:cNvSpPr>
            <p:nvPr/>
          </p:nvSpPr>
          <p:spPr bwMode="auto">
            <a:xfrm flipV="1">
              <a:off x="4136" y="2569"/>
              <a:ext cx="222" cy="195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316" name="Text Box 12"/>
            <p:cNvSpPr txBox="1">
              <a:spLocks noChangeArrowheads="1"/>
            </p:cNvSpPr>
            <p:nvPr/>
          </p:nvSpPr>
          <p:spPr bwMode="auto">
            <a:xfrm>
              <a:off x="3861" y="2832"/>
              <a:ext cx="2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charset="0"/>
                  <a:sym typeface="Symbol" charset="0"/>
                </a:rPr>
                <a:t></a:t>
              </a:r>
              <a:r>
                <a:rPr lang="en-US" sz="1600" b="1"/>
                <a:t>x</a:t>
              </a:r>
              <a:endParaRPr lang="en-US" sz="1600"/>
            </a:p>
          </p:txBody>
        </p:sp>
        <p:sp>
          <p:nvSpPr>
            <p:cNvPr id="354317" name="Text Box 13"/>
            <p:cNvSpPr txBox="1">
              <a:spLocks noChangeArrowheads="1"/>
            </p:cNvSpPr>
            <p:nvPr/>
          </p:nvSpPr>
          <p:spPr bwMode="auto">
            <a:xfrm>
              <a:off x="4166" y="2661"/>
              <a:ext cx="2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Symbol" charset="0"/>
                  <a:sym typeface="Symbol" charset="0"/>
                </a:rPr>
                <a:t></a:t>
              </a:r>
              <a:r>
                <a:rPr lang="en-US" sz="1600" b="1"/>
                <a:t>u</a:t>
              </a: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09411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608013" y="277813"/>
            <a:ext cx="7968046" cy="535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If </a:t>
            </a:r>
            <a:r>
              <a:rPr lang="en-US" i="1" dirty="0">
                <a:latin typeface="Symbol" charset="0"/>
                <a:sym typeface="Symbol" charset="0"/>
              </a:rPr>
              <a:t></a:t>
            </a:r>
            <a:r>
              <a:rPr lang="en-US" dirty="0">
                <a:solidFill>
                  <a:schemeClr val="accent2"/>
                </a:solidFill>
              </a:rPr>
              <a:t>is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small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, and strain is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infinitesimal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(i.e.,</a:t>
            </a:r>
          </a:p>
          <a:p>
            <a:r>
              <a:rPr lang="en-US" dirty="0">
                <a:solidFill>
                  <a:schemeClr val="accent2"/>
                </a:solidFill>
              </a:rPr>
              <a:t>   displacements </a:t>
            </a:r>
            <a:r>
              <a:rPr lang="en-US" i="1" dirty="0">
                <a:latin typeface="Times New Roman"/>
                <a:cs typeface="Times New Roman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 are very small relative to the scale</a:t>
            </a:r>
          </a:p>
          <a:p>
            <a:r>
              <a:rPr lang="en-US" dirty="0">
                <a:solidFill>
                  <a:schemeClr val="accent2"/>
                </a:solidFill>
              </a:rPr>
              <a:t>   over which the strain occurs), we can approximate the </a:t>
            </a:r>
          </a:p>
          <a:p>
            <a:r>
              <a:rPr lang="en-US" dirty="0">
                <a:solidFill>
                  <a:schemeClr val="accent2"/>
                </a:solidFill>
              </a:rPr>
              <a:t>   displacement of the point </a:t>
            </a:r>
            <a:r>
              <a:rPr lang="en-US" b="1" dirty="0">
                <a:latin typeface="Times New Roman" charset="0"/>
              </a:rPr>
              <a:t>          </a:t>
            </a:r>
            <a:r>
              <a:rPr lang="en-US" dirty="0">
                <a:solidFill>
                  <a:schemeClr val="accent2"/>
                </a:solidFill>
              </a:rPr>
              <a:t> in terms of the </a:t>
            </a:r>
          </a:p>
          <a:p>
            <a:r>
              <a:rPr lang="en-US" dirty="0">
                <a:solidFill>
                  <a:schemeClr val="accent2"/>
                </a:solidFill>
              </a:rPr>
              <a:t>   displacement at the point    using a first-order Taylor</a:t>
            </a:r>
          </a:p>
          <a:p>
            <a:r>
              <a:rPr lang="en-US" dirty="0">
                <a:solidFill>
                  <a:schemeClr val="accent2"/>
                </a:solidFill>
              </a:rPr>
              <a:t>   series approximation: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i.e.,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This term represents the deformation, but does not </a:t>
            </a:r>
          </a:p>
          <a:p>
            <a:r>
              <a:rPr lang="en-US" dirty="0">
                <a:solidFill>
                  <a:schemeClr val="accent2"/>
                </a:solidFill>
              </a:rPr>
              <a:t>   capture rigid body translation/rotation. To describe</a:t>
            </a:r>
          </a:p>
          <a:p>
            <a:r>
              <a:rPr lang="en-US" dirty="0">
                <a:solidFill>
                  <a:schemeClr val="accent2"/>
                </a:solidFill>
              </a:rPr>
              <a:t>   these we add &amp; subtract </a:t>
            </a:r>
            <a:r>
              <a:rPr lang="en-US" i="1" dirty="0">
                <a:latin typeface="Symbol" charset="0"/>
                <a:sym typeface="Symbol" charset="0"/>
              </a:rPr>
              <a:t>∂</a:t>
            </a:r>
            <a:r>
              <a:rPr lang="en-US" i="1" dirty="0" err="1">
                <a:latin typeface="Times New Roman" charset="0"/>
              </a:rPr>
              <a:t>u</a:t>
            </a:r>
            <a:r>
              <a:rPr lang="en-US" i="1" baseline="-25000" dirty="0" err="1">
                <a:latin typeface="Times New Roman" charset="0"/>
              </a:rPr>
              <a:t>j</a:t>
            </a:r>
            <a:r>
              <a:rPr lang="en-US" i="1">
                <a:latin typeface="Times New Roman" charset="0"/>
              </a:rPr>
              <a:t>/</a:t>
            </a:r>
            <a:r>
              <a:rPr lang="en-US" i="1">
                <a:latin typeface="Symbol" charset="0"/>
                <a:sym typeface="Symbol" charset="0"/>
              </a:rPr>
              <a:t>∂</a:t>
            </a:r>
            <a:r>
              <a:rPr lang="en-US" i="1">
                <a:latin typeface="Times New Roman" charset="0"/>
              </a:rPr>
              <a:t>x</a:t>
            </a:r>
            <a:r>
              <a:rPr lang="en-US" i="1" baseline="-25000">
                <a:latin typeface="Times New Roman" charset="0"/>
              </a:rPr>
              <a:t>i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and rewrite as</a:t>
            </a:r>
          </a:p>
        </p:txBody>
      </p:sp>
      <p:graphicFrame>
        <p:nvGraphicFramePr>
          <p:cNvPr id="356356" name="Object 4"/>
          <p:cNvGraphicFramePr>
            <a:graphicFrameLocks noChangeAspect="1"/>
          </p:cNvGraphicFramePr>
          <p:nvPr/>
        </p:nvGraphicFramePr>
        <p:xfrm>
          <a:off x="2187575" y="2463800"/>
          <a:ext cx="47688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7" name="Equation" r:id="rId4" imgW="2374900" imgH="469900" progId="Equation.3">
                  <p:embed/>
                </p:oleObj>
              </mc:Choice>
              <mc:Fallback>
                <p:oleObj name="Equation" r:id="rId4" imgW="2374900" imgH="469900" progId="Equation.3">
                  <p:embed/>
                  <p:pic>
                    <p:nvPicPr>
                      <p:cNvPr id="356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2463800"/>
                        <a:ext cx="47688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3689350" y="3581400"/>
          <a:ext cx="18097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8" name="Equation" r:id="rId6" imgW="901700" imgH="419100" progId="Equation.3">
                  <p:embed/>
                </p:oleObj>
              </mc:Choice>
              <mc:Fallback>
                <p:oleObj name="Equation" r:id="rId6" imgW="901700" imgH="419100" progId="Equation.3">
                  <p:embed/>
                  <p:pic>
                    <p:nvPicPr>
                      <p:cNvPr id="3563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3581400"/>
                        <a:ext cx="18097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8" name="Object 6"/>
          <p:cNvGraphicFramePr>
            <a:graphicFrameLocks noChangeAspect="1"/>
          </p:cNvGraphicFramePr>
          <p:nvPr/>
        </p:nvGraphicFramePr>
        <p:xfrm>
          <a:off x="1371600" y="5661025"/>
          <a:ext cx="63992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9" name="Equation" r:id="rId8" imgW="3187700" imgH="444500" progId="Equation.3">
                  <p:embed/>
                </p:oleObj>
              </mc:Choice>
              <mc:Fallback>
                <p:oleObj name="Equation" r:id="rId8" imgW="3187700" imgH="444500" progId="Equation.3">
                  <p:embed/>
                  <p:pic>
                    <p:nvPicPr>
                      <p:cNvPr id="3563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661025"/>
                        <a:ext cx="63992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015"/>
              </p:ext>
            </p:extLst>
          </p:nvPr>
        </p:nvGraphicFramePr>
        <p:xfrm>
          <a:off x="914123" y="273605"/>
          <a:ext cx="3841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0" name="Equation" r:id="rId10" imgW="165100" imgH="165100" progId="Equation.3">
                  <p:embed/>
                </p:oleObj>
              </mc:Choice>
              <mc:Fallback>
                <p:oleObj name="Equation" r:id="rId10" imgW="165100" imgH="165100" progId="Equation.3">
                  <p:embed/>
                  <p:pic>
                    <p:nvPicPr>
                      <p:cNvPr id="3563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123" y="273605"/>
                        <a:ext cx="3841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838858"/>
              </p:ext>
            </p:extLst>
          </p:nvPr>
        </p:nvGraphicFramePr>
        <p:xfrm>
          <a:off x="4402515" y="1371600"/>
          <a:ext cx="82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1" name="Equation" r:id="rId12" imgW="355600" imgH="165100" progId="Equation.3">
                  <p:embed/>
                </p:oleObj>
              </mc:Choice>
              <mc:Fallback>
                <p:oleObj name="Equation" r:id="rId12" imgW="355600" imgH="165100" progId="Equation.3">
                  <p:embed/>
                  <p:pic>
                    <p:nvPicPr>
                      <p:cNvPr id="3563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515" y="1371600"/>
                        <a:ext cx="82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861739"/>
              </p:ext>
            </p:extLst>
          </p:nvPr>
        </p:nvGraphicFramePr>
        <p:xfrm>
          <a:off x="4383088" y="1741210"/>
          <a:ext cx="2651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2" name="Equation" r:id="rId14" imgW="114300" imgH="165100" progId="Equation.3">
                  <p:embed/>
                </p:oleObj>
              </mc:Choice>
              <mc:Fallback>
                <p:oleObj name="Equation" r:id="rId14" imgW="114300" imgH="165100" progId="Equation.3">
                  <p:embed/>
                  <p:pic>
                    <p:nvPicPr>
                      <p:cNvPr id="3563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1741210"/>
                        <a:ext cx="2651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81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547" name="Object 3"/>
          <p:cNvGraphicFramePr>
            <a:graphicFrameLocks noChangeAspect="1"/>
          </p:cNvGraphicFramePr>
          <p:nvPr/>
        </p:nvGraphicFramePr>
        <p:xfrm>
          <a:off x="1690688" y="3886200"/>
          <a:ext cx="5761037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8" name="Equation" r:id="rId4" imgW="2870200" imgH="1257300" progId="Equation.3">
                  <p:embed/>
                </p:oleObj>
              </mc:Choice>
              <mc:Fallback>
                <p:oleObj name="Equation" r:id="rId4" imgW="2870200" imgH="1257300" progId="Equation.3">
                  <p:embed/>
                  <p:pic>
                    <p:nvPicPr>
                      <p:cNvPr id="3645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886200"/>
                        <a:ext cx="5761037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609600" y="1436688"/>
            <a:ext cx="771387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Here, </a:t>
            </a:r>
            <a:r>
              <a:rPr lang="en-US" i="1" dirty="0" err="1">
                <a:latin typeface="Times New Roman" charset="0"/>
              </a:rPr>
              <a:t>e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dirty="0">
                <a:solidFill>
                  <a:schemeClr val="accent2"/>
                </a:solidFill>
              </a:rPr>
              <a:t> is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strain tensor</a:t>
            </a:r>
            <a:r>
              <a:rPr lang="en-US" dirty="0">
                <a:solidFill>
                  <a:schemeClr val="accent2"/>
                </a:solidFill>
              </a:rPr>
              <a:t>, and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baseline="-25000" dirty="0" err="1">
                <a:latin typeface="Times New Roman" charset="0"/>
              </a:rPr>
              <a:t>ij</a:t>
            </a:r>
            <a:r>
              <a:rPr lang="en-US" i="1" dirty="0">
                <a:latin typeface="Times New Roman" charset="0"/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describes the </a:t>
            </a:r>
          </a:p>
          <a:p>
            <a:r>
              <a:rPr lang="en-US" i="1" dirty="0">
                <a:solidFill>
                  <a:srgbClr val="FF33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rotation tensor</a:t>
            </a:r>
            <a:r>
              <a:rPr lang="en-US" dirty="0">
                <a:solidFill>
                  <a:schemeClr val="accent2"/>
                </a:solidFill>
              </a:rPr>
              <a:t>. We can write these a bit more</a:t>
            </a:r>
          </a:p>
          <a:p>
            <a:r>
              <a:rPr lang="en-US" dirty="0">
                <a:solidFill>
                  <a:schemeClr val="accent2"/>
                </a:solidFill>
              </a:rPr>
              <a:t>   compactly using Einstein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s indicial notation as, e.g.,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… But it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s useful to see it fully expanded also, e.g.,</a:t>
            </a:r>
          </a:p>
        </p:txBody>
      </p:sp>
      <p:graphicFrame>
        <p:nvGraphicFramePr>
          <p:cNvPr id="364549" name="Object 5"/>
          <p:cNvGraphicFramePr>
            <a:graphicFrameLocks noChangeAspect="1"/>
          </p:cNvGraphicFramePr>
          <p:nvPr/>
        </p:nvGraphicFramePr>
        <p:xfrm>
          <a:off x="1371600" y="403225"/>
          <a:ext cx="63992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9" name="Equation" r:id="rId6" imgW="3187700" imgH="444500" progId="Equation.3">
                  <p:embed/>
                </p:oleObj>
              </mc:Choice>
              <mc:Fallback>
                <p:oleObj name="Equation" r:id="rId6" imgW="3187700" imgH="444500" progId="Equation.3">
                  <p:embed/>
                  <p:pic>
                    <p:nvPicPr>
                      <p:cNvPr id="3645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225"/>
                        <a:ext cx="63992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0" name="Object 6"/>
          <p:cNvGraphicFramePr>
            <a:graphicFrameLocks noChangeAspect="1"/>
          </p:cNvGraphicFramePr>
          <p:nvPr/>
        </p:nvGraphicFramePr>
        <p:xfrm>
          <a:off x="3500438" y="2590800"/>
          <a:ext cx="21415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0" name="Equation" r:id="rId8" imgW="1066800" imgH="342900" progId="Equation.3">
                  <p:embed/>
                </p:oleObj>
              </mc:Choice>
              <mc:Fallback>
                <p:oleObj name="Equation" r:id="rId8" imgW="1066800" imgH="342900" progId="Equation.3">
                  <p:embed/>
                  <p:pic>
                    <p:nvPicPr>
                      <p:cNvPr id="3645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2590800"/>
                        <a:ext cx="21415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06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964056" y="2105025"/>
            <a:ext cx="72158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It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s important to keep in mind however that we did</a:t>
            </a:r>
          </a:p>
          <a:p>
            <a:r>
              <a:rPr lang="en-US" dirty="0">
                <a:solidFill>
                  <a:schemeClr val="accent2"/>
                </a:solidFill>
              </a:rPr>
              <a:t>   use an approximation (truncation of the Taylor</a:t>
            </a:r>
          </a:p>
          <a:p>
            <a:r>
              <a:rPr lang="en-US" dirty="0">
                <a:solidFill>
                  <a:schemeClr val="accent2"/>
                </a:solidFill>
              </a:rPr>
              <a:t>   series) to derive this relation… If strain were 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finite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rather than infinitesimal, these relations</a:t>
            </a:r>
          </a:p>
          <a:p>
            <a:r>
              <a:rPr lang="en-US" dirty="0">
                <a:solidFill>
                  <a:schemeClr val="accent2"/>
                </a:solidFill>
              </a:rPr>
              <a:t>   (which as we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ll see are the foundation of most</a:t>
            </a:r>
          </a:p>
          <a:p>
            <a:r>
              <a:rPr lang="en-US" dirty="0">
                <a:solidFill>
                  <a:schemeClr val="accent2"/>
                </a:solidFill>
              </a:rPr>
              <a:t>   seismological expressions of the wave equation)</a:t>
            </a:r>
          </a:p>
          <a:p>
            <a:r>
              <a:rPr lang="en-US" dirty="0">
                <a:solidFill>
                  <a:schemeClr val="accent2"/>
                </a:solidFill>
              </a:rPr>
              <a:t>   would be inaccurate…</a:t>
            </a:r>
          </a:p>
        </p:txBody>
      </p:sp>
    </p:spTree>
    <p:extLst>
      <p:ext uri="{BB962C8B-B14F-4D97-AF65-F5344CB8AC3E}">
        <p14:creationId xmlns:p14="http://schemas.microsoft.com/office/powerpoint/2010/main" val="5451076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7515</TotalTime>
  <Words>464</Words>
  <Application>Microsoft Macintosh PowerPoint</Application>
  <PresentationFormat>On-screen Show (4:3)</PresentationFormat>
  <Paragraphs>76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Symbol</vt:lpstr>
      <vt:lpstr>Times New Roman</vt:lpstr>
      <vt:lpstr>Default Design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Lowry</dc:creator>
  <cp:lastModifiedBy>Tony Lowry</cp:lastModifiedBy>
  <cp:revision>168</cp:revision>
  <dcterms:created xsi:type="dcterms:W3CDTF">2005-10-08T14:26:58Z</dcterms:created>
  <dcterms:modified xsi:type="dcterms:W3CDTF">2020-09-28T13:47:40Z</dcterms:modified>
</cp:coreProperties>
</file>