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93" r:id="rId3"/>
    <p:sldId id="291" r:id="rId4"/>
    <p:sldId id="285" r:id="rId5"/>
    <p:sldId id="281" r:id="rId6"/>
    <p:sldId id="284" r:id="rId7"/>
    <p:sldId id="295" r:id="rId8"/>
    <p:sldId id="297" r:id="rId9"/>
    <p:sldId id="294" r:id="rId10"/>
    <p:sldId id="288" r:id="rId11"/>
    <p:sldId id="298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9"/>
    <a:srgbClr val="001ABF"/>
    <a:srgbClr val="F4330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24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176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29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75–86 (§2.6)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68">
                <a:extLst>
                  <a:ext uri="{FF2B5EF4-FFF2-40B4-BE49-F238E27FC236}">
                    <a16:creationId xmlns:a16="http://schemas.microsoft.com/office/drawing/2014/main" id="{C20316A1-B763-1B28-ECBE-99D680176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0480" y="1231920"/>
                <a:ext cx="8997271" cy="4985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Last time: </a:t>
                </a:r>
                <a:r>
                  <a:rPr lang="en-US" i="1" dirty="0">
                    <a:solidFill>
                      <a:srgbClr val="001ABF"/>
                    </a:solidFill>
                    <a:latin typeface="Arial Black" charset="0"/>
                  </a:rPr>
                  <a:t>Seismic Source Modeling</a:t>
                </a:r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• The solution to the spherical wave equation: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is undefined as </a:t>
                </a:r>
                <a:r>
                  <a:rPr lang="en-US" i="1" dirty="0">
                    <a:latin typeface="Times New Roman" charset="0"/>
                  </a:rPr>
                  <a:t>r </a:t>
                </a:r>
                <a:r>
                  <a:rPr lang="en-US" dirty="0">
                    <a:sym typeface="Symbol" charset="0"/>
                  </a:rPr>
                  <a:t>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charset="0"/>
                  </a:rPr>
                  <a:t>0</a:t>
                </a:r>
                <a:r>
                  <a:rPr lang="en-US" dirty="0">
                    <a:solidFill>
                      <a:srgbClr val="001ABF"/>
                    </a:solidFill>
                  </a:rPr>
                  <a:t>… So, we define</a:t>
                </a: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•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Dirac delta function</a:t>
                </a:r>
                <a:r>
                  <a:rPr lang="en-US" dirty="0">
                    <a:solidFill>
                      <a:srgbClr val="001ABF"/>
                    </a:solidFill>
                  </a:rPr>
                  <a:t>:</a:t>
                </a:r>
                <a:r>
                  <a:rPr lang="en-US" dirty="0">
                    <a:solidFill>
                      <a:schemeClr val="accent2"/>
                    </a:solidFill>
                  </a:rPr>
                  <a:t>    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Heaviside step function</a:t>
                </a:r>
                <a:r>
                  <a:rPr lang="en-US" dirty="0">
                    <a:solidFill>
                      <a:srgbClr val="001ABF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sz="600" dirty="0">
                  <a:solidFill>
                    <a:schemeClr val="accent2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1ABF"/>
                    </a:solidFill>
                  </a:rPr>
                  <a:t> For an earthquake, the </a:t>
                </a:r>
                <a:r>
                  <a:rPr lang="en-US" i="1" dirty="0">
                    <a:latin typeface="Times New Roman" charset="0"/>
                  </a:rPr>
                  <a:t>f</a:t>
                </a:r>
                <a:r>
                  <a:rPr lang="en-US" dirty="0">
                    <a:latin typeface="Times New Roman" charset="0"/>
                  </a:rPr>
                  <a:t>(</a:t>
                </a:r>
                <a:r>
                  <a:rPr lang="en-US" i="1" dirty="0">
                    <a:latin typeface="Times New Roman" charset="0"/>
                  </a:rPr>
                  <a:t>t</a:t>
                </a:r>
                <a:r>
                  <a:rPr lang="en-US" dirty="0"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in the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source term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of the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wave equation: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1ABF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is a (tensor) moment rate of energy release:</a:t>
                </a:r>
              </a:p>
              <a:p>
                <a:r>
                  <a:rPr lang="en-US" sz="3600" dirty="0">
                    <a:solidFill>
                      <a:srgbClr val="001ABF"/>
                    </a:solidFill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                                       (&amp; total moment is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</a:rPr>
                  <a:t>M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Symbol" charset="0"/>
                    <a:sym typeface="Symbol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=</a:t>
                </a:r>
                <a:r>
                  <a:rPr lang="en-US" i="1" dirty="0">
                    <a:solidFill>
                      <a:schemeClr val="tx1"/>
                    </a:solidFill>
                    <a:latin typeface="Symbol" charset="0"/>
                    <a:sym typeface="Symbol" charset="0"/>
                  </a:rPr>
                  <a:t> 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Times New Roman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chemeClr val="tx1"/>
                            </a:solidFill>
                            <a:latin typeface="Times New Roman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Times New Roman" charset="0"/>
                          </a:rPr>
                          <m:t>A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!)</a:t>
                </a:r>
              </a:p>
            </p:txBody>
          </p:sp>
        </mc:Choice>
        <mc:Fallback xmlns="">
          <p:sp>
            <p:nvSpPr>
              <p:cNvPr id="3" name="Text Box 68">
                <a:extLst>
                  <a:ext uri="{FF2B5EF4-FFF2-40B4-BE49-F238E27FC236}">
                    <a16:creationId xmlns:a16="http://schemas.microsoft.com/office/drawing/2014/main" id="{C20316A1-B763-1B28-ECBE-99D680176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0480" y="1231920"/>
                <a:ext cx="8997271" cy="4985980"/>
              </a:xfrm>
              <a:prstGeom prst="rect">
                <a:avLst/>
              </a:prstGeom>
              <a:blipFill>
                <a:blip r:embed="rId2"/>
                <a:stretch>
                  <a:fillRect l="-1127" t="-508" b="-20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B43FA5E-D3FF-9C69-87CA-0C02BBB3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08" y="1292822"/>
            <a:ext cx="1828800" cy="95942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6B50A-AC8C-3DB4-3632-6AB9908E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92" y="2908320"/>
            <a:ext cx="1905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CF4C2-1A4B-E4B2-CC58-A33CC66C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92" y="2916257"/>
            <a:ext cx="1676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D865B5-534E-5E9C-DE05-62D9C965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92" y="2917845"/>
            <a:ext cx="1676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BBC09-777B-A421-6D2A-BD2DF322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92" y="2903558"/>
            <a:ext cx="16002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1C77E-3787-FAC9-83E3-70667F47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92" y="4195783"/>
            <a:ext cx="4419600" cy="922337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C51E08-F3A6-6395-6843-BE84BF637CED}"/>
                  </a:ext>
                </a:extLst>
              </p:cNvPr>
              <p:cNvSpPr txBox="1"/>
              <p:nvPr/>
            </p:nvSpPr>
            <p:spPr>
              <a:xfrm>
                <a:off x="2336510" y="5367040"/>
                <a:ext cx="275928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̿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𝑟𝑒𝑎</m:t>
                          </m:r>
                        </m:sub>
                        <m:sup/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C51E08-F3A6-6395-6843-BE84BF637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510" y="5367040"/>
                <a:ext cx="2759282" cy="951351"/>
              </a:xfrm>
              <a:prstGeom prst="rect">
                <a:avLst/>
              </a:prstGeom>
              <a:blipFill>
                <a:blip r:embed="rId9"/>
                <a:stretch>
                  <a:fillRect t="-98684" b="-16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bj_rupvel">
            <a:extLst>
              <a:ext uri="{FF2B5EF4-FFF2-40B4-BE49-F238E27FC236}">
                <a16:creationId xmlns:a16="http://schemas.microsoft.com/office/drawing/2014/main" id="{7DC1F6B1-32CA-95DE-CAFE-1514336F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6" y="302091"/>
            <a:ext cx="8383587" cy="40878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8767D11-2D7D-DC5A-DE0C-0E7A9E340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8" y="4616916"/>
            <a:ext cx="80073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Can use source analysis to get other interesting pieces of</a:t>
            </a:r>
          </a:p>
          <a:p>
            <a:r>
              <a:rPr lang="en-US" dirty="0">
                <a:solidFill>
                  <a:srgbClr val="001ABF"/>
                </a:solidFill>
              </a:rPr>
              <a:t>information about the earthquake rupture process…</a:t>
            </a:r>
          </a:p>
          <a:p>
            <a:r>
              <a:rPr lang="en-US" dirty="0">
                <a:solidFill>
                  <a:srgbClr val="001ABF"/>
                </a:solidFill>
              </a:rPr>
              <a:t>Most events have very slow propagation (and less slip)</a:t>
            </a:r>
          </a:p>
          <a:p>
            <a:r>
              <a:rPr lang="en-US" dirty="0">
                <a:solidFill>
                  <a:srgbClr val="001ABF"/>
                </a:solidFill>
              </a:rPr>
              <a:t>near nucleation… Some (rare) events propagate at </a:t>
            </a:r>
          </a:p>
          <a:p>
            <a:r>
              <a:rPr lang="en-US" b="1" i="1" dirty="0" err="1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supershear</a:t>
            </a:r>
            <a:r>
              <a:rPr lang="en-US" dirty="0">
                <a:solidFill>
                  <a:srgbClr val="001ABF"/>
                </a:solidFill>
              </a:rPr>
              <a:t> velocities!</a:t>
            </a:r>
          </a:p>
        </p:txBody>
      </p:sp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F7B24-677C-3A70-02F0-CB9B43DE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49" y="622300"/>
            <a:ext cx="2751138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6A99C61-48C6-F641-296E-2210AEF5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44" y="219075"/>
            <a:ext cx="5372112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i="1" dirty="0">
                <a:solidFill>
                  <a:srgbClr val="001ABF"/>
                </a:solidFill>
                <a:latin typeface="Arial Black" charset="0"/>
              </a:rPr>
              <a:t>2004 Sumatra-Andaman source: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3E31C0C-5DBE-AA2B-7653-FE8F3A73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58" y="6184900"/>
            <a:ext cx="2612896" cy="45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600" i="1">
                <a:solidFill>
                  <a:srgbClr val="00067B"/>
                </a:solidFill>
              </a:rPr>
              <a:t>Ammon et al., Science v308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600" i="1">
                <a:solidFill>
                  <a:srgbClr val="00067B"/>
                </a:solidFill>
              </a:rPr>
              <a:t>p1133 2005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4DC0A1B-87A2-833F-D8D6-B530E2A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899" y="640990"/>
            <a:ext cx="345928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Radiated seismic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body waves yield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total moment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magnitude</a:t>
            </a:r>
            <a:r>
              <a:rPr lang="en-GB" dirty="0">
                <a:solidFill>
                  <a:srgbClr val="00067B"/>
                </a:solidFill>
              </a:rPr>
              <a:t> </a:t>
            </a:r>
            <a:r>
              <a:rPr lang="en-GB" i="1" dirty="0">
                <a:latin typeface="Times New Roman" charset="0"/>
              </a:rPr>
              <a:t>M</a:t>
            </a:r>
            <a:r>
              <a:rPr lang="en-GB" i="1" baseline="-25000" dirty="0">
                <a:latin typeface="Times New Roman" charset="0"/>
              </a:rPr>
              <a:t>w</a:t>
            </a:r>
            <a:r>
              <a:rPr lang="en-GB" dirty="0"/>
              <a:t> </a:t>
            </a:r>
            <a:r>
              <a:rPr lang="en-GB" dirty="0">
                <a:latin typeface="Times New Roman" charset="0"/>
              </a:rPr>
              <a:t>9.0-9.1</a:t>
            </a:r>
            <a:endParaRPr lang="en-GB" dirty="0"/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endParaRPr lang="en-GB" sz="1200" dirty="0">
              <a:solidFill>
                <a:srgbClr val="001ABF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&amp; suggested moment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release in the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Andaman segment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was small (maximum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slip</a:t>
            </a:r>
            <a:r>
              <a:rPr lang="en-GB" dirty="0">
                <a:solidFill>
                  <a:srgbClr val="00067B"/>
                </a:solidFill>
              </a:rPr>
              <a:t> </a:t>
            </a:r>
            <a:r>
              <a:rPr lang="en-GB" dirty="0">
                <a:latin typeface="Times New Roman" charset="0"/>
              </a:rPr>
              <a:t>~ 5</a:t>
            </a:r>
            <a:r>
              <a:rPr lang="en-GB" dirty="0">
                <a:solidFill>
                  <a:srgbClr val="00067B"/>
                </a:solidFill>
              </a:rPr>
              <a:t> </a:t>
            </a:r>
            <a:r>
              <a:rPr lang="en-GB" dirty="0">
                <a:solidFill>
                  <a:srgbClr val="001ABF"/>
                </a:solidFill>
              </a:rPr>
              <a:t>m near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middle Andaman).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A very different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picture from that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required by 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geodesy… Seismologists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interpreted as </a:t>
            </a:r>
            <a:r>
              <a:rPr lang="en-GB" dirty="0" err="1">
                <a:solidFill>
                  <a:srgbClr val="001ABF"/>
                </a:solidFill>
              </a:rPr>
              <a:t>afterslip</a:t>
            </a:r>
            <a:endParaRPr lang="en-GB" dirty="0">
              <a:solidFill>
                <a:srgbClr val="001ABF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1ABF"/>
                </a:solidFill>
              </a:rPr>
              <a:t>over weeks.</a:t>
            </a:r>
          </a:p>
        </p:txBody>
      </p:sp>
      <p:pic>
        <p:nvPicPr>
          <p:cNvPr id="6" name="Picture 5" descr="CoseisGPS">
            <a:extLst>
              <a:ext uri="{FF2B5EF4-FFF2-40B4-BE49-F238E27FC236}">
                <a16:creationId xmlns:a16="http://schemas.microsoft.com/office/drawing/2014/main" id="{6BD661C1-BAFE-3EE7-C4CB-E0843C4E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49" y="622300"/>
            <a:ext cx="24765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E9A873-0018-0105-676B-45ABFBC24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249" y="1079500"/>
            <a:ext cx="609600" cy="1219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D89404AE-7E44-C727-3CF1-397941779E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8249" y="622300"/>
            <a:ext cx="30480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BCED52D-6405-8A8A-1EE1-10B87E676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249" y="2298700"/>
            <a:ext cx="30480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628C6AC-00C3-4B8C-A951-39BD52D2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4" y="6184900"/>
            <a:ext cx="2670604" cy="45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600" i="1">
                <a:solidFill>
                  <a:srgbClr val="00067B"/>
                </a:solidFill>
              </a:rPr>
              <a:t>Paul et al. (2007)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600" i="1">
                <a:solidFill>
                  <a:srgbClr val="00067B"/>
                </a:solidFill>
              </a:rPr>
              <a:t>from data in Freymueller et al</a:t>
            </a:r>
          </a:p>
        </p:txBody>
      </p:sp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l20947-fig-0003">
            <a:extLst>
              <a:ext uri="{FF2B5EF4-FFF2-40B4-BE49-F238E27FC236}">
                <a16:creationId xmlns:a16="http://schemas.microsoft.com/office/drawing/2014/main" id="{64D0F31F-7881-BB40-AAEC-1BE583F4D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78" y="609600"/>
            <a:ext cx="3721100" cy="612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E9A494C-2C92-E76D-9026-95B34EFBEFE9}"/>
              </a:ext>
            </a:extLst>
          </p:cNvPr>
          <p:cNvSpPr/>
          <p:nvPr/>
        </p:nvSpPr>
        <p:spPr bwMode="auto">
          <a:xfrm>
            <a:off x="7943311" y="3515612"/>
            <a:ext cx="3237317" cy="2141173"/>
          </a:xfrm>
          <a:custGeom>
            <a:avLst/>
            <a:gdLst>
              <a:gd name="connsiteX0" fmla="*/ 11359 w 3237317"/>
              <a:gd name="connsiteY0" fmla="*/ 0 h 2141173"/>
              <a:gd name="connsiteX1" fmla="*/ 3237317 w 3237317"/>
              <a:gd name="connsiteY1" fmla="*/ 11359 h 2141173"/>
              <a:gd name="connsiteX2" fmla="*/ 3237317 w 3237317"/>
              <a:gd name="connsiteY2" fmla="*/ 266937 h 2141173"/>
              <a:gd name="connsiteX3" fmla="*/ 2737520 w 3237317"/>
              <a:gd name="connsiteY3" fmla="*/ 266937 h 2141173"/>
              <a:gd name="connsiteX4" fmla="*/ 2726161 w 3237317"/>
              <a:gd name="connsiteY4" fmla="*/ 687220 h 2141173"/>
              <a:gd name="connsiteX5" fmla="*/ 2055980 w 3237317"/>
              <a:gd name="connsiteY5" fmla="*/ 687220 h 2141173"/>
              <a:gd name="connsiteX6" fmla="*/ 1363081 w 3237317"/>
              <a:gd name="connsiteY6" fmla="*/ 2141173 h 2141173"/>
              <a:gd name="connsiteX7" fmla="*/ 0 w 3237317"/>
              <a:gd name="connsiteY7" fmla="*/ 2135494 h 2141173"/>
              <a:gd name="connsiteX8" fmla="*/ 11359 w 3237317"/>
              <a:gd name="connsiteY8" fmla="*/ 0 h 21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7317" h="2141173">
                <a:moveTo>
                  <a:pt x="11359" y="0"/>
                </a:moveTo>
                <a:lnTo>
                  <a:pt x="3237317" y="11359"/>
                </a:lnTo>
                <a:lnTo>
                  <a:pt x="3237317" y="266937"/>
                </a:lnTo>
                <a:lnTo>
                  <a:pt x="2737520" y="266937"/>
                </a:lnTo>
                <a:lnTo>
                  <a:pt x="2726161" y="687220"/>
                </a:lnTo>
                <a:lnTo>
                  <a:pt x="2055980" y="687220"/>
                </a:lnTo>
                <a:lnTo>
                  <a:pt x="1363081" y="2141173"/>
                </a:lnTo>
                <a:lnTo>
                  <a:pt x="0" y="2135494"/>
                </a:lnTo>
                <a:cubicBezTo>
                  <a:pt x="3786" y="1423663"/>
                  <a:pt x="7573" y="711831"/>
                  <a:pt x="11359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grl20947-fig-0002">
            <a:extLst>
              <a:ext uri="{FF2B5EF4-FFF2-40B4-BE49-F238E27FC236}">
                <a16:creationId xmlns:a16="http://schemas.microsoft.com/office/drawing/2014/main" id="{B0986AD7-6768-8B5E-D526-94896754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66" y="609600"/>
            <a:ext cx="3757612" cy="612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2C3F7-1ECC-EFD6-3743-1D73EBF751F9}"/>
              </a:ext>
            </a:extLst>
          </p:cNvPr>
          <p:cNvSpPr/>
          <p:nvPr/>
        </p:nvSpPr>
        <p:spPr bwMode="auto">
          <a:xfrm>
            <a:off x="4461776" y="5571593"/>
            <a:ext cx="2510340" cy="6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2B2C8-F88C-C824-1CA8-E735529BDB66}"/>
              </a:ext>
            </a:extLst>
          </p:cNvPr>
          <p:cNvSpPr/>
          <p:nvPr/>
        </p:nvSpPr>
        <p:spPr bwMode="auto">
          <a:xfrm>
            <a:off x="3700722" y="726976"/>
            <a:ext cx="2464904" cy="2839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01FFD03-F74C-8D05-57FA-9F7B4A05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916" y="123825"/>
            <a:ext cx="653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Tide gauge data: from Singh et al. (GRL 2006):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748EDF0-CB42-58CB-20C2-7E47A88B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636" y="623326"/>
            <a:ext cx="266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95 cm subsidence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BF92709-2292-6D20-CD40-709BBFE0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011" y="5480543"/>
            <a:ext cx="27174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Correction for time</a:t>
            </a:r>
          </a:p>
          <a:p>
            <a:r>
              <a:rPr lang="en-US" dirty="0">
                <a:solidFill>
                  <a:srgbClr val="001ABF"/>
                </a:solidFill>
              </a:rPr>
              <a:t>error and tides…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60DB4F9-E8D3-C27C-B4ED-F4120CD7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378" y="3419090"/>
            <a:ext cx="34195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Best model of observed</a:t>
            </a:r>
          </a:p>
          <a:p>
            <a:r>
              <a:rPr lang="en-US" dirty="0">
                <a:solidFill>
                  <a:srgbClr val="001ABF"/>
                </a:solidFill>
              </a:rPr>
              <a:t>tsunami has 60% of</a:t>
            </a:r>
          </a:p>
          <a:p>
            <a:r>
              <a:rPr lang="en-US" dirty="0">
                <a:solidFill>
                  <a:srgbClr val="001ABF"/>
                </a:solidFill>
              </a:rPr>
              <a:t>slip in first five</a:t>
            </a:r>
          </a:p>
          <a:p>
            <a:r>
              <a:rPr lang="en-US" dirty="0">
                <a:solidFill>
                  <a:srgbClr val="001ABF"/>
                </a:solidFill>
              </a:rPr>
              <a:t>minutes, the</a:t>
            </a:r>
          </a:p>
          <a:p>
            <a:r>
              <a:rPr lang="en-US" dirty="0">
                <a:solidFill>
                  <a:srgbClr val="001ABF"/>
                </a:solidFill>
              </a:rPr>
              <a:t>rest in next</a:t>
            </a:r>
          </a:p>
          <a:p>
            <a:r>
              <a:rPr lang="en-US" dirty="0">
                <a:solidFill>
                  <a:srgbClr val="001ABF"/>
                </a:solidFill>
              </a:rPr>
              <a:t>30 </a:t>
            </a:r>
            <a:r>
              <a:rPr lang="en-US" dirty="0" err="1">
                <a:solidFill>
                  <a:srgbClr val="001ABF"/>
                </a:solidFill>
              </a:rPr>
              <a:t>mins</a:t>
            </a:r>
            <a:r>
              <a:rPr lang="en-US" dirty="0">
                <a:solidFill>
                  <a:srgbClr val="001ABF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FFB9A-063F-743B-5D36-0F5D2C0BF791}"/>
              </a:ext>
            </a:extLst>
          </p:cNvPr>
          <p:cNvSpPr txBox="1"/>
          <p:nvPr/>
        </p:nvSpPr>
        <p:spPr>
          <a:xfrm>
            <a:off x="531130" y="1305342"/>
            <a:ext cx="25973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Height change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tsunami onset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after tsunami quiescence was –</a:t>
            </a:r>
            <a:r>
              <a:rPr lang="en-US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</a:p>
          <a:p>
            <a:r>
              <a:rPr lang="en-US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GPS in Port Blair 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~2-4 weeks)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–96±6</a:t>
            </a:r>
          </a:p>
          <a:p>
            <a:r>
              <a:rPr lang="en-US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–84±2 cm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modes also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indicated the total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magnitude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9.3) was much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than that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body waves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9.0)!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2cB">
            <a:extLst>
              <a:ext uri="{FF2B5EF4-FFF2-40B4-BE49-F238E27FC236}">
                <a16:creationId xmlns:a16="http://schemas.microsoft.com/office/drawing/2014/main" id="{0E6AC713-EA76-4630-050F-C6407201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51619"/>
            <a:ext cx="35115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5F8568F-5C55-1FE9-C88D-37F21F29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607219"/>
            <a:ext cx="48237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Alternatively,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arrivals</a:t>
            </a:r>
          </a:p>
          <a:p>
            <a:r>
              <a:rPr lang="en-US" dirty="0">
                <a:solidFill>
                  <a:srgbClr val="001ABF"/>
                </a:solidFill>
              </a:rPr>
              <a:t>might look like the example at </a:t>
            </a:r>
          </a:p>
          <a:p>
            <a:r>
              <a:rPr lang="en-US" dirty="0">
                <a:solidFill>
                  <a:srgbClr val="001ABF"/>
                </a:solidFill>
              </a:rPr>
              <a:t>left… Indicating the history of slip</a:t>
            </a:r>
          </a:p>
          <a:p>
            <a:r>
              <a:rPr lang="en-US" dirty="0">
                <a:solidFill>
                  <a:srgbClr val="001ABF"/>
                </a:solidFill>
              </a:rPr>
              <a:t>was somewhat more complicated.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6DE86B2-991C-D8CE-C4C4-60649D14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2585244"/>
            <a:ext cx="7733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This suggests a slip history that involves slip on several</a:t>
            </a:r>
          </a:p>
          <a:p>
            <a:r>
              <a:rPr lang="en-US" dirty="0">
                <a:solidFill>
                  <a:srgbClr val="001ABF"/>
                </a:solidFill>
              </a:rPr>
              <a:t>     different patches of the fault, e.g. something like:</a:t>
            </a:r>
          </a:p>
        </p:txBody>
      </p:sp>
      <p:pic>
        <p:nvPicPr>
          <p:cNvPr id="5" name="Picture 4" descr="lecture10fig2cC">
            <a:extLst>
              <a:ext uri="{FF2B5EF4-FFF2-40B4-BE49-F238E27FC236}">
                <a16:creationId xmlns:a16="http://schemas.microsoft.com/office/drawing/2014/main" id="{DF843308-D366-4C1F-5278-4C67EC1C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528219"/>
            <a:ext cx="7848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8A459B57-C8C7-AAF4-4041-0BCEDCC8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128984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740F475-12F8-C3DB-D6EE-6829E90E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851694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03487AF7-3381-BAAE-AEB1-4D22585C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985044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5A4E8D-8C51-2B10-88F6-65BCAE28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31" y="144462"/>
            <a:ext cx="49307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4532B-6AC4-D4F6-7525-46CBD878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31" y="3878262"/>
            <a:ext cx="49307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4B995-89D2-8995-B499-D2D76971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131" y="592796"/>
            <a:ext cx="30444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Calculated (scalar)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moment-rate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vs. time for the 2007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Solomon Island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earthquake, </a:t>
            </a:r>
            <a:r>
              <a:rPr lang="en-US" i="1" dirty="0">
                <a:latin typeface="Times New Roman" charset="0"/>
                <a:cs typeface="ＭＳ Ｐゴシック" charset="0"/>
              </a:rPr>
              <a:t>M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w</a:t>
            </a:r>
            <a:r>
              <a:rPr lang="en-US" dirty="0">
                <a:latin typeface="Times New Roman" charset="0"/>
                <a:cs typeface="ＭＳ Ｐゴシック" charset="0"/>
              </a:rPr>
              <a:t> = 8.1</a:t>
            </a:r>
            <a:endParaRPr lang="en-US" dirty="0"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(Solution by Chen Ji)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5C9C7-DFD2-E598-8F35-90A839F7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131" y="4884737"/>
            <a:ext cx="3044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How the fault slipped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over time.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BD6C3C-8CD2-F948-92E3-9349013C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55" y="1671849"/>
            <a:ext cx="5689600" cy="31369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12916AC-C59F-9144-B279-2FD6F7E163A4}"/>
              </a:ext>
            </a:extLst>
          </p:cNvPr>
          <p:cNvSpPr txBox="1"/>
          <p:nvPr/>
        </p:nvSpPr>
        <p:spPr>
          <a:xfrm>
            <a:off x="2592347" y="566678"/>
            <a:ext cx="7236276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Finite fault solution for the 2011 Tohoku-Oki (Japan)</a:t>
            </a:r>
          </a:p>
          <a:p>
            <a:r>
              <a:rPr lang="en-US" dirty="0">
                <a:solidFill>
                  <a:srgbClr val="001ABF"/>
                </a:solidFill>
              </a:rPr>
              <a:t>M</a:t>
            </a:r>
            <a:r>
              <a:rPr lang="en-US" baseline="-25000" dirty="0">
                <a:solidFill>
                  <a:srgbClr val="001ABF"/>
                </a:solidFill>
              </a:rPr>
              <a:t>w</a:t>
            </a:r>
            <a:r>
              <a:rPr lang="en-US" dirty="0">
                <a:solidFill>
                  <a:srgbClr val="001ABF"/>
                </a:solidFill>
              </a:rPr>
              <a:t> = 9.1 earthquake… Peak slip greater than 30 m.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this used both P-wave teleseisms and local</a:t>
            </a:r>
          </a:p>
          <a:p>
            <a:r>
              <a:rPr lang="en-US" dirty="0">
                <a:solidFill>
                  <a:srgbClr val="001ABF"/>
                </a:solidFill>
              </a:rPr>
              <a:t>GNSS (GPS) waveform displacements, which are</a:t>
            </a:r>
          </a:p>
          <a:p>
            <a:r>
              <a:rPr lang="en-US" dirty="0">
                <a:solidFill>
                  <a:srgbClr val="001ABF"/>
                </a:solidFill>
              </a:rPr>
              <a:t>key to accurate gauging of early moment release!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DE7BA5-843A-2745-993F-99F64406EA70}"/>
              </a:ext>
            </a:extLst>
          </p:cNvPr>
          <p:cNvSpPr txBox="1"/>
          <p:nvPr/>
        </p:nvSpPr>
        <p:spPr>
          <a:xfrm>
            <a:off x="2363376" y="1901356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Ji et al., </a:t>
            </a:r>
            <a:r>
              <a:rPr lang="en-US" sz="1800" dirty="0" err="1"/>
              <a:t>CalTech</a:t>
            </a:r>
            <a:r>
              <a:rPr lang="en-US" sz="1800" dirty="0"/>
              <a:t> slip history database</a:t>
            </a: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bj_slip2">
            <a:extLst>
              <a:ext uri="{FF2B5EF4-FFF2-40B4-BE49-F238E27FC236}">
                <a16:creationId xmlns:a16="http://schemas.microsoft.com/office/drawing/2014/main" id="{FBC12850-2589-B3D8-4F20-F1E0E566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406650"/>
            <a:ext cx="838358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ment_rate">
            <a:extLst>
              <a:ext uri="{FF2B5EF4-FFF2-40B4-BE49-F238E27FC236}">
                <a16:creationId xmlns:a16="http://schemas.microsoft.com/office/drawing/2014/main" id="{50C4EFBE-B429-5A38-5345-F614E17FFB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" y="228600"/>
            <a:ext cx="4648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B84A7AD-9343-CF0D-78BD-506718D6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2" y="276225"/>
            <a:ext cx="36407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Source-time function</a:t>
            </a:r>
          </a:p>
          <a:p>
            <a:r>
              <a:rPr lang="en-US" dirty="0">
                <a:solidFill>
                  <a:srgbClr val="001ABF"/>
                </a:solidFill>
              </a:rPr>
              <a:t>and finite fault solution</a:t>
            </a:r>
          </a:p>
          <a:p>
            <a:r>
              <a:rPr lang="en-US" dirty="0">
                <a:solidFill>
                  <a:srgbClr val="001ABF"/>
                </a:solidFill>
              </a:rPr>
              <a:t>for the M7.0 Christchurch</a:t>
            </a:r>
          </a:p>
          <a:p>
            <a:r>
              <a:rPr lang="en-US" dirty="0">
                <a:solidFill>
                  <a:srgbClr val="001ABF"/>
                </a:solidFill>
              </a:rPr>
              <a:t>NZ event in 2010</a:t>
            </a:r>
          </a:p>
          <a:p>
            <a:r>
              <a:rPr lang="en-US" dirty="0">
                <a:solidFill>
                  <a:srgbClr val="001ABF"/>
                </a:solidFill>
              </a:rPr>
              <a:t>(Gavin Hayes, NEIC)</a:t>
            </a: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26D0872-9541-35E3-9288-7DACEA410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02394"/>
            <a:ext cx="75468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   Source Seismology</a:t>
            </a:r>
          </a:p>
          <a:p>
            <a:r>
              <a:rPr lang="en-US" sz="600" dirty="0">
                <a:solidFill>
                  <a:srgbClr val="001ABF"/>
                </a:solidFill>
              </a:rPr>
              <a:t> 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2011 Christchurch earthquake, M6.3, after the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larger M7.0 </a:t>
            </a:r>
            <a:r>
              <a:rPr lang="en-US" dirty="0" err="1">
                <a:solidFill>
                  <a:srgbClr val="001ABF"/>
                </a:solidFill>
              </a:rPr>
              <a:t>eq</a:t>
            </a:r>
            <a:r>
              <a:rPr lang="en-US" dirty="0">
                <a:solidFill>
                  <a:srgbClr val="001ABF"/>
                </a:solidFill>
              </a:rPr>
              <a:t> further west in 2010…</a:t>
            </a:r>
            <a:endParaRPr lang="en-US" sz="36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3" name="Picture 2" descr="M7">
            <a:extLst>
              <a:ext uri="{FF2B5EF4-FFF2-40B4-BE49-F238E27FC236}">
                <a16:creationId xmlns:a16="http://schemas.microsoft.com/office/drawing/2014/main" id="{77822A01-2A4A-A19C-B8B0-7E48A767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1994"/>
            <a:ext cx="246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7">
            <a:extLst>
              <a:ext uri="{FF2B5EF4-FFF2-40B4-BE49-F238E27FC236}">
                <a16:creationId xmlns:a16="http://schemas.microsoft.com/office/drawing/2014/main" id="{B71DBBF2-48D8-F46A-5A5C-66986C83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36194"/>
            <a:ext cx="43434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ensity">
            <a:extLst>
              <a:ext uri="{FF2B5EF4-FFF2-40B4-BE49-F238E27FC236}">
                <a16:creationId xmlns:a16="http://schemas.microsoft.com/office/drawing/2014/main" id="{C97EBE27-7DD4-BE7B-E0D0-1150C37E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50194"/>
            <a:ext cx="44100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DB35A-B809-25F4-2D72-40C24228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7519"/>
            <a:ext cx="1676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DB43315-0B35-C35A-0039-1E5E505E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2709069"/>
            <a:ext cx="18910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Difference is</a:t>
            </a:r>
          </a:p>
          <a:p>
            <a:r>
              <a:rPr lang="en-US">
                <a:solidFill>
                  <a:srgbClr val="001ABF"/>
                </a:solidFill>
              </a:rPr>
              <a:t>proximity…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BC8522E-E535-807F-A25D-1B09897B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2331244"/>
            <a:ext cx="115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2 injured</a:t>
            </a:r>
          </a:p>
          <a:p>
            <a:r>
              <a:rPr lang="en-US" sz="2000"/>
              <a:t>NZ $4B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341D699-9536-AF97-CCF4-3DDDDE91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988219"/>
            <a:ext cx="862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2010</a:t>
            </a:r>
          </a:p>
          <a:p>
            <a:r>
              <a:rPr lang="en-US"/>
              <a:t>M7.0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E69491D7-7B71-7BB4-6415-3A046C46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83594"/>
            <a:ext cx="862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2011</a:t>
            </a:r>
          </a:p>
          <a:p>
            <a:r>
              <a:rPr lang="en-US"/>
              <a:t>M6.3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E5BA295-033A-C3C5-AEEA-5DDF3E2B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140994"/>
            <a:ext cx="124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185 dead</a:t>
            </a:r>
          </a:p>
          <a:p>
            <a:r>
              <a:rPr lang="en-US" sz="2000"/>
              <a:t>NZ $15B</a:t>
            </a: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11D80594-6D9C-DB21-5164-86E10A23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1" y="1437114"/>
            <a:ext cx="4479925" cy="380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73377E55-317E-10CD-B0E2-7253E243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56" y="1437114"/>
            <a:ext cx="4479925" cy="446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3DA9470-BD4A-4B5E-8C16-15F178CF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819" y="109964"/>
            <a:ext cx="87430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… Feeds our growing recognition that many large earthquakes</a:t>
            </a:r>
          </a:p>
          <a:p>
            <a:r>
              <a:rPr lang="en-US" dirty="0">
                <a:solidFill>
                  <a:srgbClr val="001ABF"/>
                </a:solidFill>
              </a:rPr>
              <a:t>   involve complex rupture simultaneously on several faults that</a:t>
            </a:r>
          </a:p>
          <a:p>
            <a:r>
              <a:rPr lang="en-US" dirty="0">
                <a:solidFill>
                  <a:srgbClr val="001ABF"/>
                </a:solidFill>
              </a:rPr>
              <a:t>   may have completely different dip and orientation.*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3C155B6-136C-E75D-C26C-4E191D155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891" y="5917039"/>
            <a:ext cx="84929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*Lesson for Utah! </a:t>
            </a:r>
            <a:r>
              <a:rPr lang="en-US" dirty="0" err="1">
                <a:solidFill>
                  <a:srgbClr val="001ABF"/>
                </a:solidFill>
              </a:rPr>
              <a:t>Ya</a:t>
            </a:r>
            <a:r>
              <a:rPr lang="en-US" dirty="0">
                <a:solidFill>
                  <a:srgbClr val="001ABF"/>
                </a:solidFill>
              </a:rPr>
              <a:t> think future Wasatch rupture won’t cross</a:t>
            </a:r>
          </a:p>
          <a:p>
            <a:r>
              <a:rPr lang="en-US" dirty="0">
                <a:solidFill>
                  <a:srgbClr val="001ABF"/>
                </a:solidFill>
              </a:rPr>
              <a:t>   segment boundaries? </a:t>
            </a:r>
            <a:r>
              <a:rPr lang="en-US" dirty="0" err="1">
                <a:solidFill>
                  <a:srgbClr val="001ABF"/>
                </a:solidFill>
              </a:rPr>
              <a:t>Ya</a:t>
            </a:r>
            <a:r>
              <a:rPr lang="en-US" dirty="0">
                <a:solidFill>
                  <a:srgbClr val="001ABF"/>
                </a:solidFill>
              </a:rPr>
              <a:t> got another think </a:t>
            </a:r>
            <a:r>
              <a:rPr lang="en-US" dirty="0" err="1">
                <a:solidFill>
                  <a:srgbClr val="001ABF"/>
                </a:solidFill>
              </a:rPr>
              <a:t>comin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…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A109E19-58DA-C54C-1FC4-0C5F7CAC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419" y="5280452"/>
            <a:ext cx="3052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Hayes et al., Nat. Geosci., 2010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1F5380C-6D8D-4872-63AF-32E5A9A7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981" y="4910564"/>
            <a:ext cx="129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Crone et al.,</a:t>
            </a:r>
          </a:p>
          <a:p>
            <a:r>
              <a:rPr lang="en-US" sz="1600"/>
              <a:t>BSSA, 2004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7A6392B-005C-044A-1174-15C2CA56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1576814"/>
            <a:ext cx="138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1ABF"/>
                </a:solidFill>
              </a:rPr>
              <a:t>2010 M7.0</a:t>
            </a:r>
          </a:p>
          <a:p>
            <a:r>
              <a:rPr lang="en-US" sz="2000" dirty="0">
                <a:solidFill>
                  <a:srgbClr val="001ABF"/>
                </a:solidFill>
              </a:rPr>
              <a:t>Haiti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9D4418D-EB83-2FB5-8089-963492824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994" y="1557764"/>
            <a:ext cx="1398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1ABF"/>
                </a:solidFill>
              </a:rPr>
              <a:t>2002 M7.9</a:t>
            </a:r>
          </a:p>
          <a:p>
            <a:r>
              <a:rPr lang="en-US" sz="2000" dirty="0">
                <a:solidFill>
                  <a:srgbClr val="001ABF"/>
                </a:solidFill>
              </a:rPr>
              <a:t>       Denali</a:t>
            </a:r>
          </a:p>
        </p:txBody>
      </p:sp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B2E4F-0F69-3B71-ADA6-B9BA627B4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4572000" cy="3826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07EF2-BD52-66C5-F6CE-F6F79564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0" y="3048000"/>
            <a:ext cx="6295228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F27FB-0762-C472-280C-DDCF8D059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06" y="762000"/>
            <a:ext cx="4875994" cy="2292445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2E07C340-69CF-E893-0E29-8B6032B4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5648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   Source Seismology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33C8B3-C9A4-D8EB-EA93-5CEE725BA25F}"/>
              </a:ext>
            </a:extLst>
          </p:cNvPr>
          <p:cNvSpPr/>
          <p:nvPr/>
        </p:nvSpPr>
        <p:spPr>
          <a:xfrm>
            <a:off x="1523999" y="4648200"/>
            <a:ext cx="3072611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2016 New Zealand</a:t>
            </a:r>
          </a:p>
          <a:p>
            <a:r>
              <a:rPr lang="en-US" dirty="0">
                <a:solidFill>
                  <a:srgbClr val="001ABF"/>
                </a:solidFill>
              </a:rPr>
              <a:t>earthquake, M</a:t>
            </a:r>
            <a:r>
              <a:rPr lang="en-US" baseline="-25000" dirty="0">
                <a:solidFill>
                  <a:srgbClr val="001ABF"/>
                </a:solidFill>
              </a:rPr>
              <a:t>w </a:t>
            </a:r>
            <a:r>
              <a:rPr lang="en-US" dirty="0">
                <a:solidFill>
                  <a:srgbClr val="001ABF"/>
                </a:solidFill>
              </a:rPr>
              <a:t>7.9…</a:t>
            </a:r>
            <a:endParaRPr lang="en-US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ruptures 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adjoining thrust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strike-slip faults!</a:t>
            </a: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A5543C-F572-5E81-7A93-364C7828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76" y="190858"/>
            <a:ext cx="3161995" cy="478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FFFADA-0D62-64B2-87DD-D92947700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76" y="3619858"/>
            <a:ext cx="5685130" cy="2010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A3D9B2-C421-BCF4-EF51-3EC3BAE66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6" y="190858"/>
            <a:ext cx="5777048" cy="342900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0D836052-6832-E947-082A-8CDD428A5A90}"/>
              </a:ext>
            </a:extLst>
          </p:cNvPr>
          <p:cNvSpPr txBox="1"/>
          <p:nvPr/>
        </p:nvSpPr>
        <p:spPr>
          <a:xfrm>
            <a:off x="1878202" y="5836145"/>
            <a:ext cx="8534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Geodesy (both GPS &amp; </a:t>
            </a:r>
            <a:r>
              <a:rPr lang="en-US" dirty="0" err="1">
                <a:solidFill>
                  <a:srgbClr val="001ABF"/>
                </a:solidFill>
              </a:rPr>
              <a:t>InSAR</a:t>
            </a:r>
            <a:r>
              <a:rPr lang="en-US" dirty="0">
                <a:solidFill>
                  <a:srgbClr val="001ABF"/>
                </a:solidFill>
              </a:rPr>
              <a:t>) added evidence of much more</a:t>
            </a:r>
          </a:p>
          <a:p>
            <a:r>
              <a:rPr lang="en-US" dirty="0">
                <a:solidFill>
                  <a:srgbClr val="001ABF"/>
                </a:solidFill>
              </a:rPr>
              <a:t>complexity than was indicated by seismic source analysis!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50AC9015-7A5C-C9D8-51C7-9FC3DDB24A73}"/>
              </a:ext>
            </a:extLst>
          </p:cNvPr>
          <p:cNvSpPr txBox="1"/>
          <p:nvPr/>
        </p:nvSpPr>
        <p:spPr>
          <a:xfrm>
            <a:off x="1988276" y="5143858"/>
            <a:ext cx="263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Wang et al., EPSL 2018</a:t>
            </a:r>
          </a:p>
        </p:txBody>
      </p:sp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Words>644</Words>
  <Application>Microsoft Macintosh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52</cp:revision>
  <dcterms:created xsi:type="dcterms:W3CDTF">2022-08-29T13:41:31Z</dcterms:created>
  <dcterms:modified xsi:type="dcterms:W3CDTF">2024-10-24T16:57:57Z</dcterms:modified>
</cp:coreProperties>
</file>