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6" r:id="rId2"/>
    <p:sldId id="282" r:id="rId3"/>
    <p:sldId id="288" r:id="rId4"/>
    <p:sldId id="297" r:id="rId5"/>
    <p:sldId id="291" r:id="rId6"/>
    <p:sldId id="292" r:id="rId7"/>
    <p:sldId id="293" r:id="rId8"/>
    <p:sldId id="294" r:id="rId9"/>
    <p:sldId id="281" r:id="rId10"/>
    <p:sldId id="284" r:id="rId11"/>
    <p:sldId id="28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ABF"/>
    <a:srgbClr val="83E9D6"/>
    <a:srgbClr val="6CC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/>
    <p:restoredTop sz="96327"/>
  </p:normalViewPr>
  <p:slideViewPr>
    <p:cSldViewPr snapToGrid="0">
      <p:cViewPr varScale="1">
        <p:scale>
          <a:sx n="128" d="100"/>
          <a:sy n="128" d="100"/>
        </p:scale>
        <p:origin x="11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0D2F0-EC7C-4C4C-B49C-FF7EE215A4A1}" type="datetimeFigureOut">
              <a:rPr lang="en-US" smtClean="0"/>
              <a:t>9/24/24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CB1B26-4453-3249-9A72-28952B50F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08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1656C-66EA-8ED1-1B96-E738E61FFC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E6F70A-21C6-DF2C-736C-6E70D8DBCC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03C16-9285-0952-7D97-7E589FB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A20-F6A4-8847-B2F0-A30A2A9D8294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4B626-6953-01D4-FB0F-D664DC1C2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D73F9-A07A-2159-0107-AB65E5DF4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43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23EB4-849C-1052-551D-B04C73F3B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B357E3-98F8-2FA1-E507-D8E3B88AF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F7544-E78E-67D2-4338-955161F8C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A20-F6A4-8847-B2F0-A30A2A9D8294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693B0B-7A95-AF11-D17A-A98EF8090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D01FC-A213-765C-D3C5-4EBA5727D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061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4AB6B9-6BDC-48EF-5138-70E12CBBA9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07D109-96DE-D467-F155-2CA52536F2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F14A3-2769-C360-A8B4-FDE9A5A85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A20-F6A4-8847-B2F0-A30A2A9D8294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389D5-1029-EA43-C038-F01188D3E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560AD-2AA2-3AA6-A73E-B97A7C43C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26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07DCE-092A-386A-2C5B-B5528B59B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34968-08CC-5B40-33D7-47E88FA4F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05036-2E71-A970-BD3C-745447BC6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A20-F6A4-8847-B2F0-A30A2A9D8294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FAE20-BF9D-5D83-148A-92ADB2046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7E269-40D0-D377-8C53-2129CADAD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78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3E03D-F571-6DDA-CCF2-AAB295313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2F38FA-20BE-6BB0-7CE5-63E167BC2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B10B1-F3CB-3728-82D9-1A22336F1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A20-F6A4-8847-B2F0-A30A2A9D8294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11CDA-AB62-7F9A-1E1B-C2E5E5437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F9A77-1EE6-056B-8223-C75CCCD0A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81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53B4A-F811-AB4A-3DCF-70836D9A6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148DC-FF69-7EF8-7BC2-3E4129808E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0858F6-D2E5-6C38-B9C2-BB764ED2B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2F0F23-8082-ED7E-B928-951FC5303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A20-F6A4-8847-B2F0-A30A2A9D8294}" type="datetimeFigureOut">
              <a:rPr lang="en-US" smtClean="0"/>
              <a:t>9/24/24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ADC7E5-145C-BF20-4201-3011057CC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5435EA-7C32-6BEA-5AA0-2CAD6899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009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B4BE3-F60B-771A-984D-8A60B9AE7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9DF9F7-7A7B-FC77-9CE8-9BFC503CD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9E1DA8-2CC8-3CDF-D35D-23FC0F5BE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EB1DB9-6345-AE7B-90D9-D9AA365CED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E3B737-2017-B5E9-D18D-589CBAC9B7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F4BE6C-E2C6-B966-B96F-06686B3C9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A20-F6A4-8847-B2F0-A30A2A9D8294}" type="datetimeFigureOut">
              <a:rPr lang="en-US" smtClean="0"/>
              <a:t>9/24/24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836D1-0F0D-28CB-BF0C-2A3F4D084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28AF1E-F5FB-0516-0663-F83FCDA28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02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90FBD-8349-D9F3-AEAB-A830E306D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166FFA-52C0-C50A-AB5F-9CD4B92A3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A20-F6A4-8847-B2F0-A30A2A9D8294}" type="datetimeFigureOut">
              <a:rPr lang="en-US" smtClean="0"/>
              <a:t>9/24/24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1E7F30-4265-01FE-9BCC-43688833B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FD22F2-F712-9CB5-9AEB-CB1F952A8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7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D3CC04-BEC7-9775-78E3-F1EC046D6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A20-F6A4-8847-B2F0-A30A2A9D8294}" type="datetimeFigureOut">
              <a:rPr lang="en-US" smtClean="0"/>
              <a:t>9/24/24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CC713C-FB2D-3AD7-2B23-00C6914DF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6C96CB-60A4-6116-8FE4-EA91AF0EF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679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38D8B-EC4E-188F-C438-E30F9CE05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22483-0D94-9282-40D2-A176B9BE2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50729F-8598-A55E-1C0F-88E6E9B0B6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C8F13D-FDE9-A768-D3A2-1012125EF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A20-F6A4-8847-B2F0-A30A2A9D8294}" type="datetimeFigureOut">
              <a:rPr lang="en-US" smtClean="0"/>
              <a:t>9/24/24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97712-67A3-65ED-501E-E3E97343F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1C2F80-4B40-23C2-75F6-17A98E7C6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11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A1247-777D-8B0D-4258-73DDAB57F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A18334-4920-EC4C-B61A-4A75434CFA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95591E-9297-AF99-8950-7B6F13261E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77E255-8BA1-E5FC-D3A5-E4C6ACB6B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A20-F6A4-8847-B2F0-A30A2A9D8294}" type="datetimeFigureOut">
              <a:rPr lang="en-US" smtClean="0"/>
              <a:t>9/24/24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1D995-1035-9951-4CFB-60666EEC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C2596-5153-D75A-A535-3B97684BF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45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5C438-5715-DAB5-041A-3CAFAAD26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3B12A-E23F-E34D-1F1C-BC73E022E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B06D7-33D6-704D-A5AC-054BCB3B29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B8A20-F6A4-8847-B2F0-A30A2A9D8294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F84F2-7043-0641-8D45-B967A454FB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86198-58F3-11A2-2CD3-928FC37D4E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282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emf"/><Relationship Id="rId4" Type="http://schemas.openxmlformats.org/officeDocument/2006/relationships/image" Target="../media/image3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emf"/><Relationship Id="rId5" Type="http://schemas.openxmlformats.org/officeDocument/2006/relationships/image" Target="../media/image23.emf"/><Relationship Id="rId4" Type="http://schemas.openxmlformats.org/officeDocument/2006/relationships/image" Target="../media/image2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emf"/><Relationship Id="rId4" Type="http://schemas.openxmlformats.org/officeDocument/2006/relationships/image" Target="../media/image2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>
            <a:extLst>
              <a:ext uri="{FF2B5EF4-FFF2-40B4-BE49-F238E27FC236}">
                <a16:creationId xmlns:a16="http://schemas.microsoft.com/office/drawing/2014/main" id="{4208039E-45F9-CB8F-393C-3AEF6F394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7934" y="60603"/>
            <a:ext cx="702237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 sz="3600" i="1" dirty="0">
                <a:solidFill>
                  <a:srgbClr val="001ABF"/>
                </a:solidFill>
                <a:latin typeface="Arial Black" charset="0"/>
              </a:rPr>
              <a:t>Geology 5640/6640</a:t>
            </a:r>
          </a:p>
          <a:p>
            <a:pPr algn="ctr"/>
            <a:r>
              <a:rPr lang="en-US" sz="3600" i="1" dirty="0">
                <a:solidFill>
                  <a:srgbClr val="001ABF"/>
                </a:solidFill>
                <a:latin typeface="Arial Black" charset="0"/>
              </a:rPr>
              <a:t>Introduction to Seismology</a:t>
            </a:r>
            <a:endParaRPr lang="en-US" sz="3600" i="1" u="sng" dirty="0">
              <a:solidFill>
                <a:srgbClr val="001ABF"/>
              </a:solidFill>
              <a:latin typeface="Arial Black" charset="0"/>
            </a:endParaRPr>
          </a:p>
        </p:txBody>
      </p:sp>
      <p:sp>
        <p:nvSpPr>
          <p:cNvPr id="4" name="Text Box 26">
            <a:extLst>
              <a:ext uri="{FF2B5EF4-FFF2-40B4-BE49-F238E27FC236}">
                <a16:creationId xmlns:a16="http://schemas.microsoft.com/office/drawing/2014/main" id="{00B1A641-72DF-BA70-2808-5F94C3DA8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1195" y="60603"/>
            <a:ext cx="19319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24 Sep 2024</a:t>
            </a:r>
          </a:p>
        </p:txBody>
      </p:sp>
      <p:sp>
        <p:nvSpPr>
          <p:cNvPr id="5" name="Text Box 27">
            <a:extLst>
              <a:ext uri="{FF2B5EF4-FFF2-40B4-BE49-F238E27FC236}">
                <a16:creationId xmlns:a16="http://schemas.microsoft.com/office/drawing/2014/main" id="{F77B3A9C-006E-5D56-D699-EFFD1A17D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9843" y="6428066"/>
            <a:ext cx="26843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1ABF"/>
                </a:solidFill>
              </a:rPr>
              <a:t>© A.R. Lowry 2011-2024</a:t>
            </a:r>
            <a:endParaRPr lang="en-US" sz="1800" dirty="0">
              <a:solidFill>
                <a:srgbClr val="001AB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3" name="Text Box 28">
            <a:extLst>
              <a:ext uri="{FF2B5EF4-FFF2-40B4-BE49-F238E27FC236}">
                <a16:creationId xmlns:a16="http://schemas.microsoft.com/office/drawing/2014/main" id="{6406BCDF-8913-20DC-8F6B-B64DFAD18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970" y="6348763"/>
            <a:ext cx="88208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1ABF"/>
                </a:solidFill>
              </a:rPr>
              <a:t>Read for Thursday 26 September: </a:t>
            </a:r>
            <a:r>
              <a:rPr lang="en-US" i="1" dirty="0">
                <a:solidFill>
                  <a:srgbClr val="001ABF"/>
                </a:solidFill>
              </a:rPr>
              <a:t>S&amp;W</a:t>
            </a:r>
            <a:r>
              <a:rPr lang="en-US" dirty="0">
                <a:solidFill>
                  <a:srgbClr val="001ABF"/>
                </a:solidFill>
              </a:rPr>
              <a:t> 53-62 (§2.4); 458-462</a:t>
            </a:r>
          </a:p>
        </p:txBody>
      </p:sp>
      <p:sp>
        <p:nvSpPr>
          <p:cNvPr id="6" name="Text Box 29">
            <a:extLst>
              <a:ext uri="{FF2B5EF4-FFF2-40B4-BE49-F238E27FC236}">
                <a16:creationId xmlns:a16="http://schemas.microsoft.com/office/drawing/2014/main" id="{BF1C4A51-5D9F-64FD-83BC-B3538BF6A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2895" y="1127403"/>
            <a:ext cx="9106211" cy="521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b="1" i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Last time:</a:t>
            </a:r>
            <a:r>
              <a:rPr lang="en-US" b="1" i="1" dirty="0">
                <a:solidFill>
                  <a:schemeClr val="accent2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lang="en-US" dirty="0">
                <a:solidFill>
                  <a:srgbClr val="001ABF"/>
                </a:solidFill>
              </a:rPr>
              <a:t>The </a:t>
            </a:r>
            <a:r>
              <a:rPr lang="en-US" i="1" dirty="0">
                <a:solidFill>
                  <a:srgbClr val="001ABF"/>
                </a:solidFill>
                <a:latin typeface="Arial Black" charset="0"/>
              </a:rPr>
              <a:t>Equations of Motion (Wave Equation!)</a:t>
            </a:r>
            <a:endParaRPr lang="en-US" dirty="0">
              <a:solidFill>
                <a:srgbClr val="001ABF"/>
              </a:solidFill>
            </a:endParaRPr>
          </a:p>
          <a:p>
            <a:endParaRPr lang="en-US" sz="300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• The elasticity tensor has up to 21 independent terms, but </a:t>
            </a:r>
          </a:p>
          <a:p>
            <a:r>
              <a:rPr lang="en-US" dirty="0">
                <a:solidFill>
                  <a:srgbClr val="001ABF"/>
                </a:solidFill>
              </a:rPr>
              <a:t>   for an isotropic solid, we only need two (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Lame’s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r>
              <a:rPr lang="en-US" dirty="0">
                <a:solidFill>
                  <a:srgbClr val="FF0000"/>
                </a:solidFill>
              </a:rPr>
              <a:t>  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constants</a:t>
            </a:r>
            <a:r>
              <a:rPr lang="en-US" i="1" dirty="0">
                <a:solidFill>
                  <a:srgbClr val="FF3300"/>
                </a:solidFill>
                <a:latin typeface="Arial Black" charset="0"/>
              </a:rPr>
              <a:t> </a:t>
            </a:r>
            <a:r>
              <a:rPr lang="en-US" i="1" dirty="0">
                <a:solidFill>
                  <a:schemeClr val="tx2"/>
                </a:solidFill>
                <a:latin typeface="Symbol" charset="0"/>
                <a:sym typeface="Symbol" charset="0"/>
              </a:rPr>
              <a:t>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1ABF"/>
                </a:solidFill>
              </a:rPr>
              <a:t>and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solidFill>
                  <a:schemeClr val="tx2"/>
                </a:solidFill>
                <a:latin typeface="Symbol" charset="0"/>
                <a:sym typeface="Symbol" charset="0"/>
              </a:rPr>
              <a:t></a:t>
            </a:r>
            <a:r>
              <a:rPr lang="en-US" dirty="0">
                <a:solidFill>
                  <a:srgbClr val="001ABF"/>
                </a:solidFill>
              </a:rPr>
              <a:t>):</a:t>
            </a:r>
            <a:endParaRPr lang="en-US" sz="600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• Any imbalance of stress will be offset by acceleration</a:t>
            </a:r>
          </a:p>
          <a:p>
            <a:r>
              <a:rPr lang="en-US" dirty="0">
                <a:solidFill>
                  <a:srgbClr val="001ABF"/>
                </a:solidFill>
              </a:rPr>
              <a:t>   (Newton</a:t>
            </a:r>
            <a:r>
              <a:rPr lang="en-US" dirty="0">
                <a:solidFill>
                  <a:srgbClr val="001ABF"/>
                </a:solidFill>
                <a:latin typeface="Arial"/>
              </a:rPr>
              <a:t>’</a:t>
            </a:r>
            <a:r>
              <a:rPr lang="en-US" dirty="0">
                <a:solidFill>
                  <a:srgbClr val="001ABF"/>
                </a:solidFill>
              </a:rPr>
              <a:t>s 2</a:t>
            </a:r>
            <a:r>
              <a:rPr lang="en-US" baseline="30000" dirty="0">
                <a:solidFill>
                  <a:srgbClr val="001ABF"/>
                </a:solidFill>
              </a:rPr>
              <a:t>nd</a:t>
            </a:r>
            <a:r>
              <a:rPr lang="en-US" dirty="0">
                <a:solidFill>
                  <a:srgbClr val="001ABF"/>
                </a:solidFill>
              </a:rPr>
              <a:t> law: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b="1" dirty="0">
                <a:latin typeface="Times New Roman" charset="0"/>
              </a:rPr>
              <a:t>            </a:t>
            </a:r>
            <a:r>
              <a:rPr lang="en-US" dirty="0">
                <a:solidFill>
                  <a:srgbClr val="001ABF"/>
                </a:solidFill>
              </a:rPr>
              <a:t>). This leads to the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dynamic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  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equations of motion</a:t>
            </a:r>
            <a:r>
              <a:rPr lang="en-US" dirty="0">
                <a:solidFill>
                  <a:srgbClr val="001ABF"/>
                </a:solidFill>
              </a:rPr>
              <a:t>:</a:t>
            </a:r>
          </a:p>
          <a:p>
            <a:endParaRPr lang="en-US" dirty="0">
              <a:solidFill>
                <a:srgbClr val="001ABF"/>
              </a:solidFill>
            </a:endParaRPr>
          </a:p>
          <a:p>
            <a:pPr>
              <a:buFontTx/>
              <a:buChar char="•"/>
            </a:pPr>
            <a:r>
              <a:rPr lang="en-US" dirty="0">
                <a:solidFill>
                  <a:srgbClr val="001ABF"/>
                </a:solidFill>
              </a:rPr>
              <a:t> We neglect the (gravitational) body force </a:t>
            </a:r>
            <a:r>
              <a:rPr lang="en-US" i="1" dirty="0">
                <a:solidFill>
                  <a:schemeClr val="tx2"/>
                </a:solidFill>
                <a:latin typeface="Times New Roman" charset="0"/>
              </a:rPr>
              <a:t>f</a:t>
            </a:r>
            <a:r>
              <a:rPr lang="en-US" i="1" baseline="-25000" dirty="0">
                <a:solidFill>
                  <a:schemeClr val="tx2"/>
                </a:solidFill>
                <a:latin typeface="Times New Roman" charset="0"/>
              </a:rPr>
              <a:t>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1ABF"/>
                </a:solidFill>
              </a:rPr>
              <a:t>(for now) and express</a:t>
            </a:r>
          </a:p>
          <a:p>
            <a:r>
              <a:rPr lang="en-US" dirty="0">
                <a:solidFill>
                  <a:srgbClr val="001ABF"/>
                </a:solidFill>
              </a:rPr>
              <a:t>   in terms of displacement, by substituting </a:t>
            </a:r>
            <a:r>
              <a:rPr lang="en-US" i="1" dirty="0">
                <a:solidFill>
                  <a:srgbClr val="001ABF"/>
                </a:solidFill>
                <a:latin typeface="Arial Black" charset="0"/>
              </a:rPr>
              <a:t>Hooke’s law</a:t>
            </a:r>
            <a:r>
              <a:rPr lang="en-US" dirty="0">
                <a:solidFill>
                  <a:srgbClr val="001ABF"/>
                </a:solidFill>
              </a:rPr>
              <a:t>  and</a:t>
            </a:r>
          </a:p>
          <a:p>
            <a:r>
              <a:rPr lang="en-US" dirty="0">
                <a:solidFill>
                  <a:srgbClr val="001ABF"/>
                </a:solidFill>
              </a:rPr>
              <a:t>   the definition of the </a:t>
            </a:r>
            <a:r>
              <a:rPr lang="en-US" i="1" dirty="0">
                <a:solidFill>
                  <a:srgbClr val="001ABF"/>
                </a:solidFill>
                <a:latin typeface="Arial Black" charset="0"/>
              </a:rPr>
              <a:t>strain tensor</a:t>
            </a:r>
            <a:r>
              <a:rPr lang="en-US" dirty="0">
                <a:solidFill>
                  <a:srgbClr val="001ABF"/>
                </a:solidFill>
              </a:rPr>
              <a:t>. This results in the</a:t>
            </a:r>
          </a:p>
          <a:p>
            <a:endParaRPr lang="en-US" sz="1800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  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P-wave equation</a:t>
            </a:r>
            <a:r>
              <a:rPr lang="en-US" dirty="0">
                <a:solidFill>
                  <a:srgbClr val="001ABF"/>
                </a:solidFill>
              </a:rPr>
              <a:t>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9F8441-1067-866C-D046-A67BD5802E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197" y="2369383"/>
            <a:ext cx="4038600" cy="566738"/>
          </a:xfrm>
          <a:prstGeom prst="rect">
            <a:avLst/>
          </a:prstGeom>
          <a:solidFill>
            <a:schemeClr val="bg1">
              <a:lumMod val="85000"/>
            </a:schemeClr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2240A9A-3D05-87B1-A793-1C9950C15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334" y="3829328"/>
            <a:ext cx="2590800" cy="627062"/>
          </a:xfrm>
          <a:prstGeom prst="rect">
            <a:avLst/>
          </a:prstGeom>
          <a:solidFill>
            <a:schemeClr val="bg1">
              <a:lumMod val="85000"/>
            </a:schemeClr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5657C4D-1742-51A8-E9D3-23D8F700A1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997" y="5635725"/>
            <a:ext cx="1463675" cy="709613"/>
          </a:xfrm>
          <a:prstGeom prst="rect">
            <a:avLst/>
          </a:prstGeom>
          <a:solidFill>
            <a:schemeClr val="bg1">
              <a:lumMod val="85000"/>
            </a:schemeClr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8AABBDE-913F-90CB-0011-E844DF71F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797" y="5635725"/>
            <a:ext cx="2659063" cy="709613"/>
          </a:xfrm>
          <a:prstGeom prst="rect">
            <a:avLst/>
          </a:prstGeom>
          <a:solidFill>
            <a:schemeClr val="bg1">
              <a:lumMod val="85000"/>
            </a:schemeClr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85C59BF-354F-AAF1-6474-F0312C798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677" y="3407723"/>
            <a:ext cx="914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2006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3">
            <a:extLst>
              <a:ext uri="{FF2B5EF4-FFF2-40B4-BE49-F238E27FC236}">
                <a16:creationId xmlns:a16="http://schemas.microsoft.com/office/drawing/2014/main" id="{2BE9888E-B9C7-D3A6-8598-25A0C98CC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5344" y="838200"/>
            <a:ext cx="8019760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1ABF"/>
                </a:solidFill>
              </a:rPr>
              <a:t>Similarly, substituting potentials into the </a:t>
            </a:r>
            <a:r>
              <a:rPr lang="en-US" i="1" dirty="0"/>
              <a:t>S</a:t>
            </a:r>
            <a:r>
              <a:rPr lang="en-US" dirty="0">
                <a:solidFill>
                  <a:srgbClr val="001ABF"/>
                </a:solidFill>
              </a:rPr>
              <a:t>-wave equation:</a:t>
            </a: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sz="600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Here we take advantage of another vector identity:</a:t>
            </a: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Rearranging:</a:t>
            </a: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And hence: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132AD76-D914-AB09-80FB-28C7C23470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094" y="3565525"/>
            <a:ext cx="2562225" cy="80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rgbClr val="FF646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508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D97C6E2-969E-26A0-70AC-04059D3A82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194" y="4946650"/>
            <a:ext cx="2486025" cy="1073150"/>
          </a:xfrm>
          <a:prstGeom prst="rect">
            <a:avLst/>
          </a:prstGeom>
          <a:solidFill>
            <a:schemeClr val="bg1">
              <a:lumMod val="85000"/>
            </a:schemeClr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20" name="AutoShape 7">
            <a:extLst>
              <a:ext uri="{FF2B5EF4-FFF2-40B4-BE49-F238E27FC236}">
                <a16:creationId xmlns:a16="http://schemas.microsoft.com/office/drawing/2014/main" id="{6FFFA3C3-57ED-C3FC-D5D7-09C26FAA8B5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428331" y="1384300"/>
            <a:ext cx="533400" cy="5334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699" y="9117"/>
                  <a:pt x="2699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3300">
              <a:alpha val="50000"/>
            </a:srgbClr>
          </a:solidFill>
          <a:ln w="9525">
            <a:solidFill>
              <a:schemeClr val="tx1">
                <a:alpha val="50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1" name="AutoShape 8">
            <a:extLst>
              <a:ext uri="{FF2B5EF4-FFF2-40B4-BE49-F238E27FC236}">
                <a16:creationId xmlns:a16="http://schemas.microsoft.com/office/drawing/2014/main" id="{C86D5205-72C2-EBAA-2E3F-A9D7EBD2820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257256" y="1384300"/>
            <a:ext cx="533400" cy="5334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699" y="9117"/>
                  <a:pt x="2699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3300">
              <a:alpha val="50000"/>
            </a:srgbClr>
          </a:solidFill>
          <a:ln w="9525">
            <a:solidFill>
              <a:schemeClr val="tx1">
                <a:alpha val="50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79F9F74E-C907-0A94-AF4E-678DD6697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256" y="1279525"/>
            <a:ext cx="5295900" cy="70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rgbClr val="FF646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508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B1926E9-66A1-5CA0-9BD5-9586079FE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1369" y="2498725"/>
            <a:ext cx="5526087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4" name="AutoShape 12">
            <a:extLst>
              <a:ext uri="{FF2B5EF4-FFF2-40B4-BE49-F238E27FC236}">
                <a16:creationId xmlns:a16="http://schemas.microsoft.com/office/drawing/2014/main" id="{E4654A6C-22D5-72C0-2DF0-8B418CB299E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817394" y="2489200"/>
            <a:ext cx="533400" cy="5334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699" y="9117"/>
                  <a:pt x="2699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3300">
              <a:alpha val="50000"/>
            </a:srgbClr>
          </a:solidFill>
          <a:ln w="9525">
            <a:solidFill>
              <a:schemeClr val="tx1">
                <a:alpha val="50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15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3D567E86-3E60-9DDE-31A9-DA88C3050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5395" y="612845"/>
            <a:ext cx="7841209" cy="5632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1ABF"/>
                </a:solidFill>
              </a:rPr>
              <a:t>So what</a:t>
            </a:r>
            <a:r>
              <a:rPr lang="en-US" dirty="0">
                <a:solidFill>
                  <a:srgbClr val="001ABF"/>
                </a:solidFill>
                <a:latin typeface="Arial"/>
              </a:rPr>
              <a:t>’</a:t>
            </a:r>
            <a:r>
              <a:rPr lang="en-US" dirty="0">
                <a:solidFill>
                  <a:srgbClr val="001ABF"/>
                </a:solidFill>
              </a:rPr>
              <a:t>s the point of this? We want to find some</a:t>
            </a:r>
          </a:p>
          <a:p>
            <a:r>
              <a:rPr lang="en-US" dirty="0">
                <a:solidFill>
                  <a:srgbClr val="001ABF"/>
                </a:solidFill>
              </a:rPr>
              <a:t>   </a:t>
            </a:r>
            <a:r>
              <a:rPr lang="en-US" i="1" dirty="0">
                <a:solidFill>
                  <a:srgbClr val="001ABF"/>
                </a:solidFill>
                <a:latin typeface="Arial Black" charset="0"/>
              </a:rPr>
              <a:t>solution</a:t>
            </a:r>
            <a:r>
              <a:rPr lang="en-US" dirty="0">
                <a:solidFill>
                  <a:srgbClr val="001ABF"/>
                </a:solidFill>
              </a:rPr>
              <a:t>, e.g. for </a:t>
            </a:r>
            <a:r>
              <a:rPr lang="en-US" i="1" dirty="0"/>
              <a:t>P</a:t>
            </a:r>
            <a:r>
              <a:rPr lang="en-US" dirty="0">
                <a:solidFill>
                  <a:srgbClr val="001ABF"/>
                </a:solidFill>
              </a:rPr>
              <a:t>-wave displacement potential,</a:t>
            </a:r>
          </a:p>
          <a:p>
            <a:r>
              <a:rPr lang="en-US" dirty="0">
                <a:solidFill>
                  <a:srgbClr val="001ABF"/>
                </a:solidFill>
              </a:rPr>
              <a:t>   that allows for </a:t>
            </a:r>
            <a:r>
              <a:rPr lang="en-US" i="1" dirty="0">
                <a:solidFill>
                  <a:srgbClr val="001ABF"/>
                </a:solidFill>
                <a:latin typeface="Arial Black" charset="0"/>
              </a:rPr>
              <a:t>separation of variables</a:t>
            </a:r>
            <a:r>
              <a:rPr lang="en-US" dirty="0">
                <a:solidFill>
                  <a:srgbClr val="001ABF"/>
                </a:solidFill>
              </a:rPr>
              <a:t>:</a:t>
            </a: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The </a:t>
            </a:r>
            <a:r>
              <a:rPr lang="en-US" i="1" dirty="0" err="1">
                <a:solidFill>
                  <a:srgbClr val="FF0000"/>
                </a:solidFill>
                <a:latin typeface="Arial Black" charset="0"/>
              </a:rPr>
              <a:t>eigenfunctions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1ABF"/>
                </a:solidFill>
              </a:rPr>
              <a:t>for a partial differential equation</a:t>
            </a:r>
          </a:p>
          <a:p>
            <a:r>
              <a:rPr lang="en-US" dirty="0">
                <a:solidFill>
                  <a:srgbClr val="001ABF"/>
                </a:solidFill>
              </a:rPr>
              <a:t>   of this form (i.e., functions which, if plugged into the </a:t>
            </a:r>
          </a:p>
          <a:p>
            <a:r>
              <a:rPr lang="en-US" dirty="0">
                <a:solidFill>
                  <a:srgbClr val="001ABF"/>
                </a:solidFill>
              </a:rPr>
              <a:t>   equation, will yield solutions of similar form) are:</a:t>
            </a: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(called the </a:t>
            </a:r>
            <a:r>
              <a:rPr lang="ja-JP" altLang="en-US" dirty="0">
                <a:solidFill>
                  <a:srgbClr val="001ABF"/>
                </a:solidFill>
                <a:latin typeface="Arial"/>
              </a:rPr>
              <a:t>“</a:t>
            </a:r>
            <a:r>
              <a:rPr lang="en-US" dirty="0" err="1">
                <a:solidFill>
                  <a:srgbClr val="001ABF"/>
                </a:solidFill>
              </a:rPr>
              <a:t>d</a:t>
            </a:r>
            <a:r>
              <a:rPr lang="en-US" dirty="0" err="1">
                <a:solidFill>
                  <a:srgbClr val="001ABF"/>
                </a:solidFill>
                <a:latin typeface="Arial"/>
              </a:rPr>
              <a:t>’</a:t>
            </a:r>
            <a:r>
              <a:rPr lang="en-US" dirty="0" err="1">
                <a:solidFill>
                  <a:srgbClr val="001ABF"/>
                </a:solidFill>
              </a:rPr>
              <a:t>Alembert</a:t>
            </a:r>
            <a:r>
              <a:rPr lang="en-US" dirty="0">
                <a:solidFill>
                  <a:srgbClr val="001ABF"/>
                </a:solidFill>
              </a:rPr>
              <a:t> solution</a:t>
            </a:r>
            <a:r>
              <a:rPr lang="ja-JP" altLang="en-US" dirty="0">
                <a:solidFill>
                  <a:srgbClr val="001ABF"/>
                </a:solidFill>
                <a:latin typeface="Arial"/>
              </a:rPr>
              <a:t>”</a:t>
            </a:r>
            <a:r>
              <a:rPr lang="en-US" dirty="0">
                <a:solidFill>
                  <a:srgbClr val="001ABF"/>
                </a:solidFill>
              </a:rPr>
              <a:t>). Here,</a:t>
            </a:r>
          </a:p>
          <a:p>
            <a:r>
              <a:rPr lang="en-US" dirty="0">
                <a:solidFill>
                  <a:schemeClr val="accent2"/>
                </a:solidFill>
              </a:rPr>
              <a:t>          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   </a:t>
            </a:r>
            <a:r>
              <a:rPr lang="en-US" dirty="0">
                <a:solidFill>
                  <a:srgbClr val="001ABF"/>
                </a:solidFill>
              </a:rPr>
              <a:t>is the imaginary number </a:t>
            </a:r>
          </a:p>
          <a:p>
            <a:r>
              <a:rPr lang="en-US" dirty="0">
                <a:solidFill>
                  <a:schemeClr val="accent2"/>
                </a:solidFill>
              </a:rPr>
              <a:t>         </a:t>
            </a:r>
            <a:r>
              <a:rPr lang="en-US" i="1" dirty="0">
                <a:latin typeface="Times New Roman" charset="0"/>
              </a:rPr>
              <a:t>A</a:t>
            </a: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   </a:t>
            </a:r>
            <a:r>
              <a:rPr lang="en-US" dirty="0">
                <a:solidFill>
                  <a:srgbClr val="001ABF"/>
                </a:solidFill>
              </a:rPr>
              <a:t>is amplitude</a:t>
            </a:r>
          </a:p>
          <a:p>
            <a:r>
              <a:rPr lang="en-US" dirty="0">
                <a:solidFill>
                  <a:schemeClr val="accent2"/>
                </a:solidFill>
              </a:rPr>
              <a:t>         </a:t>
            </a:r>
            <a:r>
              <a:rPr lang="en-US" i="1" dirty="0">
                <a:latin typeface="Symbol" charset="0"/>
                <a:sym typeface="Symbol" charset="0"/>
              </a:rPr>
              <a:t></a:t>
            </a:r>
            <a:r>
              <a:rPr lang="en-US" dirty="0">
                <a:solidFill>
                  <a:schemeClr val="accent2"/>
                </a:solidFill>
              </a:rPr>
              <a:t>    </a:t>
            </a:r>
            <a:r>
              <a:rPr lang="en-US" dirty="0">
                <a:solidFill>
                  <a:srgbClr val="001ABF"/>
                </a:solidFill>
              </a:rPr>
              <a:t>is angular frequency </a:t>
            </a:r>
            <a:r>
              <a:rPr lang="en-US" dirty="0">
                <a:latin typeface="Times New Roman" charset="0"/>
              </a:rPr>
              <a:t>2</a:t>
            </a:r>
            <a:r>
              <a:rPr lang="en-US" i="1" dirty="0">
                <a:latin typeface="Symbol" charset="0"/>
                <a:sym typeface="Symbol" charset="0"/>
              </a:rPr>
              <a:t></a:t>
            </a:r>
            <a:r>
              <a:rPr lang="en-US" dirty="0">
                <a:latin typeface="Times New Roman" charset="0"/>
              </a:rPr>
              <a:t>/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1ABF"/>
                </a:solidFill>
              </a:rPr>
              <a:t>(&amp;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1ABF"/>
                </a:solidFill>
              </a:rPr>
              <a:t>is time period)</a:t>
            </a:r>
          </a:p>
          <a:p>
            <a:r>
              <a:rPr lang="en-US" dirty="0">
                <a:solidFill>
                  <a:schemeClr val="accent2"/>
                </a:solidFill>
              </a:rPr>
              <a:t>         </a:t>
            </a:r>
            <a:r>
              <a:rPr lang="en-US" i="1" dirty="0">
                <a:latin typeface="Times New Roman" charset="0"/>
              </a:rPr>
              <a:t>k</a:t>
            </a:r>
            <a:r>
              <a:rPr lang="en-US" dirty="0">
                <a:solidFill>
                  <a:schemeClr val="accent2"/>
                </a:solidFill>
              </a:rPr>
              <a:t>    </a:t>
            </a:r>
            <a:r>
              <a:rPr lang="en-US" dirty="0">
                <a:solidFill>
                  <a:srgbClr val="001ABF"/>
                </a:solidFill>
              </a:rPr>
              <a:t>is spatial wavenumber </a:t>
            </a:r>
            <a:r>
              <a:rPr lang="en-US" dirty="0">
                <a:latin typeface="Times New Roman" charset="0"/>
              </a:rPr>
              <a:t>2</a:t>
            </a:r>
            <a:r>
              <a:rPr lang="en-US" i="1" dirty="0">
                <a:latin typeface="Symbol" charset="0"/>
                <a:sym typeface="Symbol" charset="0"/>
              </a:rPr>
              <a:t></a:t>
            </a:r>
            <a:r>
              <a:rPr lang="en-US" dirty="0">
                <a:latin typeface="Times New Roman" charset="0"/>
              </a:rPr>
              <a:t>/</a:t>
            </a:r>
            <a:r>
              <a:rPr lang="en-US" i="1" dirty="0">
                <a:latin typeface="Symbol" charset="0"/>
                <a:sym typeface="Symbol" charset="0"/>
              </a:rPr>
              <a:t></a:t>
            </a:r>
            <a:r>
              <a:rPr lang="en-US" dirty="0"/>
              <a:t> </a:t>
            </a:r>
            <a:r>
              <a:rPr lang="en-US" dirty="0">
                <a:solidFill>
                  <a:srgbClr val="001ABF"/>
                </a:solidFill>
              </a:rPr>
              <a:t>(&amp; </a:t>
            </a:r>
            <a:r>
              <a:rPr lang="en-US" i="1" dirty="0">
                <a:latin typeface="Symbol" charset="0"/>
                <a:sym typeface="Symbol" charset="0"/>
              </a:rPr>
              <a:t></a:t>
            </a:r>
            <a:r>
              <a:rPr lang="en-US" dirty="0"/>
              <a:t> </a:t>
            </a:r>
            <a:r>
              <a:rPr lang="en-US" dirty="0">
                <a:solidFill>
                  <a:srgbClr val="001ABF"/>
                </a:solidFill>
              </a:rPr>
              <a:t>is wavelength)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85885C-3EC1-4D0D-16CA-41319E26AC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495" y="1860620"/>
            <a:ext cx="4641850" cy="60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9C67A6C-21F2-C325-BF33-3F951C5FC1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833" y="3525908"/>
            <a:ext cx="3049587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123B424-7068-25D7-58B5-336740BA0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095" y="4660970"/>
            <a:ext cx="533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1998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9">
            <a:extLst>
              <a:ext uri="{FF2B5EF4-FFF2-40B4-BE49-F238E27FC236}">
                <a16:creationId xmlns:a16="http://schemas.microsoft.com/office/drawing/2014/main" id="{4F745D3E-DA3D-724A-879B-1EE77831D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122" y="835983"/>
            <a:ext cx="8239756" cy="5186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b="1" i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Last time continued: </a:t>
            </a:r>
            <a:r>
              <a:rPr lang="en-US" dirty="0">
                <a:solidFill>
                  <a:srgbClr val="001ABF"/>
                </a:solidFill>
              </a:rPr>
              <a:t>The </a:t>
            </a:r>
            <a:r>
              <a:rPr lang="en-US" i="1" dirty="0">
                <a:solidFill>
                  <a:srgbClr val="001ABF"/>
                </a:solidFill>
                <a:latin typeface="Arial Black" charset="0"/>
              </a:rPr>
              <a:t>Wave Equation!</a:t>
            </a:r>
            <a:endParaRPr lang="en-US" dirty="0">
              <a:solidFill>
                <a:srgbClr val="001ABF"/>
              </a:solidFill>
            </a:endParaRPr>
          </a:p>
          <a:p>
            <a:endParaRPr lang="en-US" sz="600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• The seismic wave equations derive from the divergence</a:t>
            </a:r>
          </a:p>
          <a:p>
            <a:r>
              <a:rPr lang="en-US" dirty="0">
                <a:solidFill>
                  <a:srgbClr val="001ABF"/>
                </a:solidFill>
              </a:rPr>
              <a:t>   (         dilatational strain </a:t>
            </a:r>
            <a:r>
              <a:rPr lang="en-US" i="1" dirty="0">
                <a:latin typeface="Symbol" charset="0"/>
                <a:sym typeface="Symbol" charset="0"/>
              </a:rPr>
              <a:t></a:t>
            </a:r>
            <a:r>
              <a:rPr lang="en-US" dirty="0">
                <a:solidFill>
                  <a:srgbClr val="001ABF"/>
                </a:solidFill>
              </a:rPr>
              <a:t>) and curl (          shear strain) of</a:t>
            </a:r>
          </a:p>
          <a:p>
            <a:r>
              <a:rPr lang="en-US" dirty="0">
                <a:solidFill>
                  <a:srgbClr val="001ABF"/>
                </a:solidFill>
              </a:rPr>
              <a:t>   equations of motion:</a:t>
            </a:r>
          </a:p>
          <a:p>
            <a:r>
              <a:rPr lang="en-US" i="1" dirty="0">
                <a:solidFill>
                  <a:srgbClr val="FF3300"/>
                </a:solidFill>
              </a:rPr>
              <a:t>  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P-wave equation</a:t>
            </a:r>
            <a:r>
              <a:rPr lang="en-US" dirty="0">
                <a:solidFill>
                  <a:srgbClr val="001ABF"/>
                </a:solidFill>
              </a:rPr>
              <a:t>:</a:t>
            </a:r>
            <a:r>
              <a:rPr lang="en-US" sz="3000" dirty="0">
                <a:solidFill>
                  <a:schemeClr val="accent2"/>
                </a:solidFill>
              </a:rPr>
              <a:t> 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  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S-wave equation</a:t>
            </a:r>
            <a:r>
              <a:rPr lang="en-US" dirty="0">
                <a:solidFill>
                  <a:srgbClr val="001ABF"/>
                </a:solidFill>
              </a:rPr>
              <a:t>:</a:t>
            </a:r>
            <a:r>
              <a:rPr lang="en-US" sz="3400" dirty="0">
                <a:solidFill>
                  <a:schemeClr val="accent2"/>
                </a:solidFill>
              </a:rPr>
              <a:t> </a:t>
            </a:r>
            <a:endParaRPr lang="en-US" dirty="0">
              <a:solidFill>
                <a:schemeClr val="accent2"/>
              </a:solidFill>
            </a:endParaRPr>
          </a:p>
          <a:p>
            <a:endParaRPr lang="en-US" sz="3600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   in which </a:t>
            </a:r>
            <a:r>
              <a:rPr lang="en-US" i="1" dirty="0">
                <a:latin typeface="Symbol" charset="0"/>
                <a:sym typeface="Symbol" charset="0"/>
              </a:rPr>
              <a:t>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1ABF"/>
                </a:solidFill>
              </a:rPr>
              <a:t>and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Symbol" charset="0"/>
                <a:sym typeface="Symbol" charset="0"/>
              </a:rPr>
              <a:t>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1ABF"/>
                </a:solidFill>
              </a:rPr>
              <a:t>are the</a:t>
            </a:r>
          </a:p>
          <a:p>
            <a:r>
              <a:rPr lang="en-US" dirty="0">
                <a:solidFill>
                  <a:schemeClr val="accent2"/>
                </a:solidFill>
              </a:rPr>
              <a:t>  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propagation velocities</a:t>
            </a:r>
            <a:r>
              <a:rPr lang="en-US" dirty="0">
                <a:solidFill>
                  <a:srgbClr val="001ABF"/>
                </a:solidFill>
              </a:rPr>
              <a:t>:</a:t>
            </a:r>
          </a:p>
          <a:p>
            <a:endParaRPr lang="en-US" sz="600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• Hence, velocity is sensitive to both the isotropic elastic</a:t>
            </a:r>
          </a:p>
          <a:p>
            <a:r>
              <a:rPr lang="en-US" dirty="0">
                <a:solidFill>
                  <a:srgbClr val="001ABF"/>
                </a:solidFill>
              </a:rPr>
              <a:t>   properties of rocks and to their densities</a:t>
            </a:r>
          </a:p>
          <a:p>
            <a:endParaRPr lang="en-US" sz="300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• Elastic properties generally vary more than density!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342C09-9EE6-6CDF-E7D4-E7AC67FC7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397" y="2183771"/>
            <a:ext cx="1463675" cy="709612"/>
          </a:xfrm>
          <a:prstGeom prst="rect">
            <a:avLst/>
          </a:prstGeom>
          <a:solidFill>
            <a:schemeClr val="bg1">
              <a:lumMod val="85000"/>
            </a:schemeClr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0F0FCA4-E6CA-E543-4DBD-1426713AF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197" y="2183771"/>
            <a:ext cx="2659063" cy="709612"/>
          </a:xfrm>
          <a:prstGeom prst="rect">
            <a:avLst/>
          </a:prstGeom>
          <a:solidFill>
            <a:schemeClr val="bg1">
              <a:lumMod val="85000"/>
            </a:schemeClr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52A860D-EACE-2C58-0592-695D68615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317" y="1655133"/>
            <a:ext cx="7874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A5B434D-9D71-C36B-A0DD-6BE6ABE29E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345" y="1655133"/>
            <a:ext cx="8159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8ECF6B7-58BD-2E42-D25D-C269E112A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7997" y="3045783"/>
            <a:ext cx="2830513" cy="709613"/>
          </a:xfrm>
          <a:prstGeom prst="rect">
            <a:avLst/>
          </a:prstGeom>
          <a:solidFill>
            <a:schemeClr val="bg1">
              <a:lumMod val="85000"/>
            </a:schemeClr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97AA3A1-AD45-35FA-AF39-B3CCB4525A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797" y="3883983"/>
            <a:ext cx="1441450" cy="806450"/>
          </a:xfrm>
          <a:prstGeom prst="rect">
            <a:avLst/>
          </a:prstGeom>
          <a:solidFill>
            <a:schemeClr val="bg1">
              <a:lumMod val="85000"/>
            </a:schemeClr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D8CF75-B818-9C32-B70C-0B7C47F712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3022" y="3883983"/>
            <a:ext cx="903288" cy="806450"/>
          </a:xfrm>
          <a:prstGeom prst="rect">
            <a:avLst/>
          </a:prstGeom>
          <a:solidFill>
            <a:schemeClr val="bg1">
              <a:lumMod val="85000"/>
            </a:schemeClr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67121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7586F3B2-A2EC-AA3A-C552-3FB30B559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6955" y="286176"/>
            <a:ext cx="8018090" cy="6463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1ABF"/>
                </a:solidFill>
              </a:rPr>
              <a:t>• Here                           and                     represent the</a:t>
            </a:r>
          </a:p>
          <a:p>
            <a:endParaRPr lang="en-US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  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propagation velocities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1ABF"/>
                </a:solidFill>
              </a:rPr>
              <a:t>for the </a:t>
            </a:r>
            <a:r>
              <a:rPr lang="en-US" i="1" dirty="0"/>
              <a:t>P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1ABF"/>
                </a:solidFill>
              </a:rPr>
              <a:t>and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/>
              <a:t>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1ABF"/>
                </a:solidFill>
              </a:rPr>
              <a:t>waves</a:t>
            </a:r>
          </a:p>
          <a:p>
            <a:r>
              <a:rPr lang="en-US" dirty="0">
                <a:solidFill>
                  <a:srgbClr val="001ABF"/>
                </a:solidFill>
              </a:rPr>
              <a:t>   respectively.</a:t>
            </a: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• Note changes in elastic properties contribute more to</a:t>
            </a:r>
          </a:p>
          <a:p>
            <a:r>
              <a:rPr lang="en-US" dirty="0">
                <a:solidFill>
                  <a:srgbClr val="001ABF"/>
                </a:solidFill>
              </a:rPr>
              <a:t>   velocity variation than changes in density</a:t>
            </a:r>
          </a:p>
          <a:p>
            <a:endParaRPr lang="en-US" sz="600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• Velocity is sensitive to rock chemistry, packing structure,</a:t>
            </a:r>
          </a:p>
          <a:p>
            <a:r>
              <a:rPr lang="en-US" dirty="0">
                <a:solidFill>
                  <a:srgbClr val="001ABF"/>
                </a:solidFill>
              </a:rPr>
              <a:t>   porosity &amp; fluid type, pressure and temperature. The</a:t>
            </a:r>
          </a:p>
          <a:p>
            <a:r>
              <a:rPr lang="en-US" dirty="0">
                <a:solidFill>
                  <a:srgbClr val="001ABF"/>
                </a:solidFill>
              </a:rPr>
              <a:t>   tricky part is distinguishing which we</a:t>
            </a:r>
            <a:r>
              <a:rPr lang="en-US" dirty="0">
                <a:solidFill>
                  <a:srgbClr val="001ABF"/>
                </a:solidFill>
                <a:latin typeface="Arial"/>
              </a:rPr>
              <a:t>’</a:t>
            </a:r>
            <a:r>
              <a:rPr lang="en-US" dirty="0">
                <a:solidFill>
                  <a:srgbClr val="001ABF"/>
                </a:solidFill>
              </a:rPr>
              <a:t>re seeing…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ABF9D5E-D855-347B-83E2-2420A4E1B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82330" y="135855"/>
            <a:ext cx="1981200" cy="877932"/>
          </a:xfrm>
          <a:prstGeom prst="rect">
            <a:avLst/>
          </a:prstGeom>
          <a:solidFill>
            <a:schemeClr val="bg1">
              <a:lumMod val="85000"/>
            </a:schemeClr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7795E7F-FB42-74CC-1629-040B8D7E5A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1730" y="108517"/>
            <a:ext cx="1460500" cy="905269"/>
          </a:xfrm>
          <a:prstGeom prst="rect">
            <a:avLst/>
          </a:prstGeom>
          <a:solidFill>
            <a:schemeClr val="bg1">
              <a:lumMod val="85000"/>
            </a:schemeClr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5" name="Picture 4" descr="PREM">
            <a:extLst>
              <a:ext uri="{FF2B5EF4-FFF2-40B4-BE49-F238E27FC236}">
                <a16:creationId xmlns:a16="http://schemas.microsoft.com/office/drawing/2014/main" id="{0C46D8DF-5036-AD6F-9E85-E3100D822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330" y="1448762"/>
            <a:ext cx="3886200" cy="3437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5223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0619AF7-AA2D-E88B-DA6D-2DD69A7C4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0856" y="190500"/>
            <a:ext cx="496886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1ABF"/>
                </a:solidFill>
              </a:rPr>
              <a:t>Rock properties that affect seismic </a:t>
            </a:r>
          </a:p>
          <a:p>
            <a:r>
              <a:rPr lang="en-US" dirty="0">
                <a:solidFill>
                  <a:srgbClr val="001ABF"/>
                </a:solidFill>
              </a:rPr>
              <a:t>   velocity include:</a:t>
            </a:r>
          </a:p>
          <a:p>
            <a:r>
              <a:rPr lang="en-US" altLang="ja-JP" dirty="0">
                <a:solidFill>
                  <a:srgbClr val="001ABF"/>
                </a:solidFill>
                <a:sym typeface="Webdings" charset="0"/>
              </a:rPr>
              <a:t>     • </a:t>
            </a:r>
            <a:r>
              <a:rPr lang="en-US" dirty="0">
                <a:solidFill>
                  <a:srgbClr val="001ABF"/>
                </a:solidFill>
              </a:rPr>
              <a:t>Porosity</a:t>
            </a:r>
          </a:p>
          <a:p>
            <a:r>
              <a:rPr lang="en-US" altLang="ja-JP" dirty="0">
                <a:solidFill>
                  <a:srgbClr val="001ABF"/>
                </a:solidFill>
                <a:sym typeface="Webdings" charset="0"/>
              </a:rPr>
              <a:t>     • </a:t>
            </a:r>
            <a:r>
              <a:rPr lang="en-US" dirty="0">
                <a:solidFill>
                  <a:srgbClr val="001ABF"/>
                </a:solidFill>
              </a:rPr>
              <a:t>Rock composition</a:t>
            </a:r>
          </a:p>
          <a:p>
            <a:r>
              <a:rPr lang="en-US" altLang="ja-JP" dirty="0">
                <a:solidFill>
                  <a:srgbClr val="001ABF"/>
                </a:solidFill>
                <a:sym typeface="Webdings" charset="0"/>
              </a:rPr>
              <a:t>     • </a:t>
            </a:r>
            <a:r>
              <a:rPr lang="en-US" dirty="0">
                <a:solidFill>
                  <a:srgbClr val="001ABF"/>
                </a:solidFill>
              </a:rPr>
              <a:t>Pressure</a:t>
            </a:r>
          </a:p>
          <a:p>
            <a:r>
              <a:rPr lang="en-US" altLang="ja-JP" dirty="0">
                <a:solidFill>
                  <a:srgbClr val="001ABF"/>
                </a:solidFill>
                <a:sym typeface="Webdings" charset="0"/>
              </a:rPr>
              <a:t>     • Temperature</a:t>
            </a:r>
            <a:endParaRPr lang="en-US" dirty="0">
              <a:solidFill>
                <a:srgbClr val="001ABF"/>
              </a:solidFill>
            </a:endParaRPr>
          </a:p>
          <a:p>
            <a:r>
              <a:rPr lang="en-US" altLang="ja-JP" dirty="0">
                <a:solidFill>
                  <a:srgbClr val="001ABF"/>
                </a:solidFill>
                <a:sym typeface="Webdings" charset="0"/>
              </a:rPr>
              <a:t>     • </a:t>
            </a:r>
            <a:r>
              <a:rPr lang="en-US" dirty="0">
                <a:solidFill>
                  <a:srgbClr val="001ABF"/>
                </a:solidFill>
              </a:rPr>
              <a:t>Fluid saturation</a:t>
            </a:r>
          </a:p>
          <a:p>
            <a:pPr>
              <a:buFont typeface="Symbol" charset="0"/>
              <a:buChar char="a"/>
            </a:pPr>
            <a:r>
              <a:rPr lang="en-US" i="1" dirty="0">
                <a:latin typeface="Times New Roman" charset="0"/>
              </a:rPr>
              <a:t> = </a:t>
            </a:r>
            <a:r>
              <a:rPr lang="en-US" i="1" dirty="0" err="1">
                <a:latin typeface="Times New Roman" charset="0"/>
              </a:rPr>
              <a:t>V</a:t>
            </a:r>
            <a:r>
              <a:rPr lang="en-US" i="1" baseline="-25000" dirty="0" err="1">
                <a:latin typeface="Times New Roman" charset="0"/>
              </a:rPr>
              <a:t>p</a:t>
            </a:r>
            <a:r>
              <a:rPr lang="en-US" dirty="0">
                <a:solidFill>
                  <a:srgbClr val="001ABF"/>
                </a:solidFill>
              </a:rPr>
              <a:t>, </a:t>
            </a:r>
            <a:r>
              <a:rPr lang="en-US" i="1" dirty="0">
                <a:latin typeface="Symbol" charset="0"/>
                <a:sym typeface="Symbol" charset="0"/>
              </a:rPr>
              <a:t></a:t>
            </a:r>
            <a:r>
              <a:rPr lang="en-US" dirty="0">
                <a:latin typeface="Times New Roman" charset="0"/>
              </a:rPr>
              <a:t> =</a:t>
            </a:r>
            <a:r>
              <a:rPr lang="en-US" dirty="0"/>
              <a:t> </a:t>
            </a:r>
            <a:r>
              <a:rPr lang="en-US" i="1" dirty="0" err="1">
                <a:latin typeface="Times New Roman" charset="0"/>
              </a:rPr>
              <a:t>V</a:t>
            </a:r>
            <a:r>
              <a:rPr lang="en-US" i="1" baseline="-25000" dirty="0" err="1">
                <a:latin typeface="Times New Roman" charset="0"/>
              </a:rPr>
              <a:t>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1ABF"/>
                </a:solidFill>
              </a:rPr>
              <a:t>are much more </a:t>
            </a:r>
          </a:p>
          <a:p>
            <a:pPr>
              <a:buFont typeface="Symbol" charset="0"/>
              <a:buNone/>
            </a:pPr>
            <a:r>
              <a:rPr lang="en-US" dirty="0">
                <a:solidFill>
                  <a:srgbClr val="001ABF"/>
                </a:solidFill>
              </a:rPr>
              <a:t>   sensitive to </a:t>
            </a:r>
            <a:r>
              <a:rPr lang="en-US" i="1" dirty="0">
                <a:latin typeface="Symbol" charset="0"/>
                <a:sym typeface="Symbol" charset="0"/>
              </a:rPr>
              <a:t>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1ABF"/>
                </a:solidFill>
              </a:rPr>
              <a:t>and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Symbol" charset="0"/>
                <a:sym typeface="Symbol" charset="0"/>
              </a:rPr>
              <a:t>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1ABF"/>
                </a:solidFill>
              </a:rPr>
              <a:t>than to </a:t>
            </a:r>
            <a:r>
              <a:rPr lang="en-US" i="1" dirty="0">
                <a:latin typeface="Symbol" charset="0"/>
                <a:sym typeface="Symbol" charset="0"/>
              </a:rPr>
              <a:t>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07408CA-3972-A210-4D49-CEF45C8305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7656" y="419100"/>
            <a:ext cx="3773488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ABAABBE-1BFA-F0C9-7017-01CF97F38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856" y="3619500"/>
            <a:ext cx="303053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3" name="Text Box 6">
            <a:extLst>
              <a:ext uri="{FF2B5EF4-FFF2-40B4-BE49-F238E27FC236}">
                <a16:creationId xmlns:a16="http://schemas.microsoft.com/office/drawing/2014/main" id="{171AC657-84AD-28D4-0A0C-945E57E66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1156" y="466725"/>
            <a:ext cx="176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</a:rPr>
              <a:t>Crustal Rocks</a:t>
            </a: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21A00772-930A-1F0C-8826-637EF87D1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4546" y="5295900"/>
            <a:ext cx="128197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 sz="2000" dirty="0">
                <a:solidFill>
                  <a:srgbClr val="FF0000"/>
                </a:solidFill>
              </a:rPr>
              <a:t>Mantle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</a:rPr>
              <a:t>Rocks (?)</a:t>
            </a:r>
          </a:p>
        </p:txBody>
      </p:sp>
    </p:spTree>
    <p:extLst>
      <p:ext uri="{BB962C8B-B14F-4D97-AF65-F5344CB8AC3E}">
        <p14:creationId xmlns:p14="http://schemas.microsoft.com/office/powerpoint/2010/main" val="4058917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>
            <a:extLst>
              <a:ext uri="{FF2B5EF4-FFF2-40B4-BE49-F238E27FC236}">
                <a16:creationId xmlns:a16="http://schemas.microsoft.com/office/drawing/2014/main" id="{162C7C87-3EB7-BA91-4B69-E451067F8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0" y="1012825"/>
            <a:ext cx="8305800" cy="4343400"/>
          </a:xfrm>
          <a:prstGeom prst="ellipse">
            <a:avLst/>
          </a:prstGeom>
          <a:solidFill>
            <a:srgbClr val="E3E0C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1ABF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0FA436A-81F1-77CB-FE45-283077F3E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803525"/>
            <a:ext cx="1981200" cy="762000"/>
          </a:xfrm>
          <a:prstGeom prst="ellipse">
            <a:avLst/>
          </a:prstGeom>
          <a:solidFill>
            <a:srgbClr val="E3B5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 eaLnBrk="0" hangingPunct="0"/>
            <a:r>
              <a:rPr lang="en-US">
                <a:solidFill>
                  <a:srgbClr val="001ABF"/>
                </a:solidFill>
                <a:cs typeface="ＭＳ Ｐゴシック" charset="0"/>
              </a:rPr>
              <a:t>Partial Melt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A94E5A2-1C79-A335-9B9D-BC246C4D5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803525"/>
            <a:ext cx="1981200" cy="762000"/>
          </a:xfrm>
          <a:prstGeom prst="ellipse">
            <a:avLst/>
          </a:prstGeom>
          <a:solidFill>
            <a:srgbClr val="E3B5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 eaLnBrk="0" hangingPunct="0"/>
            <a:r>
              <a:rPr lang="en-US">
                <a:solidFill>
                  <a:srgbClr val="001ABF"/>
                </a:solidFill>
                <a:cs typeface="ＭＳ Ｐゴシック" charset="0"/>
              </a:rPr>
              <a:t>Composition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3F49DA5-6145-B5F5-F8E7-FAD995517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403725"/>
            <a:ext cx="2286000" cy="762000"/>
          </a:xfrm>
          <a:prstGeom prst="ellipse">
            <a:avLst/>
          </a:prstGeom>
          <a:solidFill>
            <a:srgbClr val="E3B5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 eaLnBrk="0" hangingPunct="0"/>
            <a:r>
              <a:rPr lang="en-US">
                <a:solidFill>
                  <a:srgbClr val="001ABF"/>
                </a:solidFill>
                <a:cs typeface="ＭＳ Ｐゴシック" charset="0"/>
              </a:rPr>
              <a:t>Porosity/Fluid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331FC3D-4975-E56E-711D-8D865B9C2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1203325"/>
            <a:ext cx="1981200" cy="762000"/>
          </a:xfrm>
          <a:prstGeom prst="ellipse">
            <a:avLst/>
          </a:prstGeom>
          <a:solidFill>
            <a:srgbClr val="E3B5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 eaLnBrk="0" hangingPunct="0"/>
            <a:r>
              <a:rPr lang="en-US">
                <a:solidFill>
                  <a:srgbClr val="001ABF"/>
                </a:solidFill>
                <a:cs typeface="ＭＳ Ｐゴシック" charset="0"/>
              </a:rPr>
              <a:t>Temperature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73491DC-1584-D405-B299-2A14EB63C4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803525"/>
            <a:ext cx="1981200" cy="762000"/>
          </a:xfrm>
          <a:prstGeom prst="ellipse">
            <a:avLst/>
          </a:prstGeom>
          <a:solidFill>
            <a:srgbClr val="E3B5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 eaLnBrk="0" hangingPunct="0"/>
            <a:r>
              <a:rPr lang="en-US">
                <a:solidFill>
                  <a:srgbClr val="001ABF"/>
                </a:solidFill>
                <a:cs typeface="ＭＳ Ｐゴシック" charset="0"/>
              </a:rPr>
              <a:t>Pressure</a:t>
            </a:r>
          </a:p>
        </p:txBody>
      </p:sp>
      <p:sp>
        <p:nvSpPr>
          <p:cNvPr id="20" name="Text Box 9">
            <a:extLst>
              <a:ext uri="{FF2B5EF4-FFF2-40B4-BE49-F238E27FC236}">
                <a16:creationId xmlns:a16="http://schemas.microsoft.com/office/drawing/2014/main" id="{E6D76818-AE0A-9143-C0A0-4EF1BB12C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2050" y="250825"/>
            <a:ext cx="747512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>
                <a:solidFill>
                  <a:srgbClr val="001ABF"/>
                </a:solidFill>
                <a:cs typeface="ＭＳ Ｐゴシック" charset="0"/>
              </a:rPr>
              <a:t>Seismic velocity depends on a lot of fields, </a:t>
            </a:r>
            <a:r>
              <a:rPr lang="en-US" i="1" u="sng">
                <a:solidFill>
                  <a:srgbClr val="001ABF"/>
                </a:solidFill>
                <a:cs typeface="ＭＳ Ｐゴシック" charset="0"/>
              </a:rPr>
              <a:t>but</a:t>
            </a:r>
            <a:r>
              <a:rPr lang="en-US">
                <a:solidFill>
                  <a:srgbClr val="001ABF"/>
                </a:solidFill>
                <a:cs typeface="ＭＳ Ｐゴシック" charset="0"/>
              </a:rPr>
              <a:t> not all </a:t>
            </a:r>
          </a:p>
          <a:p>
            <a:pPr eaLnBrk="0" hangingPunct="0"/>
            <a:r>
              <a:rPr lang="en-US">
                <a:solidFill>
                  <a:srgbClr val="001ABF"/>
                </a:solidFill>
                <a:cs typeface="ＭＳ Ｐゴシック" charset="0"/>
              </a:rPr>
              <a:t>are independent:</a:t>
            </a:r>
          </a:p>
        </p:txBody>
      </p:sp>
      <p:sp>
        <p:nvSpPr>
          <p:cNvPr id="21" name="Line 10">
            <a:extLst>
              <a:ext uri="{FF2B5EF4-FFF2-40B4-BE49-F238E27FC236}">
                <a16:creationId xmlns:a16="http://schemas.microsoft.com/office/drawing/2014/main" id="{598890A3-5065-FC04-9878-997BB23E9387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1965325"/>
            <a:ext cx="0" cy="838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1ABF"/>
              </a:solidFill>
            </a:endParaRPr>
          </a:p>
        </p:txBody>
      </p:sp>
      <p:sp>
        <p:nvSpPr>
          <p:cNvPr id="22" name="Line 11">
            <a:extLst>
              <a:ext uri="{FF2B5EF4-FFF2-40B4-BE49-F238E27FC236}">
                <a16:creationId xmlns:a16="http://schemas.microsoft.com/office/drawing/2014/main" id="{C8E6231C-812C-1F87-4990-9C45B9D15A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0" y="3184525"/>
            <a:ext cx="914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1ABF"/>
              </a:solidFill>
            </a:endParaRPr>
          </a:p>
        </p:txBody>
      </p:sp>
      <p:sp>
        <p:nvSpPr>
          <p:cNvPr id="23" name="Line 12">
            <a:extLst>
              <a:ext uri="{FF2B5EF4-FFF2-40B4-BE49-F238E27FC236}">
                <a16:creationId xmlns:a16="http://schemas.microsoft.com/office/drawing/2014/main" id="{B57E6127-A74E-3716-4C85-ACB93F4825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67400" y="3565525"/>
            <a:ext cx="0" cy="838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1ABF"/>
              </a:solidFill>
            </a:endParaRPr>
          </a:p>
        </p:txBody>
      </p:sp>
      <p:sp>
        <p:nvSpPr>
          <p:cNvPr id="24" name="Line 13">
            <a:extLst>
              <a:ext uri="{FF2B5EF4-FFF2-40B4-BE49-F238E27FC236}">
                <a16:creationId xmlns:a16="http://schemas.microsoft.com/office/drawing/2014/main" id="{C509C34C-0283-AA1E-5564-37A07BD272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184525"/>
            <a:ext cx="990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1ABF"/>
              </a:solidFill>
            </a:endParaRPr>
          </a:p>
        </p:txBody>
      </p:sp>
      <p:sp>
        <p:nvSpPr>
          <p:cNvPr id="25" name="Text Box 14">
            <a:extLst>
              <a:ext uri="{FF2B5EF4-FFF2-40B4-BE49-F238E27FC236}">
                <a16:creationId xmlns:a16="http://schemas.microsoft.com/office/drawing/2014/main" id="{828129C0-15A3-283F-CB4E-6AD401C5AA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5438" y="5784850"/>
            <a:ext cx="660309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>
                <a:solidFill>
                  <a:srgbClr val="001ABF"/>
                </a:solidFill>
                <a:cs typeface="ＭＳ Ｐゴシック" charset="0"/>
              </a:rPr>
              <a:t>And some fields can be determined to within </a:t>
            </a:r>
          </a:p>
          <a:p>
            <a:pPr eaLnBrk="0" hangingPunct="0"/>
            <a:r>
              <a:rPr lang="en-US">
                <a:solidFill>
                  <a:srgbClr val="001ABF"/>
                </a:solidFill>
                <a:cs typeface="ＭＳ Ｐゴシック" charset="0"/>
              </a:rPr>
              <a:t>small uncertainty (e.g. pressure at given depth)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5547E81-7BD8-26B5-8E27-B01DCAD76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6300" y="4975225"/>
            <a:ext cx="1981200" cy="762000"/>
          </a:xfrm>
          <a:prstGeom prst="ellipse">
            <a:avLst/>
          </a:prstGeom>
          <a:solidFill>
            <a:srgbClr val="83E9D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 eaLnBrk="0" hangingPunct="0"/>
            <a:r>
              <a:rPr lang="en-US">
                <a:solidFill>
                  <a:srgbClr val="001ABF"/>
                </a:solidFill>
                <a:cs typeface="ＭＳ Ｐゴシック" charset="0"/>
              </a:rPr>
              <a:t>Density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3C64CC3-3884-2470-5C67-A7C6F7A00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6300" y="784225"/>
            <a:ext cx="1981200" cy="762000"/>
          </a:xfrm>
          <a:prstGeom prst="ellipse">
            <a:avLst/>
          </a:prstGeom>
          <a:solidFill>
            <a:srgbClr val="83E9D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 eaLnBrk="0" hangingPunct="0"/>
            <a:r>
              <a:rPr lang="en-US">
                <a:solidFill>
                  <a:srgbClr val="001ABF"/>
                </a:solidFill>
                <a:cs typeface="ＭＳ Ｐゴシック" charset="0"/>
              </a:rPr>
              <a:t>Velocity</a:t>
            </a:r>
          </a:p>
        </p:txBody>
      </p:sp>
      <p:sp>
        <p:nvSpPr>
          <p:cNvPr id="28" name="Line 17">
            <a:extLst>
              <a:ext uri="{FF2B5EF4-FFF2-40B4-BE49-F238E27FC236}">
                <a16:creationId xmlns:a16="http://schemas.microsoft.com/office/drawing/2014/main" id="{32E6D9D2-C2AF-B626-DBA4-273ECB4712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81900" y="1393825"/>
            <a:ext cx="1143000" cy="990600"/>
          </a:xfrm>
          <a:prstGeom prst="line">
            <a:avLst/>
          </a:prstGeom>
          <a:noFill/>
          <a:ln w="76200">
            <a:solidFill>
              <a:srgbClr val="001AB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1ABF"/>
              </a:solidFill>
            </a:endParaRPr>
          </a:p>
        </p:txBody>
      </p:sp>
      <p:sp>
        <p:nvSpPr>
          <p:cNvPr id="29" name="Line 18">
            <a:extLst>
              <a:ext uri="{FF2B5EF4-FFF2-40B4-BE49-F238E27FC236}">
                <a16:creationId xmlns:a16="http://schemas.microsoft.com/office/drawing/2014/main" id="{D162F635-E346-CBA9-9CC5-3C5D6B620D1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58100" y="4060825"/>
            <a:ext cx="990600" cy="1066800"/>
          </a:xfrm>
          <a:prstGeom prst="line">
            <a:avLst/>
          </a:prstGeom>
          <a:noFill/>
          <a:ln w="76200">
            <a:solidFill>
              <a:srgbClr val="001AB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1AB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197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278EBF-39B1-6C6C-E6B0-6F37B7EED412}"/>
              </a:ext>
            </a:extLst>
          </p:cNvPr>
          <p:cNvSpPr txBox="1"/>
          <p:nvPr/>
        </p:nvSpPr>
        <p:spPr>
          <a:xfrm>
            <a:off x="1250956" y="1074510"/>
            <a:ext cx="969008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solidFill>
                  <a:srgbClr val="001AB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The key takeaway from all of this is</a:t>
            </a:r>
          </a:p>
          <a:p>
            <a:r>
              <a:rPr lang="en-US" sz="3200" b="1" i="1" dirty="0">
                <a:solidFill>
                  <a:srgbClr val="001AB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that among the most important properties</a:t>
            </a:r>
          </a:p>
          <a:p>
            <a:r>
              <a:rPr lang="en-US" sz="3200" b="1" i="1" dirty="0">
                <a:solidFill>
                  <a:srgbClr val="001AB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we will deal with in seismology is seismic</a:t>
            </a:r>
          </a:p>
          <a:p>
            <a:r>
              <a:rPr lang="en-US" sz="3200" b="1" i="1" dirty="0">
                <a:solidFill>
                  <a:srgbClr val="001AB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velocity:</a:t>
            </a:r>
          </a:p>
          <a:p>
            <a:endParaRPr lang="en-US" sz="1200" b="1" i="1" dirty="0">
              <a:solidFill>
                <a:srgbClr val="001ABF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r>
              <a:rPr lang="en-US" sz="3200" b="1" i="1" dirty="0">
                <a:solidFill>
                  <a:srgbClr val="001AB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Both because it describes the travel-time</a:t>
            </a:r>
          </a:p>
          <a:p>
            <a:r>
              <a:rPr lang="en-US" sz="3200" b="1" i="1" dirty="0">
                <a:solidFill>
                  <a:srgbClr val="001AB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required for a wave to propagate from one</a:t>
            </a:r>
          </a:p>
          <a:p>
            <a:r>
              <a:rPr lang="en-US" sz="3200" b="1" i="1" dirty="0">
                <a:solidFill>
                  <a:srgbClr val="001AB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place to another (which we need to locate</a:t>
            </a:r>
          </a:p>
          <a:p>
            <a:r>
              <a:rPr lang="en-US" sz="3200" b="1" i="1" dirty="0">
                <a:solidFill>
                  <a:srgbClr val="001AB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sources!) and because it enables us to</a:t>
            </a:r>
          </a:p>
          <a:p>
            <a:r>
              <a:rPr lang="en-US" sz="3200" b="1" i="1" dirty="0">
                <a:solidFill>
                  <a:srgbClr val="001AB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remotely sense the interior of the Earth.</a:t>
            </a:r>
          </a:p>
        </p:txBody>
      </p:sp>
    </p:spTree>
    <p:extLst>
      <p:ext uri="{BB962C8B-B14F-4D97-AF65-F5344CB8AC3E}">
        <p14:creationId xmlns:p14="http://schemas.microsoft.com/office/powerpoint/2010/main" val="2636783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A49FEC7-56AA-8788-CA13-6A9E06EC07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395" y="194101"/>
            <a:ext cx="5715000" cy="5614883"/>
          </a:xfrm>
          <a:prstGeom prst="rect">
            <a:avLst/>
          </a:prstGeom>
        </p:spPr>
      </p:pic>
      <p:sp>
        <p:nvSpPr>
          <p:cNvPr id="3" name="TextBox 4">
            <a:extLst>
              <a:ext uri="{FF2B5EF4-FFF2-40B4-BE49-F238E27FC236}">
                <a16:creationId xmlns:a16="http://schemas.microsoft.com/office/drawing/2014/main" id="{61C5E9F5-D8D0-39A0-50A6-9EDEE775F5F7}"/>
              </a:ext>
            </a:extLst>
          </p:cNvPr>
          <p:cNvSpPr txBox="1"/>
          <p:nvPr/>
        </p:nvSpPr>
        <p:spPr>
          <a:xfrm>
            <a:off x="2333995" y="5223302"/>
            <a:ext cx="26776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200" i="1" dirty="0"/>
              <a:t>Nelson &amp; Grand, Nat. </a:t>
            </a:r>
            <a:r>
              <a:rPr lang="en-US" sz="1200" i="1" dirty="0" err="1"/>
              <a:t>Geosci</a:t>
            </a:r>
            <a:r>
              <a:rPr lang="en-US" sz="1200" i="1" dirty="0"/>
              <a:t>., 2018</a:t>
            </a:r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AF2E6541-4F5C-CB54-3BDE-AFE002A8F65F}"/>
              </a:ext>
            </a:extLst>
          </p:cNvPr>
          <p:cNvSpPr txBox="1"/>
          <p:nvPr/>
        </p:nvSpPr>
        <p:spPr>
          <a:xfrm>
            <a:off x="2085604" y="5832902"/>
            <a:ext cx="83492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333399"/>
                </a:solidFill>
              </a:rPr>
              <a:t>A shear velocity tomogram of the mantle under Yellowstone,</a:t>
            </a:r>
          </a:p>
          <a:p>
            <a:r>
              <a:rPr lang="en-US" dirty="0">
                <a:solidFill>
                  <a:srgbClr val="333399"/>
                </a:solidFill>
              </a:rPr>
              <a:t>combining S, SKS and SKKS travel-paths or </a:t>
            </a:r>
            <a:r>
              <a:rPr lang="en-US" b="1" i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phases</a:t>
            </a:r>
            <a:r>
              <a:rPr lang="mr-IN" dirty="0">
                <a:solidFill>
                  <a:srgbClr val="333399"/>
                </a:solidFill>
              </a:rPr>
              <a:t>…</a:t>
            </a:r>
            <a:endParaRPr lang="en-US" dirty="0">
              <a:solidFill>
                <a:srgbClr val="333399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550AE9-00B6-E964-FC9E-5E198F6999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1395" y="4004102"/>
            <a:ext cx="1905000" cy="1883166"/>
          </a:xfrm>
          <a:prstGeom prst="rect">
            <a:avLst/>
          </a:prstGeom>
        </p:spPr>
      </p:pic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98B17B72-5234-4A09-FD3A-A1BDE977BE13}"/>
              </a:ext>
            </a:extLst>
          </p:cNvPr>
          <p:cNvSpPr/>
          <p:nvPr/>
        </p:nvSpPr>
        <p:spPr>
          <a:xfrm>
            <a:off x="808436" y="1979196"/>
            <a:ext cx="2328110" cy="301391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Tomography</a:t>
            </a:r>
            <a:r>
              <a:rPr lang="en-US" dirty="0"/>
              <a:t> </a:t>
            </a:r>
            <a:r>
              <a:rPr lang="en-US" dirty="0">
                <a:solidFill>
                  <a:srgbClr val="001ABF"/>
                </a:solidFill>
              </a:rPr>
              <a:t>is an approach to velocity estimation that uses travel-times from multiple source receiver paths that cross at a point to assign a velocity to that point… </a:t>
            </a:r>
          </a:p>
        </p:txBody>
      </p:sp>
    </p:spTree>
    <p:extLst>
      <p:ext uri="{BB962C8B-B14F-4D97-AF65-F5344CB8AC3E}">
        <p14:creationId xmlns:p14="http://schemas.microsoft.com/office/powerpoint/2010/main" val="2717506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D0AF473F-084F-603A-A66E-E71CAB005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399" y="382012"/>
            <a:ext cx="8077201" cy="609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1ABF"/>
                </a:solidFill>
              </a:rPr>
              <a:t>So now we have our expressions for the wave equation in</a:t>
            </a:r>
          </a:p>
          <a:p>
            <a:r>
              <a:rPr lang="en-US" dirty="0">
                <a:solidFill>
                  <a:srgbClr val="001ABF"/>
                </a:solidFill>
              </a:rPr>
              <a:t>   terms of displacements:</a:t>
            </a: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r>
              <a:rPr lang="en-US" i="1" dirty="0">
                <a:solidFill>
                  <a:srgbClr val="001ABF"/>
                </a:solidFill>
                <a:latin typeface="Arial Black" charset="0"/>
              </a:rPr>
              <a:t>Question</a:t>
            </a:r>
            <a:r>
              <a:rPr lang="en-US" dirty="0">
                <a:solidFill>
                  <a:srgbClr val="001ABF"/>
                </a:solidFill>
              </a:rPr>
              <a:t> is, how do we solve these?</a:t>
            </a:r>
          </a:p>
          <a:p>
            <a:endParaRPr lang="en-US" sz="600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Solution is simplified by expressing displacements</a:t>
            </a:r>
          </a:p>
          <a:p>
            <a:r>
              <a:rPr lang="en-US" dirty="0">
                <a:solidFill>
                  <a:srgbClr val="001ABF"/>
                </a:solidFill>
              </a:rPr>
              <a:t>   in terms of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displacement potentials</a:t>
            </a:r>
            <a:r>
              <a:rPr lang="en-US" dirty="0">
                <a:solidFill>
                  <a:srgbClr val="001ABF"/>
                </a:solidFill>
              </a:rPr>
              <a:t>. Helmholtz’</a:t>
            </a:r>
          </a:p>
          <a:p>
            <a:r>
              <a:rPr lang="en-US" dirty="0">
                <a:solidFill>
                  <a:srgbClr val="001ABF"/>
                </a:solidFill>
              </a:rPr>
              <a:t>   decomposition theorem holds that any vector field</a:t>
            </a:r>
            <a:endParaRPr lang="en-US" b="1" dirty="0">
              <a:solidFill>
                <a:srgbClr val="001ABF"/>
              </a:solidFill>
              <a:latin typeface="Times New Roman" charset="0"/>
            </a:endParaRPr>
          </a:p>
          <a:p>
            <a:r>
              <a:rPr lang="en-US" dirty="0">
                <a:solidFill>
                  <a:srgbClr val="001ABF"/>
                </a:solidFill>
              </a:rPr>
              <a:t>   can</a:t>
            </a:r>
            <a:r>
              <a:rPr lang="en-US" b="1" dirty="0">
                <a:solidFill>
                  <a:srgbClr val="001ABF"/>
                </a:solidFill>
                <a:latin typeface="Times New Roman" charset="0"/>
              </a:rPr>
              <a:t> </a:t>
            </a:r>
            <a:r>
              <a:rPr lang="en-US" dirty="0">
                <a:solidFill>
                  <a:srgbClr val="001ABF"/>
                </a:solidFill>
              </a:rPr>
              <a:t>be expressed in terms of a vector potential    </a:t>
            </a:r>
            <a:r>
              <a:rPr lang="en-US" dirty="0">
                <a:solidFill>
                  <a:srgbClr val="001ABF"/>
                </a:solidFill>
                <a:latin typeface="Symbol" charset="0"/>
                <a:sym typeface="Symbol" charset="0"/>
              </a:rPr>
              <a:t></a:t>
            </a:r>
            <a:r>
              <a:rPr lang="en-US" dirty="0">
                <a:solidFill>
                  <a:srgbClr val="001ABF"/>
                </a:solidFill>
              </a:rPr>
              <a:t>and</a:t>
            </a:r>
          </a:p>
          <a:p>
            <a:r>
              <a:rPr lang="en-US" dirty="0">
                <a:solidFill>
                  <a:srgbClr val="001ABF"/>
                </a:solidFill>
              </a:rPr>
              <a:t>   a scalar potential </a:t>
            </a:r>
            <a:r>
              <a:rPr lang="en-US" i="1" dirty="0">
                <a:latin typeface="Symbol" charset="0"/>
                <a:sym typeface="Symbol" charset="0"/>
              </a:rPr>
              <a:t>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1ABF"/>
                </a:solidFill>
              </a:rPr>
              <a:t>as:</a:t>
            </a: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In our application, </a:t>
            </a:r>
            <a:r>
              <a:rPr lang="en-US" i="1" dirty="0">
                <a:latin typeface="Symbol" charset="0"/>
                <a:sym typeface="Symbol" charset="0"/>
              </a:rPr>
              <a:t></a:t>
            </a:r>
            <a:r>
              <a:rPr lang="en-US" dirty="0"/>
              <a:t> </a:t>
            </a:r>
            <a:r>
              <a:rPr lang="en-US" dirty="0">
                <a:solidFill>
                  <a:srgbClr val="001ABF"/>
                </a:solidFill>
              </a:rPr>
              <a:t>is a scalar displacement potential </a:t>
            </a:r>
          </a:p>
          <a:p>
            <a:r>
              <a:rPr lang="en-US" dirty="0">
                <a:solidFill>
                  <a:srgbClr val="001ABF"/>
                </a:solidFill>
              </a:rPr>
              <a:t>   associated with the </a:t>
            </a:r>
            <a:r>
              <a:rPr lang="en-US" i="1" dirty="0"/>
              <a:t>P</a:t>
            </a:r>
            <a:r>
              <a:rPr lang="en-US" dirty="0">
                <a:solidFill>
                  <a:srgbClr val="001ABF"/>
                </a:solidFill>
              </a:rPr>
              <a:t>-wave, and     is a vector</a:t>
            </a:r>
          </a:p>
          <a:p>
            <a:r>
              <a:rPr lang="en-US" dirty="0">
                <a:solidFill>
                  <a:srgbClr val="001ABF"/>
                </a:solidFill>
              </a:rPr>
              <a:t>   displacement potential associated with the </a:t>
            </a:r>
            <a:r>
              <a:rPr lang="en-US" i="1" dirty="0"/>
              <a:t>S</a:t>
            </a:r>
            <a:r>
              <a:rPr lang="en-US" dirty="0">
                <a:solidFill>
                  <a:srgbClr val="001ABF"/>
                </a:solidFill>
              </a:rPr>
              <a:t>-wave.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A579EBF-4002-7F5C-A73F-C5F8833BF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624" y="1301175"/>
            <a:ext cx="2659062" cy="709612"/>
          </a:xfrm>
          <a:prstGeom prst="rect">
            <a:avLst/>
          </a:prstGeom>
          <a:solidFill>
            <a:schemeClr val="bg1">
              <a:lumMod val="85000"/>
            </a:schemeClr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D386791-819A-153B-0ABE-C94BBAED34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024" y="1301175"/>
            <a:ext cx="2830512" cy="709612"/>
          </a:xfrm>
          <a:prstGeom prst="rect">
            <a:avLst/>
          </a:prstGeom>
          <a:solidFill>
            <a:schemeClr val="bg1">
              <a:lumMod val="85000"/>
            </a:schemeClr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3BFA260-6407-244F-6525-5356A903C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924" y="4601587"/>
            <a:ext cx="2624137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9E9F981-210C-1A0C-DB58-50E23A81BE5D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8942386" y="2728973"/>
            <a:ext cx="304800" cy="39623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2A1A94E-5F46-183E-BB3F-65C8C2B58EB1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9159494" y="3447253"/>
            <a:ext cx="304800" cy="39623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C37D17B-06B4-1F91-5E9B-BB311E6C4D61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8713786" y="3734812"/>
            <a:ext cx="427038" cy="45878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18C8845-186B-D492-F3D6-C1B95B634852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780056" y="5552118"/>
            <a:ext cx="427038" cy="45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193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11009616-8FC5-33E7-29B1-42490743B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4562" y="856456"/>
            <a:ext cx="7902875" cy="415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1ABF"/>
                </a:solidFill>
              </a:rPr>
              <a:t>It</a:t>
            </a:r>
            <a:r>
              <a:rPr lang="en-US" dirty="0">
                <a:solidFill>
                  <a:srgbClr val="001ABF"/>
                </a:solidFill>
                <a:latin typeface="Arial"/>
              </a:rPr>
              <a:t>’</a:t>
            </a:r>
            <a:r>
              <a:rPr lang="en-US" dirty="0">
                <a:solidFill>
                  <a:srgbClr val="001ABF"/>
                </a:solidFill>
              </a:rPr>
              <a:t>s first worth noting a pair of useful </a:t>
            </a:r>
            <a:r>
              <a:rPr lang="en-US" i="1" dirty="0">
                <a:solidFill>
                  <a:srgbClr val="001ABF"/>
                </a:solidFill>
                <a:latin typeface="Arial Black" charset="0"/>
              </a:rPr>
              <a:t>vector identities</a:t>
            </a:r>
            <a:r>
              <a:rPr lang="en-US" dirty="0">
                <a:solidFill>
                  <a:srgbClr val="001ABF"/>
                </a:solidFill>
              </a:rPr>
              <a:t>:</a:t>
            </a: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Then, if we substitute our potentials into our </a:t>
            </a:r>
            <a:r>
              <a:rPr lang="en-US" i="1" dirty="0"/>
              <a:t>P</a:t>
            </a:r>
            <a:r>
              <a:rPr lang="en-US" dirty="0">
                <a:solidFill>
                  <a:srgbClr val="001ABF"/>
                </a:solidFill>
              </a:rPr>
              <a:t>-wave</a:t>
            </a:r>
          </a:p>
          <a:p>
            <a:r>
              <a:rPr lang="en-US" dirty="0">
                <a:solidFill>
                  <a:srgbClr val="001ABF"/>
                </a:solidFill>
              </a:rPr>
              <a:t>   equation:</a:t>
            </a: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Rearranging:</a:t>
            </a: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And hence: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DC43253-73FA-B92E-7E27-C6E1A0747B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049" y="1340643"/>
            <a:ext cx="4152900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603E3D7-A05A-CBE1-F1A8-7DADB4D228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274" y="2712243"/>
            <a:ext cx="5122863" cy="70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rgbClr val="FF646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508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AutoShape 6">
            <a:extLst>
              <a:ext uri="{FF2B5EF4-FFF2-40B4-BE49-F238E27FC236}">
                <a16:creationId xmlns:a16="http://schemas.microsoft.com/office/drawing/2014/main" id="{306679CA-8A42-CA1A-6E65-C925AB7965B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102074" y="2788443"/>
            <a:ext cx="533400" cy="5334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699" y="9117"/>
                  <a:pt x="2699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3300">
              <a:alpha val="50000"/>
            </a:srgbClr>
          </a:solidFill>
          <a:ln w="9525">
            <a:solidFill>
              <a:schemeClr val="tx1">
                <a:alpha val="50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AutoShape 7">
            <a:extLst>
              <a:ext uri="{FF2B5EF4-FFF2-40B4-BE49-F238E27FC236}">
                <a16:creationId xmlns:a16="http://schemas.microsoft.com/office/drawing/2014/main" id="{82A0973B-11EB-3365-5767-342C8BBB67D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864324" y="2788443"/>
            <a:ext cx="533400" cy="5334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699" y="9117"/>
                  <a:pt x="2699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3300">
              <a:alpha val="50000"/>
            </a:srgbClr>
          </a:solidFill>
          <a:ln w="9525">
            <a:solidFill>
              <a:schemeClr val="tx1">
                <a:alpha val="50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DB74300-B13B-91C5-401D-F3C920D39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224" y="3806031"/>
            <a:ext cx="2366963" cy="80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rgbClr val="FF646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508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25EEC4A-0CD8-3E93-D866-A7BDCE6ED4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599" y="4998243"/>
            <a:ext cx="2209800" cy="1003300"/>
          </a:xfrm>
          <a:prstGeom prst="rect">
            <a:avLst/>
          </a:prstGeom>
          <a:solidFill>
            <a:schemeClr val="bg1">
              <a:lumMod val="85000"/>
            </a:schemeClr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060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3867</TotalTime>
  <Words>765</Words>
  <Application>Microsoft Macintosh PowerPoint</Application>
  <PresentationFormat>Widescreen</PresentationFormat>
  <Paragraphs>144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Aptos</vt:lpstr>
      <vt:lpstr>Arial</vt:lpstr>
      <vt:lpstr>Arial Black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Lowry</dc:creator>
  <cp:lastModifiedBy>Tony Lowry</cp:lastModifiedBy>
  <cp:revision>28</cp:revision>
  <dcterms:created xsi:type="dcterms:W3CDTF">2022-08-29T13:41:31Z</dcterms:created>
  <dcterms:modified xsi:type="dcterms:W3CDTF">2024-09-24T16:43:46Z</dcterms:modified>
</cp:coreProperties>
</file>