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83" r:id="rId2"/>
    <p:sldId id="400" r:id="rId3"/>
    <p:sldId id="401" r:id="rId4"/>
    <p:sldId id="402" r:id="rId5"/>
    <p:sldId id="405" r:id="rId6"/>
    <p:sldId id="40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E7"/>
    <a:srgbClr val="0CE321"/>
    <a:srgbClr val="FCFCEA"/>
    <a:srgbClr val="E8FAFC"/>
    <a:srgbClr val="E1F8FB"/>
    <a:srgbClr val="FF3300"/>
    <a:srgbClr val="D6F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0" autoAdjust="0"/>
    <p:restoredTop sz="94660" autoAdjust="0"/>
  </p:normalViewPr>
  <p:slideViewPr>
    <p:cSldViewPr snapToGrid="0">
      <p:cViewPr varScale="1">
        <p:scale>
          <a:sx n="224" d="100"/>
          <a:sy n="224" d="100"/>
        </p:scale>
        <p:origin x="8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EBFFE4-8ED9-9E4D-9237-0C2D7CFDE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21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C88F3C-64EB-2D4B-9F5E-58F1250EE38B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DD6318-565B-244B-B68D-9A65742386F5}" type="slidenum">
              <a:rPr lang="en-US"/>
              <a:pPr/>
              <a:t>2</a:t>
            </a:fld>
            <a:endParaRPr lang="en-US"/>
          </a:p>
        </p:txBody>
      </p:sp>
      <p:sp>
        <p:nvSpPr>
          <p:cNvPr id="369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47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511A2-1050-C445-B11E-AC67B132C18E}" type="slidenum">
              <a:rPr lang="en-US"/>
              <a:pPr/>
              <a:t>3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76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EF20B1-D1B2-5447-9F95-507002A433FC}" type="slidenum">
              <a:rPr lang="en-US"/>
              <a:pPr/>
              <a:t>4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48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2DBECD-3D31-1F40-A878-25107095A413}" type="slidenum">
              <a:rPr lang="en-US"/>
              <a:pPr/>
              <a:t>5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22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30C6F-AE7F-0541-93C8-6DDBE015EF05}" type="slidenum">
              <a:rPr lang="en-US"/>
              <a:pPr/>
              <a:t>6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94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CCBB3-33A2-284E-9259-8C01078CF7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2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BE45F-671C-3A4E-BF9D-771D586601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5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30DC3-DAAB-0740-BD10-C5A149901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4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72203-C79A-264B-9885-398CD6B69A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1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C3223-A961-1540-BEFB-788266316E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6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35D22-A4D2-1A4D-8AB2-8616B1D2F3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7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6541F-17F8-5044-812B-3D3B8C044E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1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358A3-305C-B140-B107-394FA550EE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6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3CBC5-57D9-D34F-B112-07E9561DFE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4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4237B-8C57-5C40-ABA7-252E39B9D0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1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3A2CD-EEB7-1048-8A63-593001EDF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9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A21CE1-CADD-4446-B3C5-0DF05235A1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103313" y="76200"/>
            <a:ext cx="6940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>
                <a:solidFill>
                  <a:schemeClr val="accent2"/>
                </a:solidFill>
                <a:latin typeface="Arial Black" charset="0"/>
              </a:rPr>
              <a:t>Geology 5640/6640</a:t>
            </a:r>
          </a:p>
          <a:p>
            <a:pPr algn="ctr"/>
            <a:r>
              <a:rPr lang="en-US" sz="3600" i="1">
                <a:solidFill>
                  <a:schemeClr val="accent2"/>
                </a:solidFill>
                <a:latin typeface="Arial Black" charset="0"/>
              </a:rPr>
              <a:t>Introduction to Seismology</a:t>
            </a:r>
            <a:endParaRPr lang="en-US" sz="3600" i="1" u="sng">
              <a:solidFill>
                <a:schemeClr val="accent2"/>
              </a:solidFill>
              <a:latin typeface="Arial Black" charset="0"/>
            </a:endParaRP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7205663" y="76200"/>
            <a:ext cx="19319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25 Sep 2020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6991350" y="6443663"/>
            <a:ext cx="21115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solidFill>
                  <a:schemeClr val="accent2"/>
                </a:solidFill>
              </a:rPr>
              <a:t>© A.R. Lowry 2020</a:t>
            </a:r>
            <a:endParaRPr lang="en-US" sz="1800" dirty="0">
              <a:solidFill>
                <a:schemeClr val="accent2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60325" y="6324600"/>
            <a:ext cx="64123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Read for Mon 28 Sep: </a:t>
            </a:r>
            <a:r>
              <a:rPr lang="en-US" i="1" dirty="0">
                <a:solidFill>
                  <a:schemeClr val="accent2"/>
                </a:solidFill>
              </a:rPr>
              <a:t>S&amp;W</a:t>
            </a:r>
            <a:r>
              <a:rPr lang="en-US" dirty="0">
                <a:solidFill>
                  <a:schemeClr val="accent2"/>
                </a:solidFill>
              </a:rPr>
              <a:t> 29-52 (§2.1-2.3)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0ADDF7-986C-5745-80BB-87BCF90838D3}"/>
              </a:ext>
            </a:extLst>
          </p:cNvPr>
          <p:cNvSpPr/>
          <p:nvPr/>
        </p:nvSpPr>
        <p:spPr>
          <a:xfrm>
            <a:off x="315200" y="1391921"/>
            <a:ext cx="85788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Last time: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i="1" dirty="0">
                <a:solidFill>
                  <a:schemeClr val="accent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Stress</a:t>
            </a:r>
            <a:r>
              <a:rPr lang="en-US" dirty="0">
                <a:solidFill>
                  <a:schemeClr val="accent2"/>
                </a:solidFill>
              </a:rPr>
              <a:t> and the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Strain Tensor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• 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eviatoric stress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is  </a:t>
            </a:r>
            <a:r>
              <a:rPr lang="en-US" b="1" dirty="0">
                <a:solidFill>
                  <a:schemeClr val="tx2"/>
                </a:solidFill>
                <a:latin typeface="Times New Roman" charset="0"/>
              </a:rPr>
              <a:t>                  </a:t>
            </a:r>
            <a:r>
              <a:rPr lang="en-US" dirty="0">
                <a:solidFill>
                  <a:schemeClr val="accent2"/>
                </a:solidFill>
              </a:rPr>
              <a:t>, where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is the</a:t>
            </a:r>
          </a:p>
          <a:p>
            <a:r>
              <a:rPr lang="en-US" dirty="0">
                <a:solidFill>
                  <a:schemeClr val="accent2"/>
                </a:solidFill>
              </a:rPr>
              <a:t>   pressure term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M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= 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</a:t>
            </a:r>
            <a:r>
              <a:rPr lang="en-US" i="1" baseline="-25000" dirty="0">
                <a:solidFill>
                  <a:schemeClr val="tx2"/>
                </a:solidFill>
                <a:latin typeface="Times New Roman" charset="0"/>
              </a:rPr>
              <a:t>ii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/3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• Stress within a continuum causes deformation, or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strain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                      , and rigid-body rotation                        .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•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Infinitesimal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strain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assumes small relative displacement</a:t>
            </a:r>
          </a:p>
          <a:p>
            <a:r>
              <a:rPr lang="en-US" dirty="0">
                <a:solidFill>
                  <a:schemeClr val="accent2"/>
                </a:solidFill>
              </a:rPr>
              <a:t>   in which case the vector between two points changes by: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Note however this neglects higher-order terms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≥ 2</a:t>
            </a:r>
            <a:r>
              <a:rPr lang="en-US" dirty="0">
                <a:solidFill>
                  <a:schemeClr val="accent2"/>
                </a:solidFill>
              </a:rPr>
              <a:t>) in a</a:t>
            </a:r>
          </a:p>
          <a:p>
            <a:r>
              <a:rPr lang="en-US" dirty="0">
                <a:solidFill>
                  <a:schemeClr val="accent2"/>
                </a:solidFill>
              </a:rPr>
              <a:t>   Taylor series approximation…</a:t>
            </a:r>
          </a:p>
        </p:txBody>
      </p:sp>
      <p:graphicFrame>
        <p:nvGraphicFramePr>
          <p:cNvPr id="12" name="Object 45">
            <a:extLst>
              <a:ext uri="{FF2B5EF4-FFF2-40B4-BE49-F238E27FC236}">
                <a16:creationId xmlns:a16="http://schemas.microsoft.com/office/drawing/2014/main" id="{455DC1CF-CE3A-B244-9022-FF03C05917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387057"/>
              </p:ext>
            </p:extLst>
          </p:nvPr>
        </p:nvGraphicFramePr>
        <p:xfrm>
          <a:off x="3785780" y="1800954"/>
          <a:ext cx="15621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7" name="Equation" r:id="rId4" imgW="685800" imgH="177800" progId="Equation.3">
                  <p:embed/>
                </p:oleObj>
              </mc:Choice>
              <mc:Fallback>
                <p:oleObj name="Equation" r:id="rId4" imgW="685800" imgH="177800" progId="Equation.3">
                  <p:embed/>
                  <p:pic>
                    <p:nvPicPr>
                      <p:cNvPr id="22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5780" y="1800954"/>
                        <a:ext cx="156210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6">
            <a:extLst>
              <a:ext uri="{FF2B5EF4-FFF2-40B4-BE49-F238E27FC236}">
                <a16:creationId xmlns:a16="http://schemas.microsoft.com/office/drawing/2014/main" id="{A7963C6E-C73C-1C43-B37C-FBACEA52C2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488957"/>
              </p:ext>
            </p:extLst>
          </p:nvPr>
        </p:nvGraphicFramePr>
        <p:xfrm>
          <a:off x="967317" y="4231864"/>
          <a:ext cx="703738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8" name="Equation" r:id="rId6" imgW="3505200" imgH="533400" progId="Equation.3">
                  <p:embed/>
                </p:oleObj>
              </mc:Choice>
              <mc:Fallback>
                <p:oleObj name="Equation" r:id="rId6" imgW="3505200" imgH="533400" progId="Equation.3">
                  <p:embed/>
                  <p:pic>
                    <p:nvPicPr>
                      <p:cNvPr id="13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317" y="4231864"/>
                        <a:ext cx="7037387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7">
            <a:extLst>
              <a:ext uri="{FF2B5EF4-FFF2-40B4-BE49-F238E27FC236}">
                <a16:creationId xmlns:a16="http://schemas.microsoft.com/office/drawing/2014/main" id="{5318DC94-0FD1-B148-8486-A4A8775072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568548"/>
              </p:ext>
            </p:extLst>
          </p:nvPr>
        </p:nvGraphicFramePr>
        <p:xfrm>
          <a:off x="600604" y="2927192"/>
          <a:ext cx="1981201" cy="71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9" name="Equation" r:id="rId8" imgW="1130300" imgH="406400" progId="Equation.3">
                  <p:embed/>
                </p:oleObj>
              </mc:Choice>
              <mc:Fallback>
                <p:oleObj name="Equation" r:id="rId8" imgW="1130300" imgH="406400" progId="Equation.3">
                  <p:embed/>
                  <p:pic>
                    <p:nvPicPr>
                      <p:cNvPr id="14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604" y="2927192"/>
                        <a:ext cx="1981201" cy="71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8">
            <a:extLst>
              <a:ext uri="{FF2B5EF4-FFF2-40B4-BE49-F238E27FC236}">
                <a16:creationId xmlns:a16="http://schemas.microsoft.com/office/drawing/2014/main" id="{9A8D02F4-F563-2541-81F0-B3C16BE358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110734"/>
              </p:ext>
            </p:extLst>
          </p:nvPr>
        </p:nvGraphicFramePr>
        <p:xfrm>
          <a:off x="5782204" y="2948288"/>
          <a:ext cx="1996212" cy="679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0" name="Equation" r:id="rId10" imgW="1155700" imgH="393700" progId="Equation.3">
                  <p:embed/>
                </p:oleObj>
              </mc:Choice>
              <mc:Fallback>
                <p:oleObj name="Equation" r:id="rId10" imgW="1155700" imgH="393700" progId="Equation.3">
                  <p:embed/>
                  <p:pic>
                    <p:nvPicPr>
                      <p:cNvPr id="15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2204" y="2948288"/>
                        <a:ext cx="1996212" cy="6790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43" name="Object 3"/>
          <p:cNvGraphicFramePr>
            <a:graphicFrameLocks noChangeAspect="1"/>
          </p:cNvGraphicFramePr>
          <p:nvPr/>
        </p:nvGraphicFramePr>
        <p:xfrm>
          <a:off x="1690688" y="939800"/>
          <a:ext cx="5761037" cy="252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5" name="Equation" r:id="rId4" imgW="2870200" imgH="1257300" progId="Equation.3">
                  <p:embed/>
                </p:oleObj>
              </mc:Choice>
              <mc:Fallback>
                <p:oleObj name="Equation" r:id="rId4" imgW="2870200" imgH="1257300" progId="Equation.3">
                  <p:embed/>
                  <p:pic>
                    <p:nvPicPr>
                      <p:cNvPr id="3686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939800"/>
                        <a:ext cx="5761037" cy="252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44" name="Text Box 4"/>
          <p:cNvSpPr txBox="1">
            <a:spLocks noChangeArrowheads="1"/>
          </p:cNvSpPr>
          <p:nvPr/>
        </p:nvSpPr>
        <p:spPr bwMode="auto">
          <a:xfrm>
            <a:off x="600075" y="3781425"/>
            <a:ext cx="803296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 couple of other useful things to note: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• Like the stress tensor, the strain tensor is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symmetric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r>
              <a:rPr lang="en-US" dirty="0">
                <a:solidFill>
                  <a:schemeClr val="accent2"/>
                </a:solidFill>
              </a:rPr>
              <a:t>   Hence (also like stress) there are only six independent</a:t>
            </a:r>
          </a:p>
          <a:p>
            <a:r>
              <a:rPr lang="en-US" dirty="0">
                <a:solidFill>
                  <a:schemeClr val="accent2"/>
                </a:solidFill>
              </a:rPr>
              <a:t>   terms.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• Units are dimensionless (length over length).</a:t>
            </a:r>
          </a:p>
        </p:txBody>
      </p:sp>
    </p:spTree>
    <p:extLst>
      <p:ext uri="{BB962C8B-B14F-4D97-AF65-F5344CB8AC3E}">
        <p14:creationId xmlns:p14="http://schemas.microsoft.com/office/powerpoint/2010/main" val="129513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691" name="Picture 42" descr="Z:\Linux_home\Classes\Seismology\Wysession_book\2_3_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80963"/>
            <a:ext cx="7839075" cy="593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0692" name="Text Box 4"/>
          <p:cNvSpPr txBox="1">
            <a:spLocks noChangeArrowheads="1"/>
          </p:cNvSpPr>
          <p:nvPr/>
        </p:nvSpPr>
        <p:spPr bwMode="auto">
          <a:xfrm>
            <a:off x="406400" y="6172200"/>
            <a:ext cx="8332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The text provides some useful illustrations of various strains.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2DEE2A-2F76-F440-905B-24F6AE0DF3E4}"/>
              </a:ext>
            </a:extLst>
          </p:cNvPr>
          <p:cNvSpPr txBox="1"/>
          <p:nvPr/>
        </p:nvSpPr>
        <p:spPr>
          <a:xfrm>
            <a:off x="1015937" y="1931029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2"/>
                </a:solidFill>
              </a:rPr>
              <a:t>plane strain: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US" sz="1600" dirty="0">
                <a:solidFill>
                  <a:schemeClr val="accent2"/>
                </a:solidFill>
              </a:rPr>
              <a:t>elongation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0B06B8-1CC7-BB4D-8D60-07DA68431F93}"/>
              </a:ext>
            </a:extLst>
          </p:cNvPr>
          <p:cNvSpPr txBox="1"/>
          <p:nvPr/>
        </p:nvSpPr>
        <p:spPr>
          <a:xfrm>
            <a:off x="3860421" y="1931029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2"/>
                </a:solidFill>
              </a:rPr>
              <a:t>plane strain: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US" sz="1600" dirty="0">
                <a:solidFill>
                  <a:schemeClr val="accent2"/>
                </a:solidFill>
              </a:rPr>
              <a:t>contraction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B97419-5DAF-3046-AD65-E6FF5195114A}"/>
              </a:ext>
            </a:extLst>
          </p:cNvPr>
          <p:cNvSpPr txBox="1"/>
          <p:nvPr/>
        </p:nvSpPr>
        <p:spPr>
          <a:xfrm>
            <a:off x="6490008" y="2054139"/>
            <a:ext cx="1165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2"/>
                </a:solidFill>
              </a:rPr>
              <a:t>pure shear</a:t>
            </a:r>
          </a:p>
        </p:txBody>
      </p:sp>
    </p:spTree>
    <p:extLst>
      <p:ext uri="{BB962C8B-B14F-4D97-AF65-F5344CB8AC3E}">
        <p14:creationId xmlns:p14="http://schemas.microsoft.com/office/powerpoint/2010/main" val="308299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Text Box 3"/>
          <p:cNvSpPr txBox="1">
            <a:spLocks noChangeArrowheads="1"/>
          </p:cNvSpPr>
          <p:nvPr/>
        </p:nvSpPr>
        <p:spPr bwMode="auto">
          <a:xfrm>
            <a:off x="447675" y="196850"/>
            <a:ext cx="852854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schemeClr val="accent2"/>
                </a:solidFill>
                <a:latin typeface="Arial Black" charset="0"/>
              </a:rPr>
              <a:t>The Constitutive Relation:</a:t>
            </a:r>
          </a:p>
          <a:p>
            <a:endParaRPr lang="en-US" sz="600" i="1" dirty="0">
              <a:solidFill>
                <a:schemeClr val="accent2"/>
              </a:solidFill>
              <a:latin typeface="Arial Black" charset="0"/>
            </a:endParaRPr>
          </a:p>
          <a:p>
            <a:r>
              <a:rPr lang="en-US" dirty="0">
                <a:solidFill>
                  <a:schemeClr val="accent2"/>
                </a:solidFill>
              </a:rPr>
              <a:t>A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constitutive relation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is any set of equations that </a:t>
            </a:r>
          </a:p>
          <a:p>
            <a:r>
              <a:rPr lang="en-US" dirty="0">
                <a:solidFill>
                  <a:schemeClr val="accent2"/>
                </a:solidFill>
              </a:rPr>
              <a:t>   relate stress and strain (or their derivatives). There are</a:t>
            </a:r>
          </a:p>
          <a:p>
            <a:r>
              <a:rPr lang="en-US" dirty="0">
                <a:solidFill>
                  <a:schemeClr val="accent2"/>
                </a:solidFill>
              </a:rPr>
              <a:t>   many different rheological laws that may apply in the Earth,</a:t>
            </a:r>
          </a:p>
          <a:p>
            <a:r>
              <a:rPr lang="en-US" dirty="0">
                <a:solidFill>
                  <a:schemeClr val="accent2"/>
                </a:solidFill>
              </a:rPr>
              <a:t>   but on seismic timescales (typical periods of 0.001–1000 s)</a:t>
            </a:r>
          </a:p>
          <a:p>
            <a:r>
              <a:rPr lang="en-US" dirty="0">
                <a:solidFill>
                  <a:schemeClr val="accent2"/>
                </a:solidFill>
              </a:rPr>
              <a:t>   stress and strain are well-described by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Hooke’s Law</a:t>
            </a:r>
            <a:r>
              <a:rPr lang="en-US" dirty="0">
                <a:solidFill>
                  <a:schemeClr val="accent2"/>
                </a:solidFill>
              </a:rPr>
              <a:t>: 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i.e., the relationship of stress to strain is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linear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Recall that our indicial notation means repeated indices are</a:t>
            </a:r>
          </a:p>
          <a:p>
            <a:r>
              <a:rPr lang="en-US" dirty="0">
                <a:solidFill>
                  <a:schemeClr val="accent2"/>
                </a:solidFill>
              </a:rPr>
              <a:t>   sums:</a:t>
            </a:r>
            <a:endParaRPr lang="en-US" sz="3600" i="1" dirty="0">
              <a:solidFill>
                <a:schemeClr val="accent2"/>
              </a:solidFill>
              <a:latin typeface="Arial Black" charset="0"/>
            </a:endParaRPr>
          </a:p>
        </p:txBody>
      </p:sp>
      <p:graphicFrame>
        <p:nvGraphicFramePr>
          <p:cNvPr id="3727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137876"/>
              </p:ext>
            </p:extLst>
          </p:nvPr>
        </p:nvGraphicFramePr>
        <p:xfrm>
          <a:off x="3505200" y="2755900"/>
          <a:ext cx="21336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5" name="Equation" r:id="rId4" imgW="673100" imgH="203200" progId="Equation.3">
                  <p:embed/>
                </p:oleObj>
              </mc:Choice>
              <mc:Fallback>
                <p:oleObj name="Equation" r:id="rId4" imgW="673100" imgH="203200" progId="Equation.3">
                  <p:embed/>
                  <p:pic>
                    <p:nvPicPr>
                      <p:cNvPr id="3727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755900"/>
                        <a:ext cx="2133600" cy="642938"/>
                      </a:xfrm>
                      <a:prstGeom prst="rect">
                        <a:avLst/>
                      </a:prstGeom>
                      <a:solidFill>
                        <a:srgbClr val="B3B3B3"/>
                      </a:solidFill>
                      <a:ln w="508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2741" name="Object 5"/>
          <p:cNvGraphicFramePr>
            <a:graphicFrameLocks noChangeAspect="1"/>
          </p:cNvGraphicFramePr>
          <p:nvPr/>
        </p:nvGraphicFramePr>
        <p:xfrm>
          <a:off x="1752600" y="4267200"/>
          <a:ext cx="3429000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6" name="Equation" r:id="rId6" imgW="1549400" imgH="1130300" progId="Equation.3">
                  <p:embed/>
                </p:oleObj>
              </mc:Choice>
              <mc:Fallback>
                <p:oleObj name="Equation" r:id="rId6" imgW="1549400" imgH="1130300" progId="Equation.3">
                  <p:embed/>
                  <p:pic>
                    <p:nvPicPr>
                      <p:cNvPr id="3727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267200"/>
                        <a:ext cx="3429000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646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50800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2742" name="Text Box 6"/>
          <p:cNvSpPr txBox="1">
            <a:spLocks noChangeArrowheads="1"/>
          </p:cNvSpPr>
          <p:nvPr/>
        </p:nvSpPr>
        <p:spPr bwMode="auto">
          <a:xfrm>
            <a:off x="5224463" y="4241800"/>
            <a:ext cx="3690937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Hence, every term in</a:t>
            </a:r>
          </a:p>
          <a:p>
            <a:r>
              <a:rPr lang="en-US">
                <a:solidFill>
                  <a:schemeClr val="accent2"/>
                </a:solidFill>
              </a:rPr>
              <a:t>the stress tensor depends</a:t>
            </a:r>
          </a:p>
          <a:p>
            <a:r>
              <a:rPr lang="en-US">
                <a:solidFill>
                  <a:schemeClr val="accent2"/>
                </a:solidFill>
              </a:rPr>
              <a:t>on all nine terms in the</a:t>
            </a:r>
          </a:p>
          <a:p>
            <a:r>
              <a:rPr lang="en-US">
                <a:solidFill>
                  <a:schemeClr val="accent2"/>
                </a:solidFill>
              </a:rPr>
              <a:t>strain tensor </a:t>
            </a:r>
            <a:r>
              <a:rPr lang="en-US" i="1">
                <a:solidFill>
                  <a:schemeClr val="accent2"/>
                </a:solidFill>
              </a:rPr>
              <a:t>AND</a:t>
            </a:r>
            <a:r>
              <a:rPr lang="en-US">
                <a:solidFill>
                  <a:schemeClr val="accent2"/>
                </a:solidFill>
              </a:rPr>
              <a:t> nine of</a:t>
            </a:r>
          </a:p>
          <a:p>
            <a:r>
              <a:rPr lang="en-US">
                <a:solidFill>
                  <a:schemeClr val="accent2"/>
                </a:solidFill>
              </a:rPr>
              <a:t>the 81 terms in the</a:t>
            </a:r>
          </a:p>
          <a:p>
            <a:r>
              <a:rPr lang="en-US">
                <a:solidFill>
                  <a:schemeClr val="accent2"/>
                </a:solidFill>
              </a:rPr>
              <a:t>elasticity tensor!</a:t>
            </a:r>
          </a:p>
        </p:txBody>
      </p:sp>
    </p:spTree>
    <p:extLst>
      <p:ext uri="{BB962C8B-B14F-4D97-AF65-F5344CB8AC3E}">
        <p14:creationId xmlns:p14="http://schemas.microsoft.com/office/powerpoint/2010/main" val="3420168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Text Box 3"/>
          <p:cNvSpPr txBox="1">
            <a:spLocks noChangeArrowheads="1"/>
          </p:cNvSpPr>
          <p:nvPr/>
        </p:nvSpPr>
        <p:spPr bwMode="auto">
          <a:xfrm>
            <a:off x="500063" y="141288"/>
            <a:ext cx="8185554" cy="6647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Recall also however that the stress tensor, and hence the</a:t>
            </a:r>
          </a:p>
          <a:p>
            <a:r>
              <a:rPr lang="en-US" dirty="0">
                <a:solidFill>
                  <a:schemeClr val="accent2"/>
                </a:solidFill>
              </a:rPr>
              <a:t>   strain tensor!, are symmetric:</a:t>
            </a:r>
          </a:p>
          <a:p>
            <a:r>
              <a:rPr lang="en-US" dirty="0">
                <a:solidFill>
                  <a:schemeClr val="accent2"/>
                </a:solidFill>
              </a:rPr>
              <a:t>                      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</a:t>
            </a:r>
            <a:r>
              <a:rPr lang="en-US" i="1" baseline="-25000" dirty="0" err="1">
                <a:solidFill>
                  <a:schemeClr val="tx2"/>
                </a:solidFill>
                <a:latin typeface="Times New Roman" charset="0"/>
              </a:rPr>
              <a:t>ij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= 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</a:t>
            </a:r>
            <a:r>
              <a:rPr lang="en-US" i="1" baseline="-25000" dirty="0" err="1">
                <a:solidFill>
                  <a:schemeClr val="tx2"/>
                </a:solidFill>
                <a:latin typeface="Times New Roman" charset="0"/>
              </a:rPr>
              <a:t>ji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>
                <a:solidFill>
                  <a:schemeClr val="accent2"/>
                </a:solidFill>
                <a:sym typeface="Symbol" charset="0"/>
              </a:rPr>
              <a:t>  only 6 independent terms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                    </a:t>
            </a:r>
            <a:r>
              <a:rPr lang="en-US" i="1" dirty="0" err="1">
                <a:solidFill>
                  <a:schemeClr val="tx2"/>
                </a:solidFill>
                <a:latin typeface="Symbol" charset="2"/>
                <a:cs typeface="Symbol" charset="2"/>
              </a:rPr>
              <a:t>e</a:t>
            </a:r>
            <a:r>
              <a:rPr lang="en-US" i="1" baseline="-25000" dirty="0" err="1">
                <a:solidFill>
                  <a:schemeClr val="tx2"/>
                </a:solidFill>
                <a:latin typeface="Times New Roman" charset="0"/>
              </a:rPr>
              <a:t>ij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= </a:t>
            </a:r>
            <a:r>
              <a:rPr lang="en-US" i="1" dirty="0" err="1">
                <a:solidFill>
                  <a:schemeClr val="tx2"/>
                </a:solidFill>
                <a:latin typeface="Symbol" charset="2"/>
                <a:cs typeface="Symbol" charset="2"/>
              </a:rPr>
              <a:t>e</a:t>
            </a:r>
            <a:r>
              <a:rPr lang="en-US" i="1" baseline="-25000" dirty="0" err="1">
                <a:solidFill>
                  <a:schemeClr val="tx2"/>
                </a:solidFill>
                <a:latin typeface="Times New Roman" charset="0"/>
              </a:rPr>
              <a:t>ji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>
                <a:solidFill>
                  <a:schemeClr val="accent2"/>
                </a:solidFill>
                <a:sym typeface="Symbol" charset="0"/>
              </a:rPr>
              <a:t>  only 6 independent terms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This requires also that</a:t>
            </a:r>
          </a:p>
          <a:p>
            <a:r>
              <a:rPr lang="en-US" dirty="0">
                <a:solidFill>
                  <a:schemeClr val="accent2"/>
                </a:solidFill>
              </a:rPr>
              <a:t>                         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latin typeface="Times New Roman" charset="0"/>
              </a:rPr>
              <a:t>ijkl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 = 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latin typeface="Times New Roman" charset="0"/>
              </a:rPr>
              <a:t>jikl</a:t>
            </a:r>
            <a:r>
              <a:rPr lang="en-US" dirty="0">
                <a:solidFill>
                  <a:schemeClr val="accent2"/>
                </a:solidFill>
              </a:rPr>
              <a:t>  &amp;  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latin typeface="Times New Roman" charset="0"/>
              </a:rPr>
              <a:t>ijkl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 = 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latin typeface="Times New Roman" charset="0"/>
              </a:rPr>
              <a:t>ijlk</a:t>
            </a:r>
            <a:endParaRPr lang="en-US" dirty="0">
              <a:solidFill>
                <a:schemeClr val="accent2"/>
              </a:solidFill>
            </a:endParaRP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Hence, the elasticity tensor must have ≤ 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6</a:t>
            </a:r>
            <a:r>
              <a:rPr lang="en-US" dirty="0">
                <a:solidFill>
                  <a:schemeClr val="tx2"/>
                </a:solidFill>
              </a:rPr>
              <a:t> x 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6 = 36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independent constants!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It turns out there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’</a:t>
            </a:r>
            <a:r>
              <a:rPr lang="en-US" dirty="0">
                <a:solidFill>
                  <a:schemeClr val="accent2"/>
                </a:solidFill>
              </a:rPr>
              <a:t>s another symmetry relation (arising from</a:t>
            </a:r>
          </a:p>
          <a:p>
            <a:r>
              <a:rPr lang="en-US" dirty="0">
                <a:solidFill>
                  <a:schemeClr val="accent2"/>
                </a:solidFill>
              </a:rPr>
              <a:t>   conservation of energy in the strain potential):</a:t>
            </a:r>
          </a:p>
          <a:p>
            <a:r>
              <a:rPr lang="en-US" dirty="0">
                <a:solidFill>
                  <a:schemeClr val="accent2"/>
                </a:solidFill>
              </a:rPr>
              <a:t>                                   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latin typeface="Times New Roman" charset="0"/>
              </a:rPr>
              <a:t>ijkl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 = 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latin typeface="Times New Roman" charset="0"/>
              </a:rPr>
              <a:t>klij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r>
              <a:rPr lang="en-US" dirty="0">
                <a:solidFill>
                  <a:schemeClr val="accent2"/>
                </a:solidFill>
              </a:rPr>
              <a:t>which allows us to drop another 15, for a total of just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21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independent elasticity constants… The lowest order</a:t>
            </a:r>
          </a:p>
          <a:p>
            <a:r>
              <a:rPr lang="en-US" dirty="0">
                <a:solidFill>
                  <a:schemeClr val="accent2"/>
                </a:solidFill>
              </a:rPr>
              <a:t>   symmetry of a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triclinic</a:t>
            </a:r>
            <a:r>
              <a:rPr lang="en-US" dirty="0">
                <a:solidFill>
                  <a:schemeClr val="accent2"/>
                </a:solidFill>
              </a:rPr>
              <a:t> system. Other symmetries:</a:t>
            </a:r>
          </a:p>
          <a:p>
            <a:r>
              <a:rPr lang="en-US" dirty="0">
                <a:solidFill>
                  <a:schemeClr val="accent2"/>
                </a:solidFill>
              </a:rPr>
              <a:t>                        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Orthorhombic</a:t>
            </a:r>
            <a:r>
              <a:rPr lang="en-US" dirty="0">
                <a:solidFill>
                  <a:schemeClr val="accent2"/>
                </a:solidFill>
              </a:rPr>
              <a:t>: 21 </a:t>
            </a:r>
            <a:r>
              <a:rPr lang="en-US" dirty="0">
                <a:solidFill>
                  <a:schemeClr val="accent2"/>
                </a:solidFill>
                <a:sym typeface="Symbol" charset="0"/>
              </a:rPr>
              <a:t>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9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                     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Hexagonal</a:t>
            </a:r>
            <a:r>
              <a:rPr lang="en-US" dirty="0">
                <a:solidFill>
                  <a:schemeClr val="accent2"/>
                </a:solidFill>
              </a:rPr>
              <a:t>: 9 </a:t>
            </a:r>
            <a:r>
              <a:rPr lang="en-US" dirty="0">
                <a:solidFill>
                  <a:schemeClr val="accent2"/>
                </a:solidFill>
                <a:sym typeface="Symbol" charset="0"/>
              </a:rPr>
              <a:t>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5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                     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Isotropic</a:t>
            </a:r>
            <a:r>
              <a:rPr lang="en-US" dirty="0">
                <a:solidFill>
                  <a:schemeClr val="accent2"/>
                </a:solidFill>
              </a:rPr>
              <a:t>: 5 </a:t>
            </a:r>
            <a:r>
              <a:rPr lang="en-US" dirty="0">
                <a:solidFill>
                  <a:schemeClr val="accent2"/>
                </a:solidFill>
                <a:sym typeface="Symbol" charset="0"/>
              </a:rPr>
              <a:t>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2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185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6835" name="Group 3"/>
          <p:cNvGrpSpPr>
            <a:grpSpLocks/>
          </p:cNvGrpSpPr>
          <p:nvPr/>
        </p:nvGrpSpPr>
        <p:grpSpPr bwMode="auto">
          <a:xfrm>
            <a:off x="388938" y="187325"/>
            <a:ext cx="8618537" cy="6556375"/>
            <a:chOff x="245" y="89"/>
            <a:chExt cx="5429" cy="4130"/>
          </a:xfrm>
        </p:grpSpPr>
        <p:sp>
          <p:nvSpPr>
            <p:cNvPr id="376836" name="Text Box 4"/>
            <p:cNvSpPr txBox="1">
              <a:spLocks noChangeArrowheads="1"/>
            </p:cNvSpPr>
            <p:nvPr/>
          </p:nvSpPr>
          <p:spPr bwMode="auto">
            <a:xfrm>
              <a:off x="245" y="89"/>
              <a:ext cx="5429" cy="4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Most of the time, unless we are specifically interested in</a:t>
              </a:r>
            </a:p>
            <a:p>
              <a:r>
                <a:rPr lang="en-US" dirty="0">
                  <a:solidFill>
                    <a:schemeClr val="accent2"/>
                  </a:solidFill>
                </a:rPr>
                <a:t>   </a:t>
              </a:r>
              <a:r>
                <a:rPr lang="en-US" i="1" dirty="0">
                  <a:solidFill>
                    <a:srgbClr val="FF0000"/>
                  </a:solidFill>
                  <a:latin typeface="Arial Black" charset="0"/>
                </a:rPr>
                <a:t>anisotropy</a:t>
              </a:r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(which we</a:t>
              </a:r>
              <a:r>
                <a:rPr lang="en-US" dirty="0">
                  <a:solidFill>
                    <a:schemeClr val="accent2"/>
                  </a:solidFill>
                  <a:latin typeface="Arial"/>
                </a:rPr>
                <a:t>’</a:t>
              </a:r>
              <a:r>
                <a:rPr lang="en-US" dirty="0">
                  <a:solidFill>
                    <a:schemeClr val="accent2"/>
                  </a:solidFill>
                </a:rPr>
                <a:t>ll talk about later), we assume</a:t>
              </a:r>
            </a:p>
            <a:p>
              <a:r>
                <a:rPr lang="en-US" dirty="0">
                  <a:solidFill>
                    <a:schemeClr val="accent2"/>
                  </a:solidFill>
                </a:rPr>
                <a:t>   </a:t>
              </a:r>
              <a:r>
                <a:rPr lang="en-US" i="1" dirty="0">
                  <a:solidFill>
                    <a:srgbClr val="FF0000"/>
                  </a:solidFill>
                  <a:latin typeface="Arial Black" charset="0"/>
                </a:rPr>
                <a:t>isotropy</a:t>
              </a:r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(i.e., elasticity is independent of direction).</a:t>
              </a:r>
            </a:p>
            <a:p>
              <a:r>
                <a:rPr lang="en-US" dirty="0">
                  <a:solidFill>
                    <a:schemeClr val="accent2"/>
                  </a:solidFill>
                </a:rPr>
                <a:t>   (Velocity anisotropy in the Earth rarely exceeds 5%, so it’s</a:t>
              </a:r>
            </a:p>
            <a:p>
              <a:r>
                <a:rPr lang="en-US" dirty="0">
                  <a:solidFill>
                    <a:schemeClr val="accent2"/>
                  </a:solidFill>
                </a:rPr>
                <a:t>   negligible </a:t>
              </a:r>
              <a:r>
                <a:rPr lang="en-US" b="1" i="1" dirty="0">
                  <a:solidFill>
                    <a:schemeClr val="accent2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unless</a:t>
              </a:r>
              <a:r>
                <a:rPr lang="en-US" dirty="0">
                  <a:solidFill>
                    <a:schemeClr val="accent2"/>
                  </a:solidFill>
                </a:rPr>
                <a:t> you make a special effort to look for it).</a:t>
              </a:r>
            </a:p>
            <a:p>
              <a:endParaRPr lang="en-US" sz="600" dirty="0">
                <a:solidFill>
                  <a:schemeClr val="accent2"/>
                </a:solidFill>
              </a:endParaRPr>
            </a:p>
            <a:p>
              <a:r>
                <a:rPr lang="en-US" dirty="0">
                  <a:solidFill>
                    <a:schemeClr val="accent2"/>
                  </a:solidFill>
                </a:rPr>
                <a:t>In the isotropic case, our two elastic constants are</a:t>
              </a:r>
            </a:p>
            <a:p>
              <a:r>
                <a:rPr lang="en-US" dirty="0">
                  <a:solidFill>
                    <a:schemeClr val="accent2"/>
                  </a:solidFill>
                </a:rPr>
                <a:t>   </a:t>
              </a:r>
              <a:r>
                <a:rPr lang="en-US" i="1" dirty="0" err="1">
                  <a:solidFill>
                    <a:srgbClr val="FF0000"/>
                  </a:solidFill>
                  <a:latin typeface="Arial Black" charset="0"/>
                </a:rPr>
                <a:t>Lamé’s</a:t>
              </a:r>
              <a:r>
                <a:rPr lang="en-US" i="1" dirty="0">
                  <a:solidFill>
                    <a:srgbClr val="FF0000"/>
                  </a:solidFill>
                  <a:latin typeface="Arial Black" charset="0"/>
                </a:rPr>
                <a:t> constants</a:t>
              </a:r>
              <a:r>
                <a:rPr lang="en-US" dirty="0">
                  <a:solidFill>
                    <a:schemeClr val="accent2"/>
                  </a:solidFill>
                </a:rPr>
                <a:t>,</a:t>
              </a:r>
              <a:r>
                <a:rPr lang="en-US" i="1" dirty="0">
                  <a:solidFill>
                    <a:srgbClr val="FF3300"/>
                  </a:solidFill>
                </a:rPr>
                <a:t> </a:t>
              </a:r>
              <a:r>
                <a:rPr lang="en-US" i="1" dirty="0">
                  <a:solidFill>
                    <a:schemeClr val="tx2"/>
                  </a:solidFill>
                  <a:latin typeface="Symbol" charset="0"/>
                  <a:sym typeface="Symbol" charset="0"/>
                </a:rPr>
                <a:t></a:t>
              </a:r>
              <a:r>
                <a:rPr lang="en-US" i="1" dirty="0">
                  <a:solidFill>
                    <a:srgbClr val="FF3300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&amp;</a:t>
              </a:r>
              <a:r>
                <a:rPr lang="en-US" i="1" dirty="0">
                  <a:solidFill>
                    <a:srgbClr val="FF3300"/>
                  </a:solidFill>
                </a:rPr>
                <a:t> </a:t>
              </a:r>
              <a:r>
                <a:rPr lang="en-US" i="1" dirty="0">
                  <a:solidFill>
                    <a:schemeClr val="tx2"/>
                  </a:solidFill>
                  <a:latin typeface="Symbol" charset="0"/>
                  <a:sym typeface="Symbol" charset="0"/>
                </a:rPr>
                <a:t></a:t>
              </a:r>
              <a:r>
                <a:rPr lang="en-US" dirty="0">
                  <a:solidFill>
                    <a:schemeClr val="accent2"/>
                  </a:solidFill>
                </a:rPr>
                <a:t>. You may be familiar with</a:t>
              </a:r>
            </a:p>
            <a:p>
              <a:r>
                <a:rPr lang="en-US" dirty="0">
                  <a:solidFill>
                    <a:schemeClr val="accent2"/>
                  </a:solidFill>
                </a:rPr>
                <a:t>   </a:t>
              </a:r>
              <a:r>
                <a:rPr lang="en-US" i="1" dirty="0">
                  <a:solidFill>
                    <a:schemeClr val="tx2"/>
                  </a:solidFill>
                  <a:latin typeface="Symbol" charset="0"/>
                  <a:sym typeface="Symbol" charset="0"/>
                </a:rPr>
                <a:t></a:t>
              </a:r>
              <a:r>
                <a:rPr lang="en-US" dirty="0">
                  <a:solidFill>
                    <a:schemeClr val="accent2"/>
                  </a:solidFill>
                </a:rPr>
                <a:t> as shear rigidity (often denoted </a:t>
              </a:r>
              <a:r>
                <a:rPr lang="en-US" i="1" dirty="0">
                  <a:solidFill>
                    <a:schemeClr val="tx2"/>
                  </a:solidFill>
                  <a:latin typeface="Times New Roman" charset="0"/>
                </a:rPr>
                <a:t>G</a:t>
              </a:r>
              <a:r>
                <a:rPr lang="en-US" dirty="0">
                  <a:solidFill>
                    <a:schemeClr val="accent2"/>
                  </a:solidFill>
                </a:rPr>
                <a:t>). </a:t>
              </a:r>
              <a:r>
                <a:rPr lang="en-US" i="1" dirty="0">
                  <a:solidFill>
                    <a:schemeClr val="tx2"/>
                  </a:solidFill>
                  <a:latin typeface="Symbol" charset="0"/>
                  <a:sym typeface="Symbol" charset="0"/>
                </a:rPr>
                <a:t></a:t>
              </a:r>
              <a:r>
                <a:rPr lang="en-US" dirty="0">
                  <a:solidFill>
                    <a:schemeClr val="accent2"/>
                  </a:solidFill>
                </a:rPr>
                <a:t> doesn’t have an</a:t>
              </a:r>
            </a:p>
            <a:p>
              <a:r>
                <a:rPr lang="en-US" dirty="0">
                  <a:solidFill>
                    <a:schemeClr val="accent2"/>
                  </a:solidFill>
                </a:rPr>
                <a:t>   alternative to </a:t>
              </a:r>
              <a:r>
                <a:rPr lang="ja-JP" altLang="en-US" dirty="0">
                  <a:solidFill>
                    <a:schemeClr val="accent2"/>
                  </a:solidFill>
                </a:rPr>
                <a:t>“</a:t>
              </a:r>
              <a:r>
                <a:rPr lang="en-US" dirty="0" err="1">
                  <a:solidFill>
                    <a:schemeClr val="accent2"/>
                  </a:solidFill>
                </a:rPr>
                <a:t>Lamé’s</a:t>
              </a:r>
              <a:r>
                <a:rPr lang="en-US" dirty="0">
                  <a:solidFill>
                    <a:schemeClr val="accent2"/>
                  </a:solidFill>
                </a:rPr>
                <a:t> constant</a:t>
              </a:r>
              <a:r>
                <a:rPr lang="ja-JP" altLang="en-US" dirty="0">
                  <a:solidFill>
                    <a:schemeClr val="accent2"/>
                  </a:solidFill>
                </a:rPr>
                <a:t>”</a:t>
              </a:r>
              <a:r>
                <a:rPr lang="en-US" dirty="0">
                  <a:solidFill>
                    <a:schemeClr val="accent2"/>
                  </a:solidFill>
                </a:rPr>
                <a:t>. These can be expressed</a:t>
              </a:r>
            </a:p>
            <a:p>
              <a:r>
                <a:rPr lang="en-US" dirty="0">
                  <a:solidFill>
                    <a:schemeClr val="accent2"/>
                  </a:solidFill>
                </a:rPr>
                <a:t>   in terms of other elastic constants that may be familiar:</a:t>
              </a:r>
            </a:p>
            <a:p>
              <a:endParaRPr lang="en-US" dirty="0">
                <a:solidFill>
                  <a:schemeClr val="accent2"/>
                </a:solidFill>
              </a:endParaRPr>
            </a:p>
            <a:p>
              <a:endParaRPr lang="en-US" dirty="0">
                <a:solidFill>
                  <a:schemeClr val="accent2"/>
                </a:solidFill>
              </a:endParaRPr>
            </a:p>
            <a:p>
              <a:endParaRPr lang="en-US" dirty="0">
                <a:solidFill>
                  <a:schemeClr val="accent2"/>
                </a:solidFill>
              </a:endParaRPr>
            </a:p>
            <a:p>
              <a:r>
                <a:rPr lang="en-US" dirty="0">
                  <a:solidFill>
                    <a:schemeClr val="accent2"/>
                  </a:solidFill>
                </a:rPr>
                <a:t>(Here </a:t>
              </a:r>
              <a:r>
                <a:rPr lang="en-US" i="1" dirty="0">
                  <a:solidFill>
                    <a:schemeClr val="tx2"/>
                  </a:solidFill>
                  <a:latin typeface="Times New Roman" charset="0"/>
                </a:rPr>
                <a:t>E</a:t>
              </a:r>
              <a:r>
                <a:rPr lang="en-US" dirty="0">
                  <a:solidFill>
                    <a:schemeClr val="tx2"/>
                  </a:solidFill>
                  <a:latin typeface="Times New Roman" charset="0"/>
                </a:rPr>
                <a:t> =</a:t>
              </a:r>
              <a:r>
                <a:rPr lang="en-US" dirty="0">
                  <a:solidFill>
                    <a:schemeClr val="accent2"/>
                  </a:solidFill>
                </a:rPr>
                <a:t> Young’s modulus; </a:t>
              </a:r>
              <a:r>
                <a:rPr lang="en-US" i="1" dirty="0">
                  <a:solidFill>
                    <a:schemeClr val="tx2"/>
                  </a:solidFill>
                  <a:latin typeface="Symbol" charset="0"/>
                  <a:sym typeface="Symbol" charset="0"/>
                </a:rPr>
                <a:t></a:t>
              </a:r>
              <a:r>
                <a:rPr lang="en-US" dirty="0">
                  <a:solidFill>
                    <a:schemeClr val="accent2"/>
                  </a:solidFill>
                </a:rPr>
                <a:t> is Poisson’s ratio;</a:t>
              </a:r>
              <a:r>
                <a:rPr lang="en-US" i="1" dirty="0">
                  <a:solidFill>
                    <a:schemeClr val="tx2"/>
                  </a:solidFill>
                  <a:latin typeface="Times New Roman" charset="0"/>
                </a:rPr>
                <a:t> K</a:t>
              </a:r>
              <a:r>
                <a:rPr lang="en-US" dirty="0">
                  <a:solidFill>
                    <a:schemeClr val="accent2"/>
                  </a:solidFill>
                </a:rPr>
                <a:t> is bulk</a:t>
              </a:r>
            </a:p>
            <a:p>
              <a:r>
                <a:rPr lang="en-US" dirty="0">
                  <a:solidFill>
                    <a:schemeClr val="accent2"/>
                  </a:solidFill>
                </a:rPr>
                <a:t>   modulus or incompressibility).</a:t>
              </a:r>
            </a:p>
            <a:p>
              <a:endParaRPr lang="en-US" sz="600" dirty="0">
                <a:solidFill>
                  <a:schemeClr val="accent2"/>
                </a:solidFill>
              </a:endParaRPr>
            </a:p>
            <a:p>
              <a:r>
                <a:rPr lang="en-US" dirty="0">
                  <a:solidFill>
                    <a:schemeClr val="accent2"/>
                  </a:solidFill>
                </a:rPr>
                <a:t>Thus these are not independent: Elasticity of any isotropic</a:t>
              </a:r>
            </a:p>
            <a:p>
              <a:r>
                <a:rPr lang="en-US" dirty="0">
                  <a:solidFill>
                    <a:schemeClr val="accent2"/>
                  </a:solidFill>
                </a:rPr>
                <a:t>   solid is fully described by any two of these elastic constants.</a:t>
              </a:r>
            </a:p>
          </p:txBody>
        </p:sp>
        <p:grpSp>
          <p:nvGrpSpPr>
            <p:cNvPr id="376837" name="Group 5"/>
            <p:cNvGrpSpPr>
              <a:grpSpLocks/>
            </p:cNvGrpSpPr>
            <p:nvPr/>
          </p:nvGrpSpPr>
          <p:grpSpPr bwMode="auto">
            <a:xfrm>
              <a:off x="384" y="2573"/>
              <a:ext cx="4992" cy="499"/>
              <a:chOff x="192" y="2586"/>
              <a:chExt cx="4992" cy="499"/>
            </a:xfrm>
          </p:grpSpPr>
          <p:graphicFrame>
            <p:nvGraphicFramePr>
              <p:cNvPr id="376838" name="Object 6"/>
              <p:cNvGraphicFramePr>
                <a:graphicFrameLocks noChangeAspect="1"/>
              </p:cNvGraphicFramePr>
              <p:nvPr/>
            </p:nvGraphicFramePr>
            <p:xfrm>
              <a:off x="192" y="2588"/>
              <a:ext cx="816" cy="49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5033" name="Equation" r:id="rId4" imgW="673100" imgH="406400" progId="Equation.3">
                      <p:embed/>
                    </p:oleObj>
                  </mc:Choice>
                  <mc:Fallback>
                    <p:oleObj name="Equation" r:id="rId4" imgW="673100" imgH="406400" progId="Equation.3">
                      <p:embed/>
                      <p:pic>
                        <p:nvPicPr>
                          <p:cNvPr id="376838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2" y="2588"/>
                            <a:ext cx="816" cy="49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=""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76839" name="Object 7"/>
              <p:cNvGraphicFramePr>
                <a:graphicFrameLocks noChangeAspect="1"/>
              </p:cNvGraphicFramePr>
              <p:nvPr/>
            </p:nvGraphicFramePr>
            <p:xfrm>
              <a:off x="3024" y="2592"/>
              <a:ext cx="912" cy="4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5034" name="Equation" r:id="rId6" imgW="762000" imgH="406400" progId="Equation.3">
                      <p:embed/>
                    </p:oleObj>
                  </mc:Choice>
                  <mc:Fallback>
                    <p:oleObj name="Equation" r:id="rId6" imgW="762000" imgH="406400" progId="Equation.3">
                      <p:embed/>
                      <p:pic>
                        <p:nvPicPr>
                          <p:cNvPr id="376839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24" y="2592"/>
                            <a:ext cx="912" cy="48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=""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76840" name="Object 8"/>
              <p:cNvGraphicFramePr>
                <a:graphicFrameLocks noChangeAspect="1"/>
              </p:cNvGraphicFramePr>
              <p:nvPr/>
            </p:nvGraphicFramePr>
            <p:xfrm>
              <a:off x="1392" y="2586"/>
              <a:ext cx="1248" cy="4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5035" name="Equation" r:id="rId8" imgW="1016000" imgH="406400" progId="Equation.3">
                      <p:embed/>
                    </p:oleObj>
                  </mc:Choice>
                  <mc:Fallback>
                    <p:oleObj name="Equation" r:id="rId8" imgW="1016000" imgH="406400" progId="Equation.3">
                      <p:embed/>
                      <p:pic>
                        <p:nvPicPr>
                          <p:cNvPr id="37684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92" y="2586"/>
                            <a:ext cx="1248" cy="49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=""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76841" name="Object 9"/>
              <p:cNvGraphicFramePr>
                <a:graphicFrameLocks noChangeAspect="1"/>
              </p:cNvGraphicFramePr>
              <p:nvPr/>
            </p:nvGraphicFramePr>
            <p:xfrm>
              <a:off x="4320" y="2592"/>
              <a:ext cx="864" cy="48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5036" name="Equation" r:id="rId10" imgW="723900" imgH="406400" progId="Equation.3">
                      <p:embed/>
                    </p:oleObj>
                  </mc:Choice>
                  <mc:Fallback>
                    <p:oleObj name="Equation" r:id="rId10" imgW="723900" imgH="406400" progId="Equation.3">
                      <p:embed/>
                      <p:pic>
                        <p:nvPicPr>
                          <p:cNvPr id="376841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20" y="2592"/>
                            <a:ext cx="864" cy="48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=""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330288536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100" b="0" i="1" u="none" strike="noStrike" cap="none" normalizeH="0" baseline="0">
            <a:ln>
              <a:noFill/>
            </a:ln>
            <a:solidFill>
              <a:srgbClr val="FF33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100" b="0" i="1" u="none" strike="noStrike" cap="none" normalizeH="0" baseline="0">
            <a:ln>
              <a:noFill/>
            </a:ln>
            <a:solidFill>
              <a:srgbClr val="FF33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7644</TotalTime>
  <Words>600</Words>
  <Application>Microsoft Macintosh PowerPoint</Application>
  <PresentationFormat>On-screen Show (4:3)</PresentationFormat>
  <Paragraphs>95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Lowry</dc:creator>
  <cp:lastModifiedBy>Tony Lowry</cp:lastModifiedBy>
  <cp:revision>172</cp:revision>
  <dcterms:created xsi:type="dcterms:W3CDTF">2005-10-08T14:26:58Z</dcterms:created>
  <dcterms:modified xsi:type="dcterms:W3CDTF">2020-09-25T15:36:49Z</dcterms:modified>
</cp:coreProperties>
</file>