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86" r:id="rId3"/>
    <p:sldId id="309" r:id="rId4"/>
    <p:sldId id="299" r:id="rId5"/>
    <p:sldId id="310" r:id="rId6"/>
    <p:sldId id="311" r:id="rId7"/>
    <p:sldId id="312" r:id="rId8"/>
    <p:sldId id="291" r:id="rId9"/>
    <p:sldId id="296" r:id="rId10"/>
    <p:sldId id="287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43309"/>
    <a:srgbClr val="FF717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26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663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26 November: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177-184 (§3.6)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3" name="Text Box 119">
            <a:extLst>
              <a:ext uri="{FF2B5EF4-FFF2-40B4-BE49-F238E27FC236}">
                <a16:creationId xmlns:a16="http://schemas.microsoft.com/office/drawing/2014/main" id="{3FC9986F-0173-D680-0C6B-10D76C54E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879" y="1136347"/>
            <a:ext cx="887940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Ray-Tracing in a Spherical Earth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In a spherical geometry, the angle of incidence for a ray at the</a:t>
            </a:r>
          </a:p>
          <a:p>
            <a:r>
              <a:rPr lang="en-US" dirty="0">
                <a:solidFill>
                  <a:srgbClr val="001ABF"/>
                </a:solidFill>
              </a:rPr>
              <a:t>   top of a uniform-velocity layer is slightly different than the </a:t>
            </a:r>
          </a:p>
          <a:p>
            <a:r>
              <a:rPr lang="en-US" dirty="0">
                <a:solidFill>
                  <a:srgbClr val="001ABF"/>
                </a:solidFill>
              </a:rPr>
              <a:t>   angle at the bottom.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We account for this by re-writing Snell’s law to account for the</a:t>
            </a:r>
          </a:p>
          <a:p>
            <a:r>
              <a:rPr lang="en-US" dirty="0">
                <a:solidFill>
                  <a:srgbClr val="001ABF"/>
                </a:solidFill>
              </a:rPr>
              <a:t>   change in angle of incidence,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fr-FR" sz="3000" i="1" dirty="0">
              <a:solidFill>
                <a:srgbClr val="001ABF"/>
              </a:solidFill>
              <a:latin typeface="Times New Roman" charset="0"/>
              <a:cs typeface="DejaVu Sans" charset="0"/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Instead of units of slowness, the ray parameter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latin typeface="Times New Roman" charset="0"/>
              </a:rPr>
              <a:t>d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/d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has</a:t>
            </a:r>
          </a:p>
          <a:p>
            <a:r>
              <a:rPr lang="en-US" dirty="0">
                <a:solidFill>
                  <a:srgbClr val="001ABF"/>
                </a:solidFill>
              </a:rPr>
              <a:t>     units of time per angle in radians</a:t>
            </a:r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ray-tracing relations become (for 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02295-804D-10F4-1E3D-5BBF3528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91" y="3652535"/>
            <a:ext cx="2032000" cy="76041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A1858-FA8E-518D-318A-46A9A1D1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1" y="3790647"/>
            <a:ext cx="1962150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694BC4-E904-72AE-A58D-9C810839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91" y="5481335"/>
            <a:ext cx="324008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6B35D-0B13-93C0-53FB-B3AD5575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41" y="5486097"/>
            <a:ext cx="2514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2F614-CB88-8D7E-20A2-24FE31CA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91" y="5479747"/>
            <a:ext cx="2438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292069-B0DA-79B8-6DC1-2BC8D86A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206" y="464274"/>
            <a:ext cx="79446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Transverse isotropy can be characterized by three model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parameters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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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1B7E0-52B7-2EC3-EC96-44F96F6C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93" y="1386612"/>
            <a:ext cx="2057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207C2-3482-B689-8C5C-F8CE05A7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93" y="2559774"/>
            <a:ext cx="2057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8CC9F5-3FED-65A3-F358-7FAC80FB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68" y="3732937"/>
            <a:ext cx="14922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BF7643-D51B-C404-0C8D-D3B61AB4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0606" y="4639399"/>
                <a:ext cx="7644641" cy="1754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Typically, for </a:t>
                </a:r>
                <a:r>
                  <a:rPr lang="en-US" i="1" dirty="0">
                    <a:solidFill>
                      <a:srgbClr val="001ABF"/>
                    </a:solidFill>
                    <a:latin typeface="Arial Black" charset="0"/>
                    <a:cs typeface="ＭＳ Ｐゴシック" charset="0"/>
                  </a:rPr>
                  <a:t>SPO</a:t>
                </a:r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 layered structures, </a:t>
                </a:r>
                <a:r>
                  <a:rPr lang="en-US" i="1" dirty="0" err="1">
                    <a:latin typeface="Symbol" charset="0"/>
                    <a:cs typeface="ＭＳ Ｐゴシック" charset="0"/>
                    <a:sym typeface="Symbol" charset="0"/>
                  </a:rPr>
                  <a:t>ξ</a:t>
                </a:r>
                <a:r>
                  <a:rPr lang="en-US" dirty="0">
                    <a:cs typeface="ＭＳ Ｐゴシック" charset="0"/>
                  </a:rPr>
                  <a:t> </a:t>
                </a:r>
                <a:r>
                  <a:rPr lang="en-US" dirty="0">
                    <a:latin typeface="Times New Roman" charset="0"/>
                    <a:cs typeface="ＭＳ Ｐゴシック" charset="0"/>
                  </a:rPr>
                  <a:t>&gt; 1</a:t>
                </a:r>
                <a:r>
                  <a:rPr lang="en-US" dirty="0">
                    <a:solidFill>
                      <a:schemeClr val="accent2"/>
                    </a:solidFill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cs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  <a:sym typeface="Symbol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cs typeface="ＭＳ Ｐゴシック" charset="0"/>
                  </a:rPr>
                  <a:t>&lt; 1</a:t>
                </a:r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.  </a:t>
                </a:r>
              </a:p>
              <a:p>
                <a:endParaRPr lang="en-US" sz="1200" dirty="0">
                  <a:solidFill>
                    <a:srgbClr val="001ABF"/>
                  </a:solidFill>
                  <a:cs typeface="ＭＳ Ｐゴシック" charset="0"/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Note that there are three independent parameters, one</a:t>
                </a:r>
              </a:p>
              <a:p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more than the isotropic case. Thus this is the simplest </a:t>
                </a:r>
              </a:p>
              <a:p>
                <a:r>
                  <a:rPr lang="en-US" dirty="0">
                    <a:solidFill>
                      <a:srgbClr val="001ABF"/>
                    </a:solidFill>
                    <a:cs typeface="ＭＳ Ｐゴシック" charset="0"/>
                  </a:rPr>
                  <a:t>possible type of anisotropy.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BF7643-D51B-C404-0C8D-D3B61AB45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0606" y="4639399"/>
                <a:ext cx="7644641" cy="1754327"/>
              </a:xfrm>
              <a:prstGeom prst="rect">
                <a:avLst/>
              </a:prstGeom>
              <a:blipFill>
                <a:blip r:embed="rId5"/>
                <a:stretch>
                  <a:fillRect l="-1161" t="-2878" r="-332" b="-6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0B6243-F56E-8DBD-597D-5913CFC29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606" y="1100931"/>
            <a:ext cx="866698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If the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3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axis is turned horizontally, we get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azimuthal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anisotropy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in which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-wave velocity varies with azimuth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(</a:t>
            </a:r>
            <a:r>
              <a:rPr lang="en-US" i="1" dirty="0" err="1">
                <a:latin typeface="Symbol" charset="0"/>
                <a:cs typeface="ＭＳ Ｐゴシック" charset="0"/>
                <a:sym typeface="Symbol" charset="0"/>
              </a:rPr>
              <a:t>θ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 as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This relation can be used to describe the azimuthal variation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for any arbitrary anisotropic velocity (up to 21 coefficients) (but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additional parameters are needed to describe the vertical +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horizontal variation.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the lithosphere, the magnitude of the </a:t>
            </a:r>
            <a:r>
              <a:rPr lang="en-US" dirty="0">
                <a:latin typeface="Times New Roman" charset="0"/>
                <a:cs typeface="ＭＳ Ｐゴシック" charset="0"/>
              </a:rPr>
              <a:t>4</a:t>
            </a:r>
            <a:r>
              <a:rPr lang="en-US" i="1" dirty="0">
                <a:latin typeface="Times New Roman" charset="0"/>
                <a:cs typeface="ＭＳ Ｐゴシック" charset="0"/>
              </a:rPr>
              <a:t>θ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components may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be small and are often ignored in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teleseismic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studies.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E46C3-66A4-847C-4E45-52E37EEF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3" y="2513806"/>
            <a:ext cx="81534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96E7CC4-15AE-3A51-75B4-D8A65111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53" y="280125"/>
            <a:ext cx="52101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D1BD3B-0C93-7DCE-7EF4-567A77DC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28" y="89625"/>
            <a:ext cx="3760966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Anisotropy: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Mantle shear wave</a:t>
            </a:r>
          </a:p>
          <a:p>
            <a:r>
              <a:rPr lang="en-US" dirty="0">
                <a:solidFill>
                  <a:srgbClr val="001ABF"/>
                </a:solidFill>
              </a:rPr>
              <a:t>anisotropy is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usually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interpreted as alignment</a:t>
            </a:r>
          </a:p>
          <a:p>
            <a:r>
              <a:rPr lang="en-US" dirty="0">
                <a:solidFill>
                  <a:srgbClr val="001ABF"/>
                </a:solidFill>
              </a:rPr>
              <a:t>of the olivine fast axis with</a:t>
            </a:r>
          </a:p>
          <a:p>
            <a:r>
              <a:rPr lang="en-US" dirty="0">
                <a:solidFill>
                  <a:srgbClr val="001ABF"/>
                </a:solidFill>
              </a:rPr>
              <a:t>flow direction… But recall</a:t>
            </a:r>
          </a:p>
          <a:p>
            <a:r>
              <a:rPr lang="en-US" dirty="0">
                <a:solidFill>
                  <a:srgbClr val="001ABF"/>
                </a:solidFill>
              </a:rPr>
              <a:t>where this comes from!</a:t>
            </a:r>
          </a:p>
          <a:p>
            <a:r>
              <a:rPr lang="en-US" dirty="0">
                <a:solidFill>
                  <a:srgbClr val="001ABF"/>
                </a:solidFill>
              </a:rPr>
              <a:t>Hooke’s law generalizes</a:t>
            </a:r>
          </a:p>
          <a:p>
            <a:r>
              <a:rPr lang="en-US" dirty="0">
                <a:solidFill>
                  <a:srgbClr val="001ABF"/>
                </a:solidFill>
              </a:rPr>
              <a:t>to: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there 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81</a:t>
            </a:r>
            <a:r>
              <a:rPr lang="en-US" dirty="0">
                <a:solidFill>
                  <a:srgbClr val="001ABF"/>
                </a:solidFill>
              </a:rPr>
              <a:t> terms in</a:t>
            </a:r>
          </a:p>
          <a:p>
            <a:r>
              <a:rPr lang="en-US" dirty="0">
                <a:solidFill>
                  <a:srgbClr val="001ABF"/>
                </a:solidFill>
              </a:rPr>
              <a:t>the fourth-order elasticity</a:t>
            </a:r>
          </a:p>
          <a:p>
            <a:r>
              <a:rPr lang="en-US" dirty="0">
                <a:solidFill>
                  <a:srgbClr val="001ABF"/>
                </a:solidFill>
              </a:rPr>
              <a:t>tensor, with as many as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21</a:t>
            </a:r>
            <a:r>
              <a:rPr lang="en-US" dirty="0">
                <a:solidFill>
                  <a:srgbClr val="001ABF"/>
                </a:solidFill>
              </a:rPr>
              <a:t> different elastic</a:t>
            </a:r>
          </a:p>
          <a:p>
            <a:r>
              <a:rPr lang="en-US" dirty="0">
                <a:solidFill>
                  <a:srgbClr val="001ABF"/>
                </a:solidFill>
              </a:rPr>
              <a:t>constants needed to fully</a:t>
            </a:r>
          </a:p>
          <a:p>
            <a:r>
              <a:rPr lang="en-US" dirty="0">
                <a:solidFill>
                  <a:srgbClr val="001ABF"/>
                </a:solidFill>
              </a:rPr>
              <a:t>describe the response!</a:t>
            </a:r>
            <a:endParaRPr lang="en-US" sz="44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1AF7F3-4B21-B4A5-F45B-4A4D5C1D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67" y="3675787"/>
            <a:ext cx="2133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83BD24-C17D-E6B7-BC51-D62407FD67E5}"/>
              </a:ext>
            </a:extLst>
          </p:cNvPr>
          <p:cNvSpPr/>
          <p:nvPr/>
        </p:nvSpPr>
        <p:spPr>
          <a:xfrm>
            <a:off x="9825187" y="885463"/>
            <a:ext cx="1859460" cy="5087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Here, polar plots of dislocation slip systems (anelastic strain implying foliation direction) plotted vs crystallographic axis directions for olivine… Different types relate to different hydration and deviatoric stress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711D4-8E3D-FF06-093A-72F768CDF5A2}"/>
              </a:ext>
            </a:extLst>
          </p:cNvPr>
          <p:cNvSpPr txBox="1"/>
          <p:nvPr/>
        </p:nvSpPr>
        <p:spPr>
          <a:xfrm>
            <a:off x="5243332" y="6387220"/>
            <a:ext cx="11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(Fast axis)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60D08-F6CB-CC14-D801-CB1F6F3322EB}"/>
              </a:ext>
            </a:extLst>
          </p:cNvPr>
          <p:cNvSpPr txBox="1"/>
          <p:nvPr/>
        </p:nvSpPr>
        <p:spPr>
          <a:xfrm>
            <a:off x="6705757" y="6387220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(Slow axis)</a:t>
            </a:r>
          </a:p>
        </p:txBody>
      </p:sp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7CA-EEE4-060C-A9BF-E4E3AEB7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B0A6B-ED2B-6DFE-96D3-6ED8D358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290513"/>
            <a:ext cx="716280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01870-4032-CF03-3B66-A5807C45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31" y="4489450"/>
            <a:ext cx="2133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89F6BA46-26E2-60F4-D95D-46DFCA0B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331" y="269875"/>
            <a:ext cx="188224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Hence e.g.</a:t>
            </a:r>
          </a:p>
          <a:p>
            <a:r>
              <a:rPr lang="en-US" dirty="0">
                <a:solidFill>
                  <a:srgbClr val="001ABF"/>
                </a:solidFill>
              </a:rPr>
              <a:t>the shear</a:t>
            </a:r>
          </a:p>
          <a:p>
            <a:r>
              <a:rPr lang="en-US" dirty="0">
                <a:solidFill>
                  <a:srgbClr val="001ABF"/>
                </a:solidFill>
              </a:rPr>
              <a:t>rigidity of</a:t>
            </a:r>
          </a:p>
          <a:p>
            <a:r>
              <a:rPr lang="en-US" dirty="0">
                <a:solidFill>
                  <a:srgbClr val="001ABF"/>
                </a:solidFill>
              </a:rPr>
              <a:t>a medium</a:t>
            </a:r>
          </a:p>
          <a:p>
            <a:r>
              <a:rPr lang="en-US" dirty="0">
                <a:solidFill>
                  <a:srgbClr val="001ABF"/>
                </a:solidFill>
              </a:rPr>
              <a:t>can be</a:t>
            </a:r>
          </a:p>
          <a:p>
            <a:r>
              <a:rPr lang="en-US" dirty="0">
                <a:solidFill>
                  <a:srgbClr val="001ABF"/>
                </a:solidFill>
              </a:rPr>
              <a:t>different in</a:t>
            </a:r>
          </a:p>
          <a:p>
            <a:r>
              <a:rPr lang="en-US" dirty="0">
                <a:solidFill>
                  <a:srgbClr val="001ABF"/>
                </a:solidFill>
              </a:rPr>
              <a:t>one</a:t>
            </a:r>
          </a:p>
          <a:p>
            <a:r>
              <a:rPr lang="en-US" dirty="0">
                <a:solidFill>
                  <a:srgbClr val="001ABF"/>
                </a:solidFill>
              </a:rPr>
              <a:t>direction</a:t>
            </a:r>
          </a:p>
          <a:p>
            <a:r>
              <a:rPr lang="en-US" dirty="0">
                <a:solidFill>
                  <a:srgbClr val="001ABF"/>
                </a:solidFill>
              </a:rPr>
              <a:t>than it is</a:t>
            </a:r>
          </a:p>
          <a:p>
            <a:r>
              <a:rPr lang="en-US" dirty="0">
                <a:solidFill>
                  <a:srgbClr val="001ABF"/>
                </a:solidFill>
              </a:rPr>
              <a:t>in another.</a:t>
            </a:r>
          </a:p>
          <a:p>
            <a:r>
              <a:rPr lang="en-US" dirty="0">
                <a:solidFill>
                  <a:srgbClr val="001ABF"/>
                </a:solidFill>
              </a:rPr>
              <a:t>If the </a:t>
            </a:r>
          </a:p>
          <a:p>
            <a:r>
              <a:rPr lang="en-US" dirty="0">
                <a:solidFill>
                  <a:srgbClr val="001ABF"/>
                </a:solidFill>
              </a:rPr>
              <a:t>directional</a:t>
            </a:r>
          </a:p>
          <a:p>
            <a:r>
              <a:rPr lang="en-US" dirty="0">
                <a:solidFill>
                  <a:srgbClr val="001ABF"/>
                </a:solidFill>
              </a:rPr>
              <a:t>dependence</a:t>
            </a:r>
          </a:p>
          <a:p>
            <a:r>
              <a:rPr lang="en-US" dirty="0">
                <a:solidFill>
                  <a:srgbClr val="001ABF"/>
                </a:solidFill>
              </a:rPr>
              <a:t>is consistent</a:t>
            </a:r>
          </a:p>
          <a:p>
            <a:r>
              <a:rPr lang="en-US" dirty="0">
                <a:solidFill>
                  <a:srgbClr val="001ABF"/>
                </a:solidFill>
              </a:rPr>
              <a:t>over 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large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D5D79B9-F645-AF43-7CDB-12DC676D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744" y="5765800"/>
            <a:ext cx="7956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enough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scales, this can result in separation of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arrivals</a:t>
            </a:r>
          </a:p>
          <a:p>
            <a:r>
              <a:rPr lang="en-US" dirty="0">
                <a:solidFill>
                  <a:srgbClr val="001ABF"/>
                </a:solidFill>
              </a:rPr>
              <a:t>polarized along the fast and slow axis directions…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39852-93EE-2D9B-6622-A0834139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81" y="4337050"/>
            <a:ext cx="125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CEA4BB2-B50C-6A09-3B37-A7997B3C1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66700"/>
            <a:ext cx="841608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On the scales of sampling of a seismic wave, anisotropy can</a:t>
            </a:r>
          </a:p>
          <a:p>
            <a:r>
              <a:rPr lang="en-US" dirty="0">
                <a:solidFill>
                  <a:srgbClr val="001ABF"/>
                </a:solidFill>
              </a:rPr>
              <a:t>occur for any of several different reasons… Common types</a:t>
            </a:r>
          </a:p>
          <a:p>
            <a:r>
              <a:rPr lang="en-US" dirty="0">
                <a:solidFill>
                  <a:srgbClr val="001ABF"/>
                </a:solidFill>
              </a:rPr>
              <a:t>include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Shape Preferred Orientation (SPO)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which is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caused by inhomogeneous distribution of materials…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Simple examples of this type of anisotropy include stacks of</a:t>
            </a:r>
          </a:p>
          <a:p>
            <a:r>
              <a:rPr lang="en-US" dirty="0">
                <a:solidFill>
                  <a:srgbClr val="001ABF"/>
                </a:solidFill>
              </a:rPr>
              <a:t>horizontal layers with differing velocity, or an otherwise</a:t>
            </a:r>
          </a:p>
          <a:p>
            <a:r>
              <a:rPr lang="en-US" dirty="0">
                <a:solidFill>
                  <a:srgbClr val="001ABF"/>
                </a:solidFill>
              </a:rPr>
              <a:t>uniform medium that contains fluid-filled cracks.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6BDC4-3D82-BAA8-90F2-CEEA5632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267075"/>
            <a:ext cx="8458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C8F7-8FD5-D2BB-3BE5-AADE8618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9125-C0B3-2508-EC85-767F8D0D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82" y="152400"/>
            <a:ext cx="52911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FE151D-92D9-5DF0-330B-371C519C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82" y="3394075"/>
            <a:ext cx="3505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CA6DFB-1D82-726D-210D-068AC5F8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882" y="228600"/>
            <a:ext cx="369203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Lattice Preferred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Orientation (LPO)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used to describe a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medium that is innately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anisotropic (i.e., right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down to the sub-grain,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even molecular, scale of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individual mineral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crystals).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This type dominates most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upper mantle anisotropy!</a:t>
            </a:r>
            <a:endParaRPr lang="en-US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8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F5F8-812B-3CA4-656F-F8DE6A07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6B2DB-C788-5D14-34D9-2E99B56D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9581"/>
            <a:ext cx="87630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74BA94E-8D77-320B-B636-42CFFBF2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29381"/>
            <a:ext cx="85908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 many instances though observed anisotropy includes a mix</a:t>
            </a:r>
          </a:p>
          <a:p>
            <a:r>
              <a:rPr lang="en-US" dirty="0">
                <a:solidFill>
                  <a:srgbClr val="001ABF"/>
                </a:solidFill>
              </a:rPr>
              <a:t>of both shape-preferred and lattice-preferred orientations,</a:t>
            </a:r>
          </a:p>
          <a:p>
            <a:r>
              <a:rPr lang="en-US" dirty="0">
                <a:solidFill>
                  <a:srgbClr val="001ABF"/>
                </a:solidFill>
              </a:rPr>
              <a:t>which of course tends to complicate both the modeling and</a:t>
            </a:r>
          </a:p>
          <a:p>
            <a:r>
              <a:rPr lang="en-US" dirty="0">
                <a:solidFill>
                  <a:srgbClr val="001ABF"/>
                </a:solidFill>
              </a:rPr>
              <a:t>the interpretation of anisotropy.</a:t>
            </a:r>
          </a:p>
        </p:txBody>
      </p:sp>
    </p:spTree>
    <p:extLst>
      <p:ext uri="{BB962C8B-B14F-4D97-AF65-F5344CB8AC3E}">
        <p14:creationId xmlns:p14="http://schemas.microsoft.com/office/powerpoint/2010/main" val="42768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3D93-659C-8345-BB4C-F3F31959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7A6BA-76A5-0561-4C12-EDCDBDF7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93" y="701675"/>
            <a:ext cx="2133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E800C13-C907-5E57-3A56-8A4ED0A7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068" y="1422400"/>
            <a:ext cx="855875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Conceptually an anisotropic elasticity tensor can be simplified</a:t>
            </a:r>
          </a:p>
          <a:p>
            <a:r>
              <a:rPr lang="en-US" dirty="0">
                <a:solidFill>
                  <a:srgbClr val="001ABF"/>
                </a:solidFill>
              </a:rPr>
              <a:t>a bit by first exploiting some of the symmetries to reduce the</a:t>
            </a:r>
          </a:p>
          <a:p>
            <a:r>
              <a:rPr lang="en-US" dirty="0">
                <a:solidFill>
                  <a:srgbClr val="001ABF"/>
                </a:solidFill>
              </a:rPr>
              <a:t>81 down to 36 coefficients. We then describe all of the </a:t>
            </a:r>
          </a:p>
          <a:p>
            <a:r>
              <a:rPr lang="en-US" dirty="0">
                <a:solidFill>
                  <a:srgbClr val="001ABF"/>
                </a:solidFill>
              </a:rPr>
              <a:t>possible permutations of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 err="1">
                <a:latin typeface="Times New Roman" charset="0"/>
              </a:rPr>
              <a:t>,</a:t>
            </a:r>
            <a:r>
              <a:rPr lang="en-US" i="1" dirty="0" err="1">
                <a:latin typeface="Times New Roman" charset="0"/>
              </a:rPr>
              <a:t>j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dirty="0" err="1">
                <a:latin typeface="Times New Roman" charset="0"/>
              </a:rPr>
              <a:t>,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pairs as numbers 1 to 6</a:t>
            </a:r>
          </a:p>
          <a:p>
            <a:r>
              <a:rPr lang="en-US" dirty="0">
                <a:solidFill>
                  <a:srgbClr val="001ABF"/>
                </a:solidFill>
              </a:rPr>
              <a:t>by letting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(1,1) → 1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(2,2) → 2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(3,3) → 3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; </a:t>
            </a:r>
            <a:r>
              <a:rPr lang="en-US" dirty="0">
                <a:latin typeface="Times New Roman" charset="0"/>
                <a:cs typeface="ＭＳ Ｐゴシック" charset="0"/>
              </a:rPr>
              <a:t>(2,3) → 4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(1,3) → 5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;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(1,2) → 6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. Then we write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c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ijkl</a:t>
            </a:r>
            <a:r>
              <a:rPr lang="en-US" i="1" dirty="0"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C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mn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by mapping 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 err="1">
                <a:latin typeface="Times New Roman" charset="0"/>
                <a:cs typeface="ＭＳ Ｐゴシック" charset="0"/>
              </a:rPr>
              <a:t>,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j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to</a:t>
            </a:r>
          </a:p>
          <a:p>
            <a:r>
              <a:rPr lang="en-US" i="1" dirty="0">
                <a:latin typeface="Times New Roman" charset="0"/>
                <a:cs typeface="ＭＳ Ｐゴシック" charset="0"/>
              </a:rPr>
              <a:t>m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k</a:t>
            </a:r>
            <a:r>
              <a:rPr lang="en-US" dirty="0" err="1">
                <a:latin typeface="Times New Roman" charset="0"/>
                <a:cs typeface="ＭＳ Ｐゴシック" charset="0"/>
              </a:rPr>
              <a:t>,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l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n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as:</a:t>
            </a:r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2D468-5F0A-08EF-9DF8-7F9FE8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18" y="4194175"/>
            <a:ext cx="87677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6FC276-D746-5122-76E4-BD6A6D85A85A}"/>
              </a:ext>
            </a:extLst>
          </p:cNvPr>
          <p:cNvSpPr/>
          <p:nvPr/>
        </p:nvSpPr>
        <p:spPr>
          <a:xfrm>
            <a:off x="1829593" y="304800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The 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</a:rPr>
              <a:t>Voight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Matrix:</a:t>
            </a:r>
            <a:endParaRPr lang="en-US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E88E93A-54EE-1464-FED7-CEA27698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33400"/>
            <a:ext cx="859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This representation is sometimes called a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</a:rPr>
              <a:t>Voight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matrix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dirty="0" err="1">
                <a:solidFill>
                  <a:srgbClr val="001ABF"/>
                </a:solidFill>
              </a:rPr>
              <a:t>Voight</a:t>
            </a:r>
            <a:r>
              <a:rPr lang="en-US" dirty="0">
                <a:solidFill>
                  <a:srgbClr val="001ABF"/>
                </a:solidFill>
              </a:rPr>
              <a:t> matrix for the isotropic case looks like: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5E33B-D2CA-9FB0-885B-7F399A6F3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5588"/>
            <a:ext cx="54864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A6CE5-8844-8B1A-E936-2FBF8AE5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922588"/>
            <a:ext cx="46228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69A2661B-9869-0501-6DDF-0E9DE236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19413"/>
            <a:ext cx="27432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CAF502D-A7EF-C534-7D32-C7AC8F401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071813"/>
            <a:ext cx="762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F49E67C-4D81-1980-734C-ADC3AC292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2478088"/>
            <a:ext cx="18453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Relevant for</a:t>
            </a: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-wave: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C835B2D4-C5A7-E643-331E-FA19A422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38613"/>
            <a:ext cx="12192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28317C8-E0CB-4776-D85D-7E21337D6D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5205413"/>
            <a:ext cx="990600" cy="509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F8D1242-61BC-9711-0482-92AB7146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5502275"/>
            <a:ext cx="18453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Relevant for</a:t>
            </a: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-wave: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4943A5-1439-E865-1D79-83C9AD08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90500"/>
            <a:ext cx="408781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CE673E-AF35-2402-57F2-B5F4693C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06375"/>
            <a:ext cx="477258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Important types of anisotropy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include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transverse isotropy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(also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radial anisotropy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This has velocity in the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&amp;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endParaRPr lang="en-US" dirty="0"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directions: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the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3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direction,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B209C-E5B6-9CD0-C495-3BBD4022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986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97323-7C27-906F-F94B-70AFEE6B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699000"/>
            <a:ext cx="32766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C872D-97D0-64CA-E92A-C35ADD18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918200"/>
            <a:ext cx="243363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17709</TotalTime>
  <Words>735</Words>
  <Application>Microsoft Macintosh PowerPoint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75</cp:revision>
  <dcterms:created xsi:type="dcterms:W3CDTF">2022-08-29T13:41:31Z</dcterms:created>
  <dcterms:modified xsi:type="dcterms:W3CDTF">2024-11-26T17:24:38Z</dcterms:modified>
</cp:coreProperties>
</file>