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6" r:id="rId2"/>
    <p:sldId id="285" r:id="rId3"/>
    <p:sldId id="287" r:id="rId4"/>
    <p:sldId id="286" r:id="rId5"/>
    <p:sldId id="289" r:id="rId6"/>
    <p:sldId id="290" r:id="rId7"/>
    <p:sldId id="300" r:id="rId8"/>
    <p:sldId id="295" r:id="rId9"/>
    <p:sldId id="282" r:id="rId10"/>
    <p:sldId id="288" r:id="rId11"/>
    <p:sldId id="297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BF"/>
    <a:srgbClr val="83E9D6"/>
    <a:srgbClr val="6CC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41"/>
    <p:restoredTop sz="96327"/>
  </p:normalViewPr>
  <p:slideViewPr>
    <p:cSldViewPr snapToGrid="0">
      <p:cViewPr>
        <p:scale>
          <a:sx n="210" d="100"/>
          <a:sy n="210" d="100"/>
        </p:scale>
        <p:origin x="3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0D2F0-EC7C-4C4C-B49C-FF7EE215A4A1}" type="datetimeFigureOut">
              <a:rPr lang="en-US" smtClean="0"/>
              <a:t>9/26/24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B1B26-4453-3249-9A72-28952B50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0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656C-66EA-8ED1-1B96-E738E61FF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6F70A-21C6-DF2C-736C-6E70D8DBC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03C16-9285-0952-7D97-7E589FB4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4B626-6953-01D4-FB0F-D664DC1C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D73F9-A07A-2159-0107-AB65E5DF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3EB4-849C-1052-551D-B04C73F3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357E3-98F8-2FA1-E507-D8E3B88AF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F7544-E78E-67D2-4338-955161F8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93B0B-7A95-AF11-D17A-A98EF809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D01FC-A213-765C-D3C5-4EBA5727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6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AB6B9-6BDC-48EF-5138-70E12CBBA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D109-96DE-D467-F155-2CA52536F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F14A3-2769-C360-A8B4-FDE9A5A8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89D5-1029-EA43-C038-F01188D3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560AD-2AA2-3AA6-A73E-B97A7C43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7DCE-092A-386A-2C5B-B5528B59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4968-08CC-5B40-33D7-47E88FA4F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05036-2E71-A970-BD3C-745447BC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FAE20-BF9D-5D83-148A-92ADB204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7E269-40D0-D377-8C53-2129CADA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E03D-F571-6DDA-CCF2-AAB29531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F38FA-20BE-6BB0-7CE5-63E167BC2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B10B1-F3CB-3728-82D9-1A22336F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11CDA-AB62-7F9A-1E1B-C2E5E543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F9A77-1EE6-056B-8223-C75CCCD0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1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3B4A-F811-AB4A-3DCF-70836D9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148DC-FF69-7EF8-7BC2-3E4129808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858F6-D2E5-6C38-B9C2-BB764ED2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F0F23-8082-ED7E-B928-951FC530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DC7E5-145C-BF20-4201-3011057C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435EA-7C32-6BEA-5AA0-2CAD6899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0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4BE3-F60B-771A-984D-8A60B9AE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DF9F7-7A7B-FC77-9CE8-9BFC503CD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E1DA8-2CC8-3CDF-D35D-23FC0F5BE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B1DB9-6345-AE7B-90D9-D9AA365CE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3B737-2017-B5E9-D18D-589CBAC9B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4BE6C-E2C6-B966-B96F-06686B3C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836D1-0F0D-28CB-BF0C-2A3F4D08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8AF1E-F5FB-0516-0663-F83FCDA2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0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0FBD-8349-D9F3-AEAB-A830E306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66FFA-52C0-C50A-AB5F-9CD4B92A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E7F30-4265-01FE-9BCC-43688833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D22F2-F712-9CB5-9AEB-CB1F952A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7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3CC04-BEC7-9775-78E3-F1EC046D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C713C-FB2D-3AD7-2B23-00C6914D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C96CB-60A4-6116-8FE4-EA91AF0E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7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8D8B-EC4E-188F-C438-E30F9CE0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2483-0D94-9282-40D2-A176B9BE2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0729F-8598-A55E-1C0F-88E6E9B0B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8F13D-FDE9-A768-D3A2-1012125E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97712-67A3-65ED-501E-E3E97343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C2F80-4B40-23C2-75F6-17A98E7C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1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1247-777D-8B0D-4258-73DDAB57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A18334-4920-EC4C-B61A-4A75434CF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5591E-9297-AF99-8950-7B6F13261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7E255-8BA1-E5FC-D3A5-E4C6ACB6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1D995-1035-9951-4CFB-60666EEC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C2596-5153-D75A-A535-3B97684B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5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5C438-5715-DAB5-041A-3CAFAAD2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3B12A-E23F-E34D-1F1C-BC73E022E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06D7-33D6-704D-A5AC-054BCB3B2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8A20-F6A4-8847-B2F0-A30A2A9D8294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F84F2-7043-0641-8D45-B967A454F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86198-58F3-11A2-2CD3-928FC37D4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4208039E-45F9-CB8F-393C-3AEF6F394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934" y="60603"/>
            <a:ext cx="70223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Geology 5640/6640</a:t>
            </a:r>
          </a:p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Introduction to Seismology</a:t>
            </a:r>
            <a:endParaRPr lang="en-US" sz="3600" i="1" u="sng" dirty="0">
              <a:solidFill>
                <a:srgbClr val="001ABF"/>
              </a:solidFill>
              <a:latin typeface="Arial Black" charset="0"/>
            </a:endParaRPr>
          </a:p>
        </p:txBody>
      </p:sp>
      <p:sp>
        <p:nvSpPr>
          <p:cNvPr id="4" name="Text Box 26">
            <a:extLst>
              <a:ext uri="{FF2B5EF4-FFF2-40B4-BE49-F238E27FC236}">
                <a16:creationId xmlns:a16="http://schemas.microsoft.com/office/drawing/2014/main" id="{00B1A641-72DF-BA70-2808-5F94C3DA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195" y="60603"/>
            <a:ext cx="1931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26 Sep 2024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F77B3A9C-006E-5D56-D699-EFFD1A17D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843" y="6428066"/>
            <a:ext cx="2684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1ABF"/>
                </a:solidFill>
              </a:rPr>
              <a:t>© A.R. Lowry 2011-2024</a:t>
            </a:r>
            <a:endParaRPr lang="en-US" sz="1800" dirty="0">
              <a:solidFill>
                <a:srgbClr val="001AB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6406BCDF-8913-20DC-8F6B-B64DFAD1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70" y="6348763"/>
            <a:ext cx="81233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Read for Tuesday 1 October: </a:t>
            </a:r>
            <a:r>
              <a:rPr lang="en-US" i="1" dirty="0">
                <a:solidFill>
                  <a:srgbClr val="001ABF"/>
                </a:solidFill>
              </a:rPr>
              <a:t>S&amp;W</a:t>
            </a:r>
            <a:r>
              <a:rPr lang="en-US" dirty="0">
                <a:solidFill>
                  <a:srgbClr val="001ABF"/>
                </a:solidFill>
              </a:rPr>
              <a:t> 53-62 (§2.4); 458-462</a:t>
            </a:r>
          </a:p>
        </p:txBody>
      </p:sp>
      <p:sp>
        <p:nvSpPr>
          <p:cNvPr id="3" name="Text Box 29">
            <a:extLst>
              <a:ext uri="{FF2B5EF4-FFF2-40B4-BE49-F238E27FC236}">
                <a16:creationId xmlns:a16="http://schemas.microsoft.com/office/drawing/2014/main" id="{C72A6941-E1D5-289C-0DDC-9F14BF2B2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484" y="1110276"/>
            <a:ext cx="8493031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Last time: </a:t>
            </a:r>
            <a:r>
              <a:rPr lang="en-US" b="1" i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Velocity</a:t>
            </a:r>
            <a:r>
              <a:rPr lang="en-US" dirty="0">
                <a:solidFill>
                  <a:srgbClr val="001ABF"/>
                </a:solidFill>
              </a:rPr>
              <a:t>, </a:t>
            </a:r>
            <a:r>
              <a:rPr lang="en-US" b="1" i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displacement potentials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Wave propagation velocities:</a:t>
            </a:r>
          </a:p>
          <a:p>
            <a:r>
              <a:rPr lang="en-US" dirty="0">
                <a:solidFill>
                  <a:srgbClr val="001ABF"/>
                </a:solidFill>
              </a:rPr>
              <a:t>   depend on (shallow) porosity</a:t>
            </a:r>
          </a:p>
          <a:p>
            <a:r>
              <a:rPr lang="en-US" dirty="0">
                <a:solidFill>
                  <a:srgbClr val="001ABF"/>
                </a:solidFill>
              </a:rPr>
              <a:t>   &amp; pore fluid, (deeper)</a:t>
            </a:r>
          </a:p>
          <a:p>
            <a:r>
              <a:rPr lang="en-US" dirty="0">
                <a:solidFill>
                  <a:srgbClr val="001ABF"/>
                </a:solidFill>
              </a:rPr>
              <a:t>   composition, pressure and temperature (leading to </a:t>
            </a:r>
          </a:p>
          <a:p>
            <a:r>
              <a:rPr lang="en-US" dirty="0">
                <a:solidFill>
                  <a:srgbClr val="001ABF"/>
                </a:solidFill>
              </a:rPr>
              <a:t>   ambiguities in interpretation). 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Packing structure pushes elasticity &amp; density in different</a:t>
            </a:r>
          </a:p>
          <a:p>
            <a:r>
              <a:rPr lang="en-US" dirty="0">
                <a:solidFill>
                  <a:srgbClr val="001ABF"/>
                </a:solidFill>
              </a:rPr>
              <a:t>   directions; generally elasticity dominates!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Solution of the wave equation is made easier by expressing</a:t>
            </a:r>
          </a:p>
          <a:p>
            <a:r>
              <a:rPr lang="en-US" dirty="0">
                <a:solidFill>
                  <a:srgbClr val="001ABF"/>
                </a:solidFill>
              </a:rPr>
              <a:t>     displacement in terms of scalar &amp; vector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displacement</a:t>
            </a:r>
          </a:p>
          <a:p>
            <a:r>
              <a:rPr lang="en-US" i="1" dirty="0">
                <a:solidFill>
                  <a:srgbClr val="FF3300"/>
                </a:solidFill>
              </a:rPr>
              <a:t>  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potentials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  In that case: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B025CF-BFF0-D89C-1F7C-184AD1FB3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97" y="4984015"/>
            <a:ext cx="2624137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471FC4-4780-ACC8-C79F-A46521E2B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59" y="5622190"/>
            <a:ext cx="1600200" cy="727075"/>
          </a:xfrm>
          <a:prstGeom prst="rect">
            <a:avLst/>
          </a:prstGeom>
          <a:solidFill>
            <a:srgbClr val="B3B3B3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08D592-8C29-1E8A-4DD7-BD77B320B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59" y="5623778"/>
            <a:ext cx="1676400" cy="723900"/>
          </a:xfrm>
          <a:prstGeom prst="rect">
            <a:avLst/>
          </a:prstGeom>
          <a:solidFill>
            <a:srgbClr val="B3B3B3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988B68-148A-CA69-0F33-113FC7FAB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4365" y="1769657"/>
            <a:ext cx="1981200" cy="877932"/>
          </a:xfrm>
          <a:prstGeom prst="rect">
            <a:avLst/>
          </a:prstGeom>
          <a:solidFill>
            <a:srgbClr val="B3B3B3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5D78CD-77D0-4090-D075-A8C142A8A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58346" y="1764807"/>
            <a:ext cx="1432045" cy="887632"/>
          </a:xfrm>
          <a:prstGeom prst="rect">
            <a:avLst/>
          </a:prstGeom>
          <a:solidFill>
            <a:srgbClr val="B3B3B3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200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FC43411A-C0E0-4A8D-4A20-9F1954269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862" y="197347"/>
            <a:ext cx="8816837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Here our </a:t>
            </a:r>
            <a:r>
              <a:rPr lang="en-US" i="1" dirty="0">
                <a:latin typeface="Times New Roman" charset="0"/>
              </a:rPr>
              <a:t>y</a:t>
            </a:r>
            <a:r>
              <a:rPr lang="en-US" dirty="0">
                <a:solidFill>
                  <a:srgbClr val="001ABF"/>
                </a:solidFill>
              </a:rPr>
              <a:t>, 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components disappeared because there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no </a:t>
            </a:r>
            <a:r>
              <a:rPr lang="en-US" i="1" dirty="0">
                <a:latin typeface="Times New Roman" charset="0"/>
              </a:rPr>
              <a:t>y</a:t>
            </a:r>
            <a:r>
              <a:rPr lang="en-US" dirty="0">
                <a:solidFill>
                  <a:srgbClr val="001ABF"/>
                </a:solidFill>
              </a:rPr>
              <a:t>,</a:t>
            </a:r>
            <a:r>
              <a:rPr lang="en-US" dirty="0"/>
              <a:t> </a:t>
            </a:r>
            <a:r>
              <a:rPr lang="en-US" i="1" dirty="0">
                <a:latin typeface="Times New Roman" charset="0"/>
              </a:rPr>
              <a:t>z</a:t>
            </a:r>
          </a:p>
          <a:p>
            <a:r>
              <a:rPr lang="en-US" dirty="0">
                <a:solidFill>
                  <a:srgbClr val="001ABF"/>
                </a:solidFill>
              </a:rPr>
              <a:t>dependence for a planar </a:t>
            </a:r>
            <a:r>
              <a:rPr lang="en-US" i="1" dirty="0"/>
              <a:t>P</a:t>
            </a:r>
            <a:r>
              <a:rPr lang="en-US" dirty="0">
                <a:solidFill>
                  <a:srgbClr val="001ABF"/>
                </a:solidFill>
              </a:rPr>
              <a:t>-wave traveling in the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solidFill>
                  <a:srgbClr val="001ABF"/>
                </a:solidFill>
              </a:rPr>
              <a:t>-direction: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1ABF"/>
                </a:solidFill>
              </a:rPr>
              <a:t>So, </a:t>
            </a:r>
            <a:r>
              <a:rPr lang="en-US" b="1" dirty="0">
                <a:latin typeface="Times New Roman" charset="0"/>
              </a:rPr>
              <a:t>u</a:t>
            </a:r>
            <a:r>
              <a:rPr lang="en-US" dirty="0"/>
              <a:t> </a:t>
            </a:r>
            <a:r>
              <a:rPr lang="en-US" dirty="0">
                <a:latin typeface="Times New Roman" charset="0"/>
              </a:rPr>
              <a:t>= (–</a:t>
            </a:r>
            <a:r>
              <a:rPr lang="en-US" i="1" dirty="0" err="1">
                <a:latin typeface="Times New Roman" charset="0"/>
              </a:rPr>
              <a:t>ik</a:t>
            </a:r>
            <a:r>
              <a:rPr lang="en-US" i="1" dirty="0">
                <a:latin typeface="Symbol" charset="0"/>
                <a:sym typeface="Symbol" charset="0"/>
              </a:rPr>
              <a:t></a:t>
            </a:r>
            <a:r>
              <a:rPr lang="en-US" dirty="0">
                <a:latin typeface="Times New Roman" charset="0"/>
              </a:rPr>
              <a:t>, 0, 0)</a:t>
            </a:r>
            <a:r>
              <a:rPr lang="en-US" dirty="0">
                <a:solidFill>
                  <a:srgbClr val="001ABF"/>
                </a:solidFill>
              </a:rPr>
              <a:t>, and particle displacement is always in </a:t>
            </a:r>
            <a:r>
              <a:rPr lang="en-US" dirty="0">
                <a:solidFill>
                  <a:srgbClr val="001ABF"/>
                </a:solidFill>
                <a:latin typeface="Times New Roman" charset="0"/>
              </a:rPr>
              <a:t>± </a:t>
            </a:r>
            <a:r>
              <a:rPr lang="en-US" dirty="0">
                <a:solidFill>
                  <a:srgbClr val="001ABF"/>
                </a:solidFill>
              </a:rPr>
              <a:t>the</a:t>
            </a:r>
          </a:p>
          <a:p>
            <a:r>
              <a:rPr lang="en-US" dirty="0">
                <a:solidFill>
                  <a:srgbClr val="001ABF"/>
                </a:solidFill>
              </a:rPr>
              <a:t>direction of wave propagation, i.e., perpendicular to the wave</a:t>
            </a:r>
          </a:p>
          <a:p>
            <a:r>
              <a:rPr lang="en-US" dirty="0">
                <a:solidFill>
                  <a:srgbClr val="001ABF"/>
                </a:solidFill>
              </a:rPr>
              <a:t>front.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If the initial source motion was </a:t>
            </a:r>
          </a:p>
          <a:p>
            <a:r>
              <a:rPr lang="en-US" dirty="0">
                <a:solidFill>
                  <a:srgbClr val="001ABF"/>
                </a:solidFill>
              </a:rPr>
              <a:t>outward, all points on the wavefront</a:t>
            </a:r>
          </a:p>
          <a:p>
            <a:r>
              <a:rPr lang="en-US" dirty="0">
                <a:solidFill>
                  <a:srgbClr val="001ABF"/>
                </a:solidFill>
              </a:rPr>
              <a:t>move in the propagation direction</a:t>
            </a:r>
          </a:p>
          <a:p>
            <a:r>
              <a:rPr lang="en-US" dirty="0">
                <a:solidFill>
                  <a:srgbClr val="001ABF"/>
                </a:solidFill>
              </a:rPr>
              <a:t>(direction of the black arrows = </a:t>
            </a:r>
          </a:p>
          <a:p>
            <a:r>
              <a:rPr lang="ja-JP" altLang="en-US">
                <a:solidFill>
                  <a:srgbClr val="001ABF"/>
                </a:solidFill>
                <a:latin typeface="Arial"/>
              </a:rPr>
              <a:t>“</a:t>
            </a:r>
            <a:r>
              <a:rPr lang="en-US" dirty="0">
                <a:solidFill>
                  <a:srgbClr val="001ABF"/>
                </a:solidFill>
              </a:rPr>
              <a:t>positive</a:t>
            </a:r>
            <a:r>
              <a:rPr lang="ja-JP" altLang="en-US">
                <a:solidFill>
                  <a:srgbClr val="001ABF"/>
                </a:solidFill>
                <a:latin typeface="Arial"/>
              </a:rPr>
              <a:t>”</a:t>
            </a:r>
            <a:r>
              <a:rPr lang="en-US" dirty="0">
                <a:solidFill>
                  <a:srgbClr val="001ABF"/>
                </a:solidFill>
              </a:rPr>
              <a:t>or 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“</a:t>
            </a:r>
            <a:r>
              <a:rPr lang="en-US" dirty="0">
                <a:solidFill>
                  <a:srgbClr val="001ABF"/>
                </a:solidFill>
              </a:rPr>
              <a:t>upward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”</a:t>
            </a:r>
            <a:r>
              <a:rPr lang="en-US" dirty="0">
                <a:solidFill>
                  <a:srgbClr val="001ABF"/>
                </a:solidFill>
              </a:rPr>
              <a:t> polarity); if</a:t>
            </a:r>
          </a:p>
          <a:p>
            <a:r>
              <a:rPr lang="en-US" dirty="0">
                <a:solidFill>
                  <a:srgbClr val="001ABF"/>
                </a:solidFill>
              </a:rPr>
              <a:t>it was inward, they all move in</a:t>
            </a:r>
          </a:p>
          <a:p>
            <a:r>
              <a:rPr lang="en-US" dirty="0">
                <a:solidFill>
                  <a:srgbClr val="001ABF"/>
                </a:solidFill>
              </a:rPr>
              <a:t>the direction of the red arrows. This</a:t>
            </a:r>
          </a:p>
          <a:p>
            <a:r>
              <a:rPr lang="en-US" dirty="0">
                <a:solidFill>
                  <a:srgbClr val="001ABF"/>
                </a:solidFill>
              </a:rPr>
              <a:t>is also called longitudinal</a:t>
            </a:r>
          </a:p>
          <a:p>
            <a:r>
              <a:rPr lang="en-US" dirty="0">
                <a:solidFill>
                  <a:srgbClr val="001ABF"/>
                </a:solidFill>
              </a:rPr>
              <a:t>displacement…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E2DDFC-2ADF-0736-40D5-5E3B6A348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504" y="2994522"/>
            <a:ext cx="4111625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43D12BB4-BBC1-324A-B77F-032D6167D531}"/>
                  </a:ext>
                </a:extLst>
              </p:cNvPr>
              <p:cNvSpPr txBox="1"/>
              <p:nvPr/>
            </p:nvSpPr>
            <p:spPr>
              <a:xfrm>
                <a:off x="2256697" y="1082390"/>
                <a:ext cx="7524618" cy="548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d>
                                  <m:d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𝑘𝑥</m:t>
                                    </m:r>
                                  </m:e>
                                </m:d>
                              </m:sup>
                            </m:sSup>
                          </m:e>
                          <m:e>
                            <m:r>
                              <a:rPr lang="en-US" sz="2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⟹</m:t>
                            </m:r>
                          </m:e>
                          <m:e>
                            <m:acc>
                              <m:accPr>
                                <m:chr m:val="⃗"/>
                                <m:ctrlPr>
                                  <a:rPr lang="en-US" sz="2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∇</m:t>
                                </m:r>
                              </m:e>
                            </m:acc>
                            <m:r>
                              <a:rPr lang="en-US" sz="2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</m:e>
                        </m:mr>
                      </m:m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𝑖𝑘</m:t>
                      </m:r>
                      <m:r>
                        <m:rPr>
                          <m:brk m:alnAt="7"/>
                        </m:rP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d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𝑖𝑘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43D12BB4-BBC1-324A-B77F-032D6167D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697" y="1082390"/>
                <a:ext cx="7524618" cy="548163"/>
              </a:xfrm>
              <a:prstGeom prst="rect">
                <a:avLst/>
              </a:prstGeom>
              <a:blipFill>
                <a:blip r:embed="rId3"/>
                <a:stretch>
                  <a:fillRect l="-505" r="-337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223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BEE225-CB74-CF62-7F11-EF31F0896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579" y="174625"/>
            <a:ext cx="8258841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Now consider the </a:t>
            </a:r>
            <a:r>
              <a:rPr lang="en-US" i="1" dirty="0"/>
              <a:t>S</a:t>
            </a:r>
            <a:r>
              <a:rPr lang="en-US" dirty="0">
                <a:solidFill>
                  <a:srgbClr val="001ABF"/>
                </a:solidFill>
              </a:rPr>
              <a:t>-wave (vector displacement potential)…</a:t>
            </a:r>
          </a:p>
          <a:p>
            <a:r>
              <a:rPr lang="en-US" dirty="0">
                <a:solidFill>
                  <a:srgbClr val="001ABF"/>
                </a:solidFill>
              </a:rPr>
              <a:t>   Like before we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ll consider a plane wave propagating </a:t>
            </a:r>
          </a:p>
          <a:p>
            <a:r>
              <a:rPr lang="en-US" dirty="0">
                <a:solidFill>
                  <a:srgbClr val="001ABF"/>
                </a:solidFill>
              </a:rPr>
              <a:t>   only in the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solidFill>
                  <a:srgbClr val="001ABF"/>
                </a:solidFill>
              </a:rPr>
              <a:t>-direction:</a:t>
            </a:r>
          </a:p>
          <a:p>
            <a:r>
              <a:rPr lang="en-US" dirty="0">
                <a:solidFill>
                  <a:srgbClr val="001ABF"/>
                </a:solidFill>
              </a:rPr>
              <a:t>              equation:           solution has three components: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8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To write this in terms of displacement we take the curl: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8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Since it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propagating only in the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solidFill>
                  <a:srgbClr val="001ABF"/>
                </a:solidFill>
              </a:rPr>
              <a:t>-direction, the </a:t>
            </a:r>
            <a:r>
              <a:rPr lang="en-US" i="1" dirty="0">
                <a:latin typeface="Times New Roman" charset="0"/>
              </a:rPr>
              <a:t>y</a:t>
            </a:r>
            <a:r>
              <a:rPr lang="en-US" dirty="0">
                <a:solidFill>
                  <a:srgbClr val="001ABF"/>
                </a:solidFill>
              </a:rPr>
              <a:t>- and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solidFill>
                  <a:srgbClr val="001ABF"/>
                </a:solidFill>
              </a:rPr>
              <a:t>-derivatives again vanish, leaving: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3EC51C-38FD-6CA6-16C0-7BBA68305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79" y="1759817"/>
            <a:ext cx="1676400" cy="723900"/>
          </a:xfrm>
          <a:prstGeom prst="rect">
            <a:avLst/>
          </a:prstGeom>
          <a:solidFill>
            <a:srgbClr val="B3B3B3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68E21E-D2D4-9872-362E-C1357E062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779" y="1705842"/>
            <a:ext cx="38100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0D8C48-08D3-A1A5-588C-B4EA048FD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4279" y="3009018"/>
            <a:ext cx="4343400" cy="221348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E0247D-1023-AF83-BE37-7D6720858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342" y="5908675"/>
            <a:ext cx="359568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917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D8388F83-4195-42E8-3B23-5A0164703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2305" y="612775"/>
            <a:ext cx="8307389" cy="56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So for an </a:t>
            </a:r>
            <a:r>
              <a:rPr lang="en-US" i="1" dirty="0"/>
              <a:t>S</a:t>
            </a:r>
            <a:r>
              <a:rPr lang="en-US" dirty="0">
                <a:solidFill>
                  <a:srgbClr val="001ABF"/>
                </a:solidFill>
              </a:rPr>
              <a:t>-wave propagating in the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solidFill>
                  <a:srgbClr val="001ABF"/>
                </a:solidFill>
              </a:rPr>
              <a:t>-direction, particle</a:t>
            </a:r>
          </a:p>
          <a:p>
            <a:r>
              <a:rPr lang="en-US" dirty="0">
                <a:solidFill>
                  <a:srgbClr val="001ABF"/>
                </a:solidFill>
              </a:rPr>
              <a:t>   motion is only in the </a:t>
            </a:r>
            <a:r>
              <a:rPr lang="en-US" i="1" dirty="0">
                <a:latin typeface="Times New Roman" charset="0"/>
              </a:rPr>
              <a:t>y</a:t>
            </a:r>
            <a:r>
              <a:rPr lang="en-US" dirty="0">
                <a:solidFill>
                  <a:srgbClr val="001ABF"/>
                </a:solidFill>
              </a:rPr>
              <a:t>- and 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solidFill>
                  <a:srgbClr val="001ABF"/>
                </a:solidFill>
              </a:rPr>
              <a:t>-directions, and not the </a:t>
            </a:r>
          </a:p>
          <a:p>
            <a:r>
              <a:rPr lang="en-US" dirty="0">
                <a:solidFill>
                  <a:srgbClr val="001ABF"/>
                </a:solidFill>
              </a:rPr>
              <a:t>  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solidFill>
                  <a:srgbClr val="001ABF"/>
                </a:solidFill>
              </a:rPr>
              <a:t>-direction.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We further decompose</a:t>
            </a:r>
          </a:p>
          <a:p>
            <a:r>
              <a:rPr lang="en-US" dirty="0">
                <a:solidFill>
                  <a:srgbClr val="001ABF"/>
                </a:solidFill>
              </a:rPr>
              <a:t>   the </a:t>
            </a:r>
            <a:r>
              <a:rPr lang="en-US" dirty="0" err="1">
                <a:solidFill>
                  <a:srgbClr val="001ABF"/>
                </a:solidFill>
              </a:rPr>
              <a:t>wavefield</a:t>
            </a:r>
            <a:r>
              <a:rPr lang="en-US" dirty="0">
                <a:solidFill>
                  <a:srgbClr val="001ABF"/>
                </a:solidFill>
              </a:rPr>
              <a:t> using a</a:t>
            </a:r>
          </a:p>
          <a:p>
            <a:r>
              <a:rPr lang="en-US" dirty="0">
                <a:solidFill>
                  <a:srgbClr val="001ABF"/>
                </a:solidFill>
              </a:rPr>
              <a:t>   convention that:</a:t>
            </a:r>
          </a:p>
          <a:p>
            <a:r>
              <a:rPr lang="en-US" dirty="0">
                <a:solidFill>
                  <a:srgbClr val="001ABF"/>
                </a:solidFill>
              </a:rPr>
              <a:t>   </a:t>
            </a:r>
            <a:r>
              <a:rPr lang="en-US" i="1" dirty="0">
                <a:latin typeface="Times New Roman" charset="0"/>
              </a:rPr>
              <a:t>SH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= </a:t>
            </a:r>
            <a:r>
              <a:rPr lang="en-US" dirty="0">
                <a:solidFill>
                  <a:srgbClr val="001ABF"/>
                </a:solidFill>
                <a:latin typeface="Arial Black" charset="0"/>
              </a:rPr>
              <a:t>h</a:t>
            </a:r>
            <a:r>
              <a:rPr lang="en-US" dirty="0">
                <a:solidFill>
                  <a:srgbClr val="001ABF"/>
                </a:solidFill>
              </a:rPr>
              <a:t>orizontally</a:t>
            </a:r>
          </a:p>
          <a:p>
            <a:r>
              <a:rPr lang="en-US" dirty="0">
                <a:solidFill>
                  <a:srgbClr val="001ABF"/>
                </a:solidFill>
              </a:rPr>
              <a:t>     polarized shear wave</a:t>
            </a:r>
          </a:p>
          <a:p>
            <a:r>
              <a:rPr lang="en-US" dirty="0">
                <a:solidFill>
                  <a:srgbClr val="001ABF"/>
                </a:solidFill>
              </a:rPr>
              <a:t>   </a:t>
            </a:r>
            <a:r>
              <a:rPr lang="en-US" i="1" dirty="0">
                <a:latin typeface="Times New Roman" charset="0"/>
              </a:rPr>
              <a:t>SV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= </a:t>
            </a:r>
            <a:r>
              <a:rPr lang="en-US" dirty="0">
                <a:solidFill>
                  <a:srgbClr val="001ABF"/>
                </a:solidFill>
                <a:latin typeface="Arial Black" charset="0"/>
              </a:rPr>
              <a:t>v</a:t>
            </a:r>
            <a:r>
              <a:rPr lang="en-US" dirty="0">
                <a:solidFill>
                  <a:srgbClr val="001ABF"/>
                </a:solidFill>
              </a:rPr>
              <a:t>ertically</a:t>
            </a:r>
          </a:p>
          <a:p>
            <a:r>
              <a:rPr lang="en-US" dirty="0">
                <a:solidFill>
                  <a:srgbClr val="001ABF"/>
                </a:solidFill>
              </a:rPr>
              <a:t>     polarized shear wave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Both of these are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always</a:t>
            </a:r>
            <a:r>
              <a:rPr lang="en-US" dirty="0">
                <a:solidFill>
                  <a:srgbClr val="001ABF"/>
                </a:solidFill>
              </a:rPr>
              <a:t> perpendicular to the propagation</a:t>
            </a:r>
          </a:p>
          <a:p>
            <a:r>
              <a:rPr lang="en-US" dirty="0">
                <a:solidFill>
                  <a:srgbClr val="001ABF"/>
                </a:solidFill>
              </a:rPr>
              <a:t>   direction, with </a:t>
            </a:r>
            <a:r>
              <a:rPr lang="en-US" i="1" dirty="0">
                <a:latin typeface="Times New Roman" charset="0"/>
              </a:rPr>
              <a:t>SH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in the horizontal plane and </a:t>
            </a:r>
            <a:r>
              <a:rPr lang="en-US" i="1" dirty="0">
                <a:latin typeface="Times New Roman" charset="0"/>
              </a:rPr>
              <a:t>SV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in the</a:t>
            </a:r>
          </a:p>
          <a:p>
            <a:r>
              <a:rPr lang="en-US" dirty="0">
                <a:solidFill>
                  <a:srgbClr val="001ABF"/>
                </a:solidFill>
              </a:rPr>
              <a:t>   direction orthogonal to both the propagation direction</a:t>
            </a:r>
          </a:p>
          <a:p>
            <a:r>
              <a:rPr lang="en-US" dirty="0">
                <a:solidFill>
                  <a:srgbClr val="001ABF"/>
                </a:solidFill>
              </a:rPr>
              <a:t>   and </a:t>
            </a:r>
            <a:r>
              <a:rPr lang="en-US" i="1" dirty="0">
                <a:latin typeface="Times New Roman" charset="0"/>
              </a:rPr>
              <a:t>SH</a:t>
            </a:r>
            <a:r>
              <a:rPr lang="en-US" dirty="0">
                <a:solidFill>
                  <a:srgbClr val="001ABF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5A2012-1DC8-2785-DDC2-4D67D4D31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68" y="1541463"/>
            <a:ext cx="4138613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197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3D567E86-3E60-9DDE-31A9-DA88C3050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5395" y="612845"/>
            <a:ext cx="7841209" cy="563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So what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the point of this? We want to find some</a:t>
            </a:r>
          </a:p>
          <a:p>
            <a:r>
              <a:rPr lang="en-US" dirty="0">
                <a:solidFill>
                  <a:srgbClr val="001ABF"/>
                </a:solidFill>
              </a:rPr>
              <a:t>  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solution</a:t>
            </a:r>
            <a:r>
              <a:rPr lang="en-US" dirty="0">
                <a:solidFill>
                  <a:srgbClr val="001ABF"/>
                </a:solidFill>
              </a:rPr>
              <a:t>, e.g. for </a:t>
            </a:r>
            <a:r>
              <a:rPr lang="en-US" i="1" dirty="0"/>
              <a:t>P</a:t>
            </a:r>
            <a:r>
              <a:rPr lang="en-US" dirty="0">
                <a:solidFill>
                  <a:srgbClr val="001ABF"/>
                </a:solidFill>
              </a:rPr>
              <a:t>-wave displacement potential,</a:t>
            </a:r>
          </a:p>
          <a:p>
            <a:r>
              <a:rPr lang="en-US" dirty="0">
                <a:solidFill>
                  <a:srgbClr val="001ABF"/>
                </a:solidFill>
              </a:rPr>
              <a:t>   that allows for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separation of variables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The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eigenfunctions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for a partial differential equation</a:t>
            </a:r>
          </a:p>
          <a:p>
            <a:r>
              <a:rPr lang="en-US" dirty="0">
                <a:solidFill>
                  <a:srgbClr val="001ABF"/>
                </a:solidFill>
              </a:rPr>
              <a:t>   of this form (i.e., functions which, if plugged into the </a:t>
            </a:r>
          </a:p>
          <a:p>
            <a:r>
              <a:rPr lang="en-US" dirty="0">
                <a:solidFill>
                  <a:srgbClr val="001ABF"/>
                </a:solidFill>
              </a:rPr>
              <a:t>   equation, will yield solutions of similar form) are: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(called the 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“</a:t>
            </a:r>
            <a:r>
              <a:rPr lang="en-US" dirty="0" err="1">
                <a:solidFill>
                  <a:srgbClr val="001ABF"/>
                </a:solidFill>
              </a:rPr>
              <a:t>d</a:t>
            </a:r>
            <a:r>
              <a:rPr lang="en-US" dirty="0" err="1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 err="1">
                <a:solidFill>
                  <a:srgbClr val="001ABF"/>
                </a:solidFill>
              </a:rPr>
              <a:t>Alembert</a:t>
            </a:r>
            <a:r>
              <a:rPr lang="en-US" dirty="0">
                <a:solidFill>
                  <a:srgbClr val="001ABF"/>
                </a:solidFill>
              </a:rPr>
              <a:t> solution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”</a:t>
            </a:r>
            <a:r>
              <a:rPr lang="en-US" dirty="0">
                <a:solidFill>
                  <a:srgbClr val="001ABF"/>
                </a:solidFill>
              </a:rPr>
              <a:t>). Here,</a:t>
            </a:r>
          </a:p>
          <a:p>
            <a:r>
              <a:rPr lang="en-US" dirty="0">
                <a:solidFill>
                  <a:schemeClr val="accent2"/>
                </a:solidFill>
              </a:rPr>
              <a:t>         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rgbClr val="001ABF"/>
                </a:solidFill>
              </a:rPr>
              <a:t>is the imaginary number </a:t>
            </a:r>
          </a:p>
          <a:p>
            <a:r>
              <a:rPr lang="en-US" dirty="0">
                <a:solidFill>
                  <a:schemeClr val="accent2"/>
                </a:solidFill>
              </a:rPr>
              <a:t>        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rgbClr val="001ABF"/>
                </a:solidFill>
              </a:rPr>
              <a:t>is amplitude</a:t>
            </a:r>
          </a:p>
          <a:p>
            <a:r>
              <a:rPr lang="en-US" dirty="0">
                <a:solidFill>
                  <a:schemeClr val="accent2"/>
                </a:solidFill>
              </a:rPr>
              <a:t>         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dirty="0">
                <a:solidFill>
                  <a:schemeClr val="accent2"/>
                </a:solidFill>
              </a:rPr>
              <a:t>    </a:t>
            </a:r>
            <a:r>
              <a:rPr lang="en-US" dirty="0">
                <a:solidFill>
                  <a:srgbClr val="001ABF"/>
                </a:solidFill>
              </a:rPr>
              <a:t>is angular frequency </a:t>
            </a:r>
            <a:r>
              <a:rPr lang="en-US" dirty="0">
                <a:latin typeface="Times New Roman" charset="0"/>
              </a:rPr>
              <a:t>2</a:t>
            </a:r>
            <a:r>
              <a:rPr lang="en-US" i="1" dirty="0">
                <a:latin typeface="Symbol" charset="0"/>
                <a:sym typeface="Symbol" charset="0"/>
              </a:rPr>
              <a:t></a:t>
            </a:r>
            <a:r>
              <a:rPr lang="en-US" dirty="0">
                <a:latin typeface="Times New Roman" charset="0"/>
              </a:rPr>
              <a:t>/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(&amp;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time period)</a:t>
            </a:r>
          </a:p>
          <a:p>
            <a:r>
              <a:rPr lang="en-US" dirty="0">
                <a:solidFill>
                  <a:schemeClr val="accent2"/>
                </a:solidFill>
              </a:rPr>
              <a:t>         </a:t>
            </a:r>
            <a:r>
              <a:rPr lang="en-US" i="1" dirty="0">
                <a:latin typeface="Times New Roman" charset="0"/>
              </a:rPr>
              <a:t>k</a:t>
            </a:r>
            <a:r>
              <a:rPr lang="en-US" dirty="0">
                <a:solidFill>
                  <a:schemeClr val="accent2"/>
                </a:solidFill>
              </a:rPr>
              <a:t>    </a:t>
            </a:r>
            <a:r>
              <a:rPr lang="en-US" dirty="0">
                <a:solidFill>
                  <a:srgbClr val="001ABF"/>
                </a:solidFill>
              </a:rPr>
              <a:t>is spatial wavenumber </a:t>
            </a:r>
            <a:r>
              <a:rPr lang="en-US" dirty="0">
                <a:latin typeface="Times New Roman" charset="0"/>
              </a:rPr>
              <a:t>2</a:t>
            </a:r>
            <a:r>
              <a:rPr lang="en-US" i="1" dirty="0">
                <a:latin typeface="Symbol" charset="0"/>
                <a:sym typeface="Symbol" charset="0"/>
              </a:rPr>
              <a:t></a:t>
            </a:r>
            <a:r>
              <a:rPr lang="en-US" dirty="0">
                <a:latin typeface="Times New Roman" charset="0"/>
              </a:rPr>
              <a:t>/</a:t>
            </a:r>
            <a:r>
              <a:rPr lang="en-US" i="1" dirty="0">
                <a:latin typeface="Symbol" charset="0"/>
                <a:sym typeface="Symbol" charset="0"/>
              </a:rPr>
              <a:t>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(&amp; </a:t>
            </a:r>
            <a:r>
              <a:rPr lang="en-US" i="1" dirty="0">
                <a:latin typeface="Symbol" charset="0"/>
                <a:sym typeface="Symbol" charset="0"/>
              </a:rPr>
              <a:t>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is wavelength)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85885C-3EC1-4D0D-16CA-41319E26A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495" y="1860620"/>
            <a:ext cx="464185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C67A6C-21F2-C325-BF33-3F951C5FC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833" y="3525908"/>
            <a:ext cx="304958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23B424-7068-25D7-58B5-336740BA0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095" y="4660970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99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3DE03F-70E3-F5CD-AF53-62FC634AE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912" y="232569"/>
            <a:ext cx="373697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CF746855-75A5-0667-8EA6-18617D08D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587" y="348457"/>
            <a:ext cx="8116825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So let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plug                                              into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                         and see what we get after differentiating: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30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Similarly,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944824-0195-77E6-22BA-13637C88D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687" y="834232"/>
            <a:ext cx="22098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rgbClr val="FF646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508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DC5AF0-7178-6181-26A9-DDAEC95AE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12" y="1901032"/>
            <a:ext cx="66294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3E497E-15F1-D175-E1EA-D0BF852A7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700" y="2815432"/>
            <a:ext cx="7262812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A7890E-7E9E-761F-BE9E-DEE139E82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375" y="3729832"/>
            <a:ext cx="3827462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BBC243-81C5-BB19-D86F-887F48EF4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375" y="4720432"/>
            <a:ext cx="3827462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8453F41-C7F4-31BC-F358-0C1BE5D07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375" y="5691982"/>
            <a:ext cx="3827462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34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F5BEADAA-8F83-16B4-9FAB-9E8D1375D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826" y="375534"/>
            <a:ext cx="8208347" cy="618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Dividing both sides of the equation by</a:t>
            </a:r>
          </a:p>
          <a:p>
            <a:r>
              <a:rPr lang="en-US" dirty="0">
                <a:solidFill>
                  <a:srgbClr val="001ABF"/>
                </a:solidFill>
              </a:rPr>
              <a:t>   we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re left with: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as a solution to the </a:t>
            </a:r>
            <a:r>
              <a:rPr lang="en-US" i="1" dirty="0"/>
              <a:t>P</a:t>
            </a:r>
            <a:r>
              <a:rPr lang="en-US" dirty="0">
                <a:solidFill>
                  <a:srgbClr val="001ABF"/>
                </a:solidFill>
              </a:rPr>
              <a:t>-wave equation! Here it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useful to</a:t>
            </a:r>
          </a:p>
          <a:p>
            <a:r>
              <a:rPr lang="en-US" dirty="0">
                <a:solidFill>
                  <a:srgbClr val="001ABF"/>
                </a:solidFill>
              </a:rPr>
              <a:t>   recall that wavenumber </a:t>
            </a:r>
            <a:r>
              <a:rPr lang="en-US" b="1" i="1" dirty="0">
                <a:latin typeface="Times New Roman" charset="0"/>
              </a:rPr>
              <a:t>k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a vector,</a:t>
            </a:r>
          </a:p>
          <a:p>
            <a:r>
              <a:rPr lang="en-US" dirty="0">
                <a:solidFill>
                  <a:srgbClr val="001ABF"/>
                </a:solidFill>
              </a:rPr>
              <a:t>   so it has a magnitude and a direction: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This is called the wavenumber vector or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wave vector</a:t>
            </a:r>
            <a:r>
              <a:rPr lang="en-US" dirty="0">
                <a:solidFill>
                  <a:srgbClr val="001ABF"/>
                </a:solidFill>
              </a:rPr>
              <a:t>,</a:t>
            </a:r>
          </a:p>
          <a:p>
            <a:r>
              <a:rPr lang="en-US" dirty="0">
                <a:solidFill>
                  <a:srgbClr val="001ABF"/>
                </a:solidFill>
              </a:rPr>
              <a:t>   and it describes the direction and (inverse) spatial</a:t>
            </a:r>
          </a:p>
          <a:p>
            <a:r>
              <a:rPr lang="en-US" dirty="0">
                <a:solidFill>
                  <a:srgbClr val="001ABF"/>
                </a:solidFill>
              </a:rPr>
              <a:t>   wavelength of a propagating plane wave.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Noting that </a:t>
            </a:r>
            <a:r>
              <a:rPr lang="en-US" i="1" dirty="0">
                <a:latin typeface="Symbol" charset="0"/>
                <a:sym typeface="Symbol" charset="0"/>
              </a:rPr>
              <a:t></a:t>
            </a:r>
            <a:r>
              <a:rPr lang="en-US" dirty="0">
                <a:latin typeface="Times New Roman" charset="0"/>
              </a:rPr>
              <a:t> = 2</a:t>
            </a:r>
            <a:r>
              <a:rPr lang="en-US" i="1" dirty="0">
                <a:latin typeface="Symbol" charset="0"/>
                <a:sym typeface="Symbol" charset="0"/>
              </a:rPr>
              <a:t>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dirty="0">
                <a:solidFill>
                  <a:srgbClr val="001ABF"/>
                </a:solidFill>
              </a:rPr>
              <a:t>, you may recognize this as </a:t>
            </a:r>
            <a:r>
              <a:rPr lang="en-US" i="1" dirty="0">
                <a:latin typeface="Symbol" charset="0"/>
                <a:sym typeface="Symbol" charset="0"/>
              </a:rPr>
              <a:t>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i="1" dirty="0">
                <a:latin typeface="Symbol" charset="0"/>
                <a:sym typeface="Symbol" charset="0"/>
              </a:rPr>
              <a:t></a:t>
            </a:r>
            <a:r>
              <a:rPr lang="en-US" dirty="0">
                <a:solidFill>
                  <a:srgbClr val="001ABF"/>
                </a:solidFill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F09950-490A-190F-161A-F33DB03AE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901" y="937509"/>
            <a:ext cx="26924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rgbClr val="FF646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508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82B0C7-2728-141C-7985-009012401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301" y="296159"/>
            <a:ext cx="2652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Line 6">
            <a:extLst>
              <a:ext uri="{FF2B5EF4-FFF2-40B4-BE49-F238E27FC236}">
                <a16:creationId xmlns:a16="http://schemas.microsoft.com/office/drawing/2014/main" id="{93BC03E9-313F-2CCC-E184-4E8D59652E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27501" y="2309109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4FC798B7-21E2-B82B-9181-C02A08522EA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7501" y="3756909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C8B9406A-F292-E944-BCB5-7A3D609BE3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89301" y="3756909"/>
            <a:ext cx="838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04B0F8D9-14E8-AA73-991C-F09924669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3701" y="2232909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x</a:t>
            </a:r>
            <a:r>
              <a:rPr lang="en-US" baseline="-25000">
                <a:latin typeface="Times New Roman" charset="0"/>
              </a:rPr>
              <a:t>3</a:t>
            </a:r>
            <a:endParaRPr lang="en-US" i="1">
              <a:latin typeface="Times New Roman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BB21E1FD-BC0D-9134-5F60-960CF59EE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9101" y="3680709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x</a:t>
            </a:r>
            <a:r>
              <a:rPr lang="en-US" baseline="-25000">
                <a:latin typeface="Times New Roman" charset="0"/>
              </a:rPr>
              <a:t>2</a:t>
            </a:r>
            <a:endParaRPr lang="en-US" i="1">
              <a:latin typeface="Times New Roman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CBBCD12D-AD26-7821-3F9C-BA6373719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1701" y="4366509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x</a:t>
            </a:r>
            <a:r>
              <a:rPr lang="en-US" baseline="-25000" dirty="0">
                <a:latin typeface="Times New Roman" charset="0"/>
              </a:rPr>
              <a:t>1</a:t>
            </a:r>
            <a:endParaRPr lang="en-US" i="1" dirty="0">
              <a:latin typeface="Times New Roman" charset="0"/>
            </a:endParaRPr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AB7F71F2-0FFD-5777-991B-987E1BCAFA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27501" y="3375909"/>
            <a:ext cx="990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DF5E37B3-4DB8-1598-2B18-97A43E744DB5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8101" y="3375909"/>
            <a:ext cx="0" cy="8382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FBDF327B-A9A5-144C-66BA-556A656E38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46501" y="4214109"/>
            <a:ext cx="13716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F9F6B5FC-FA21-38F9-FFE3-D651D26178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18101" y="3766434"/>
            <a:ext cx="330200" cy="447675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68C5EEB1-B314-0AA2-B538-78FD19017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2876" y="3804534"/>
            <a:ext cx="5136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solidFill>
                  <a:srgbClr val="FF0000"/>
                </a:solidFill>
                <a:latin typeface="Times New Roman" charset="0"/>
              </a:rPr>
              <a:t>k</a:t>
            </a:r>
            <a:r>
              <a:rPr lang="en-US" baseline="-25000">
                <a:solidFill>
                  <a:srgbClr val="FF0000"/>
                </a:solidFill>
                <a:latin typeface="Times New Roman" charset="0"/>
              </a:rPr>
              <a:t>1</a:t>
            </a:r>
            <a:endParaRPr lang="en-US" i="1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3A8FA622-3129-7C06-022E-2F0C967CA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3701" y="4137909"/>
            <a:ext cx="5136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solidFill>
                  <a:srgbClr val="FF0000"/>
                </a:solidFill>
                <a:latin typeface="Times New Roman" charset="0"/>
              </a:rPr>
              <a:t>k</a:t>
            </a:r>
            <a:r>
              <a:rPr lang="en-US" baseline="-25000">
                <a:solidFill>
                  <a:srgbClr val="FF0000"/>
                </a:solidFill>
                <a:latin typeface="Times New Roman" charset="0"/>
              </a:rPr>
              <a:t>2</a:t>
            </a:r>
            <a:endParaRPr lang="en-US" i="1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C15F5B43-1073-6F31-E491-0691ED9B3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1901" y="3318759"/>
            <a:ext cx="5136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Times New Roman" charset="0"/>
              </a:rPr>
              <a:t>k</a:t>
            </a:r>
            <a:r>
              <a:rPr lang="en-US" baseline="-25000" dirty="0">
                <a:solidFill>
                  <a:srgbClr val="FF0000"/>
                </a:solidFill>
                <a:latin typeface="Times New Roman" charset="0"/>
              </a:rPr>
              <a:t>3</a:t>
            </a:r>
            <a:endParaRPr lang="en-US" i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F51953-AE30-F4FE-3918-33580CD96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4676" y="3185409"/>
            <a:ext cx="3642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Times New Roman" charset="0"/>
              </a:rPr>
              <a:t>k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077ABE-2552-29A4-30BF-AD07E4F74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501" y="3064759"/>
            <a:ext cx="25908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168818B-0E77-4BAE-7AD3-B8488496A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564" y="3909309"/>
            <a:ext cx="159067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222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776443EC-92F9-2E98-8E8F-C9C2C5FD8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3034" y="381000"/>
            <a:ext cx="7745931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Hence we can write our general solution to the </a:t>
            </a:r>
            <a:r>
              <a:rPr lang="en-US" i="1" dirty="0"/>
              <a:t>P</a:t>
            </a:r>
            <a:r>
              <a:rPr lang="en-US" dirty="0">
                <a:solidFill>
                  <a:srgbClr val="001ABF"/>
                </a:solidFill>
              </a:rPr>
              <a:t>-wave</a:t>
            </a:r>
          </a:p>
          <a:p>
            <a:r>
              <a:rPr lang="en-US" dirty="0">
                <a:solidFill>
                  <a:srgbClr val="001ABF"/>
                </a:solidFill>
              </a:rPr>
              <a:t>   equation as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Note that here we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ve defined a vector property, which</a:t>
            </a:r>
          </a:p>
          <a:p>
            <a:r>
              <a:rPr lang="en-US" dirty="0">
                <a:solidFill>
                  <a:srgbClr val="001ABF"/>
                </a:solidFill>
              </a:rPr>
              <a:t>   we will call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slowness</a:t>
            </a:r>
            <a:r>
              <a:rPr lang="en-US" dirty="0">
                <a:solidFill>
                  <a:srgbClr val="001ABF"/>
                </a:solidFill>
              </a:rPr>
              <a:t>, as: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Because the forms of the equations are very similar, we</a:t>
            </a:r>
          </a:p>
          <a:p>
            <a:r>
              <a:rPr lang="en-US" dirty="0">
                <a:solidFill>
                  <a:srgbClr val="001ABF"/>
                </a:solidFill>
              </a:rPr>
              <a:t>   can derive similar solutions for the </a:t>
            </a:r>
            <a:r>
              <a:rPr lang="en-US" i="1" dirty="0"/>
              <a:t>S</a:t>
            </a:r>
            <a:r>
              <a:rPr lang="en-US" dirty="0">
                <a:solidFill>
                  <a:srgbClr val="001ABF"/>
                </a:solidFill>
              </a:rPr>
              <a:t>-wave equation!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24D2C9-67F7-CEEC-3074-B60E72956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559" y="1171575"/>
            <a:ext cx="7162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B36F73-795B-27E6-F951-285EC9CF8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928" y="2847975"/>
            <a:ext cx="10080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179DBD-9847-783A-1E99-7E98C5BCE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709" y="4752975"/>
            <a:ext cx="7304088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D0F374-AFAD-3691-F9F7-E64800BA4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847" y="5467350"/>
            <a:ext cx="10382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65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5DBEF9-DC78-C081-11B4-3E822DCEC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72" y="1663700"/>
            <a:ext cx="5481638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0D83EBE0-D22A-7F9D-6D78-4938671FC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97" y="152400"/>
            <a:ext cx="8569205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i="1" dirty="0">
                <a:solidFill>
                  <a:srgbClr val="001ABF"/>
                </a:solidFill>
                <a:latin typeface="Arial Black" charset="0"/>
              </a:rPr>
              <a:t>Harmonic Wave Motion:</a:t>
            </a:r>
          </a:p>
          <a:p>
            <a:endParaRPr lang="en-US" sz="1200" i="1" dirty="0">
              <a:solidFill>
                <a:srgbClr val="001ABF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1ABF"/>
                </a:solidFill>
              </a:rPr>
              <a:t>Let’s consider a harmonic wave with angular frequency 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dirty="0">
                <a:solidFill>
                  <a:srgbClr val="001ABF"/>
                </a:solidFill>
              </a:rPr>
              <a:t>, </a:t>
            </a:r>
          </a:p>
          <a:p>
            <a:r>
              <a:rPr lang="en-US" dirty="0">
                <a:solidFill>
                  <a:srgbClr val="001ABF"/>
                </a:solidFill>
              </a:rPr>
              <a:t>amplitude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solidFill>
                  <a:srgbClr val="001ABF"/>
                </a:solidFill>
              </a:rPr>
              <a:t>, and phase </a:t>
            </a:r>
            <a:r>
              <a:rPr lang="en-US" i="1" dirty="0">
                <a:latin typeface="Symbol" charset="0"/>
                <a:sym typeface="Symbol" charset="0"/>
              </a:rPr>
              <a:t>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/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(where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position &amp;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</a:t>
            </a:r>
          </a:p>
          <a:p>
            <a:r>
              <a:rPr lang="en-US" dirty="0">
                <a:solidFill>
                  <a:srgbClr val="001ABF"/>
                </a:solidFill>
              </a:rPr>
              <a:t>velocity). We can</a:t>
            </a:r>
          </a:p>
          <a:p>
            <a:r>
              <a:rPr lang="en-US" dirty="0">
                <a:solidFill>
                  <a:srgbClr val="001ABF"/>
                </a:solidFill>
              </a:rPr>
              <a:t>express this as:</a:t>
            </a:r>
          </a:p>
          <a:p>
            <a:r>
              <a:rPr lang="en-US" dirty="0">
                <a:solidFill>
                  <a:schemeClr val="accent2"/>
                </a:solidFill>
              </a:rPr>
              <a:t>   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 = </a:t>
            </a:r>
            <a:r>
              <a:rPr lang="en-US" i="1" dirty="0">
                <a:latin typeface="Times New Roman" charset="0"/>
              </a:rPr>
              <a:t>a </a:t>
            </a:r>
            <a:r>
              <a:rPr lang="en-US" dirty="0" err="1">
                <a:latin typeface="Times New Roman" charset="0"/>
              </a:rPr>
              <a:t>cos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charset="0"/>
              </a:rPr>
              <a:t>t </a:t>
            </a:r>
            <a:r>
              <a:rPr lang="en-US" dirty="0">
                <a:latin typeface="Times New Roman" charset="0"/>
              </a:rPr>
              <a:t>+ </a:t>
            </a:r>
            <a:r>
              <a:rPr lang="en-US" i="1" dirty="0">
                <a:latin typeface="Symbol" charset="0"/>
                <a:sym typeface="Symbol" charset="0"/>
              </a:rPr>
              <a:t>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solidFill>
                  <a:srgbClr val="001ABF"/>
                </a:solidFill>
              </a:rPr>
              <a:t>.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We can rewrite this</a:t>
            </a:r>
          </a:p>
          <a:p>
            <a:r>
              <a:rPr lang="en-US" dirty="0">
                <a:solidFill>
                  <a:srgbClr val="001ABF"/>
                </a:solidFill>
              </a:rPr>
              <a:t>using a trig identity:</a:t>
            </a:r>
          </a:p>
          <a:p>
            <a:r>
              <a:rPr lang="en-US" dirty="0">
                <a:latin typeface="Times New Roman" charset="0"/>
              </a:rPr>
              <a:t> 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err="1">
                <a:latin typeface="Times New Roman" charset="0"/>
              </a:rPr>
              <a:t>cos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charset="0"/>
              </a:rPr>
              <a:t>t </a:t>
            </a:r>
            <a:r>
              <a:rPr lang="en-US" dirty="0">
                <a:latin typeface="Times New Roman" charset="0"/>
              </a:rPr>
              <a:t>+ </a:t>
            </a:r>
            <a:r>
              <a:rPr lang="en-US" i="1" dirty="0">
                <a:latin typeface="Symbol" charset="0"/>
                <a:sym typeface="Symbol" charset="0"/>
              </a:rPr>
              <a:t></a:t>
            </a:r>
            <a:r>
              <a:rPr lang="en-US" dirty="0">
                <a:latin typeface="Times New Roman" charset="0"/>
              </a:rPr>
              <a:t>) =</a:t>
            </a:r>
          </a:p>
          <a:p>
            <a:r>
              <a:rPr lang="en-US" dirty="0">
                <a:latin typeface="Times New Roman" charset="0"/>
              </a:rPr>
              <a:t> 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err="1">
                <a:latin typeface="Times New Roman" charset="0"/>
              </a:rPr>
              <a:t>cos</a:t>
            </a:r>
            <a:r>
              <a:rPr lang="en-US" i="1" dirty="0">
                <a:latin typeface="Symbol" charset="0"/>
                <a:sym typeface="Symbol" charset="0"/>
              </a:rPr>
              <a:t>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err="1">
                <a:latin typeface="Times New Roman" charset="0"/>
              </a:rPr>
              <a:t>cos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 +</a:t>
            </a:r>
          </a:p>
          <a:p>
            <a:r>
              <a:rPr lang="en-US" dirty="0">
                <a:latin typeface="Times New Roman" charset="0"/>
              </a:rPr>
              <a:t> 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 sin</a:t>
            </a:r>
            <a:r>
              <a:rPr lang="en-US" i="1" dirty="0">
                <a:latin typeface="Symbol" charset="0"/>
                <a:sym typeface="Symbol" charset="0"/>
              </a:rPr>
              <a:t></a:t>
            </a:r>
            <a:r>
              <a:rPr lang="en-US" dirty="0">
                <a:latin typeface="Times New Roman" charset="0"/>
              </a:rPr>
              <a:t> sin(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 =</a:t>
            </a:r>
          </a:p>
          <a:p>
            <a:r>
              <a:rPr lang="en-US" dirty="0">
                <a:latin typeface="Times New Roman" charset="0"/>
              </a:rPr>
              <a:t> 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cos(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 +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sin(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</a:t>
            </a:r>
            <a:endParaRPr lang="en-US" dirty="0"/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Thus a wave with arbitrary phase can be expressed as a</a:t>
            </a:r>
          </a:p>
          <a:p>
            <a:r>
              <a:rPr lang="en-US" dirty="0">
                <a:solidFill>
                  <a:srgbClr val="001ABF"/>
                </a:solidFill>
              </a:rPr>
              <a:t>weighted sum of </a:t>
            </a:r>
            <a:r>
              <a:rPr lang="en-US" dirty="0"/>
              <a:t>sin</a:t>
            </a:r>
            <a:r>
              <a:rPr lang="en-US" dirty="0">
                <a:solidFill>
                  <a:srgbClr val="001ABF"/>
                </a:solidFill>
              </a:rPr>
              <a:t> &amp; </a:t>
            </a:r>
            <a:r>
              <a:rPr lang="en-US" dirty="0" err="1"/>
              <a:t>cos</a:t>
            </a:r>
            <a:r>
              <a:rPr lang="en-US" dirty="0">
                <a:solidFill>
                  <a:srgbClr val="001ABF"/>
                </a:solidFill>
              </a:rPr>
              <a:t> functions! The phase </a:t>
            </a:r>
            <a:r>
              <a:rPr lang="en-US" i="1" dirty="0">
                <a:latin typeface="Symbol" charset="0"/>
                <a:sym typeface="Symbol" charset="0"/>
              </a:rPr>
              <a:t>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given by:</a:t>
            </a:r>
            <a:endParaRPr lang="en-US" dirty="0">
              <a:solidFill>
                <a:srgbClr val="001ABF"/>
              </a:solidFill>
              <a:latin typeface="Times New Roman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FDC2A5-C26D-A691-99BD-45655D431F65}"/>
              </a:ext>
            </a:extLst>
          </p:cNvPr>
          <p:cNvGrpSpPr/>
          <p:nvPr/>
        </p:nvGrpSpPr>
        <p:grpSpPr>
          <a:xfrm>
            <a:off x="3046472" y="5870575"/>
            <a:ext cx="6019800" cy="863483"/>
            <a:chOff x="3046472" y="5870575"/>
            <a:chExt cx="6019800" cy="8634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3406870-1AA7-4EF7-548B-1E16737B54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472" y="5870575"/>
              <a:ext cx="60198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6DE15E4-6D91-DBD4-BAB4-2B9195CE81E9}"/>
                </a:ext>
              </a:extLst>
            </p:cNvPr>
            <p:cNvSpPr/>
            <p:nvPr/>
          </p:nvSpPr>
          <p:spPr>
            <a:xfrm>
              <a:off x="5949538" y="6078158"/>
              <a:ext cx="146462" cy="200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F41987-6B3C-BB45-087F-78E6C2896B0C}"/>
                </a:ext>
              </a:extLst>
            </p:cNvPr>
            <p:cNvSpPr txBox="1"/>
            <p:nvPr/>
          </p:nvSpPr>
          <p:spPr>
            <a:xfrm>
              <a:off x="5865738" y="6054096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3DA2BF-A762-880D-DA03-7E56ECB17903}"/>
                </a:ext>
              </a:extLst>
            </p:cNvPr>
            <p:cNvSpPr/>
            <p:nvPr/>
          </p:nvSpPr>
          <p:spPr>
            <a:xfrm>
              <a:off x="5922504" y="6485579"/>
              <a:ext cx="173496" cy="203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772D19-F1B7-E86A-2532-6156E2A96673}"/>
                </a:ext>
              </a:extLst>
            </p:cNvPr>
            <p:cNvSpPr txBox="1"/>
            <p:nvPr/>
          </p:nvSpPr>
          <p:spPr>
            <a:xfrm>
              <a:off x="5832766" y="6426281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B32E94-BB35-9EA3-BA1B-3B59ACB8BB8A}"/>
                </a:ext>
              </a:extLst>
            </p:cNvPr>
            <p:cNvSpPr/>
            <p:nvPr/>
          </p:nvSpPr>
          <p:spPr>
            <a:xfrm>
              <a:off x="8780679" y="6078158"/>
              <a:ext cx="169493" cy="190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03A762F-9470-84BB-DCFD-7B1E11B8C877}"/>
                </a:ext>
              </a:extLst>
            </p:cNvPr>
            <p:cNvSpPr/>
            <p:nvPr/>
          </p:nvSpPr>
          <p:spPr>
            <a:xfrm>
              <a:off x="8759538" y="6424336"/>
              <a:ext cx="190634" cy="281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858892-DAD7-2FCC-34E2-CB986641532F}"/>
                </a:ext>
              </a:extLst>
            </p:cNvPr>
            <p:cNvSpPr txBox="1"/>
            <p:nvPr/>
          </p:nvSpPr>
          <p:spPr>
            <a:xfrm>
              <a:off x="8675739" y="6424335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3E55F12-9C76-73CB-420D-70C69E25D297}"/>
                </a:ext>
              </a:extLst>
            </p:cNvPr>
            <p:cNvSpPr txBox="1"/>
            <p:nvPr/>
          </p:nvSpPr>
          <p:spPr>
            <a:xfrm>
              <a:off x="8696880" y="603854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1094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54CF5A74-9EDC-09D7-E1A6-549C3F13B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168" y="466725"/>
            <a:ext cx="8221663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Also note that                                                  .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We can also express a harmonic wave as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 = </a:t>
            </a:r>
            <a:r>
              <a:rPr lang="en-US" dirty="0">
                <a:latin typeface="Monotype Corsiva" charset="0"/>
              </a:rPr>
              <a:t>Re</a:t>
            </a:r>
            <a:r>
              <a:rPr lang="en-US" dirty="0">
                <a:latin typeface="Times New Roman" charset="0"/>
              </a:rPr>
              <a:t>{</a:t>
            </a:r>
            <a:r>
              <a:rPr lang="en-US" i="1" dirty="0" err="1">
                <a:latin typeface="Times New Roman" charset="0"/>
              </a:rPr>
              <a:t>Ae</a:t>
            </a:r>
            <a:r>
              <a:rPr lang="en-US" baseline="30000" dirty="0">
                <a:latin typeface="Times New Roman" charset="0"/>
              </a:rPr>
              <a:t>–</a:t>
            </a:r>
            <a:r>
              <a:rPr lang="en-US" i="1" baseline="30000" dirty="0" err="1">
                <a:latin typeface="Times New Roman" charset="0"/>
              </a:rPr>
              <a:t>i</a:t>
            </a:r>
            <a:r>
              <a:rPr lang="en-US" i="1" baseline="30000" dirty="0" err="1">
                <a:latin typeface="Symbol" charset="0"/>
                <a:sym typeface="Symbol" charset="0"/>
              </a:rPr>
              <a:t></a:t>
            </a:r>
            <a:r>
              <a:rPr lang="en-US" i="1" baseline="30000" dirty="0" err="1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}</a:t>
            </a:r>
            <a:r>
              <a:rPr lang="en-US" dirty="0">
                <a:solidFill>
                  <a:srgbClr val="001ABF"/>
                </a:solidFill>
              </a:rPr>
              <a:t>,</a:t>
            </a:r>
          </a:p>
          <a:p>
            <a:r>
              <a:rPr lang="en-US" dirty="0">
                <a:solidFill>
                  <a:srgbClr val="001ABF"/>
                </a:solidFill>
              </a:rPr>
              <a:t>   where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has real and imaginary parts </a:t>
            </a:r>
            <a:r>
              <a:rPr lang="en-US" i="1" dirty="0">
                <a:latin typeface="Times New Roman" charset="0"/>
              </a:rPr>
              <a:t>A = x + </a:t>
            </a:r>
            <a:r>
              <a:rPr lang="en-US" i="1" dirty="0" err="1">
                <a:latin typeface="Times New Roman" charset="0"/>
              </a:rPr>
              <a:t>iy</a:t>
            </a:r>
            <a:r>
              <a:rPr lang="en-US" dirty="0">
                <a:solidFill>
                  <a:srgbClr val="001ABF"/>
                </a:solidFill>
              </a:rPr>
              <a:t>, and </a:t>
            </a:r>
            <a:r>
              <a:rPr lang="en-US" i="1" dirty="0">
                <a:latin typeface="Times New Roman" charset="0"/>
              </a:rPr>
              <a:t>e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can be expressed via Euler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identity such that</a:t>
            </a:r>
            <a:r>
              <a:rPr lang="en-US" sz="1800" dirty="0">
                <a:solidFill>
                  <a:srgbClr val="001ABF"/>
                </a:solidFill>
                <a:latin typeface="Times New Roman" charset="0"/>
              </a:rPr>
              <a:t> </a:t>
            </a:r>
          </a:p>
          <a:p>
            <a:r>
              <a:rPr lang="en-US" sz="1800" dirty="0">
                <a:solidFill>
                  <a:srgbClr val="001ABF"/>
                </a:solidFill>
                <a:latin typeface="Times New Roman" charset="0"/>
              </a:rPr>
              <a:t>                     </a:t>
            </a:r>
            <a:r>
              <a:rPr lang="en-US" sz="1800" dirty="0">
                <a:latin typeface="Times New Roman" charset="0"/>
              </a:rPr>
              <a:t>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 = </a:t>
            </a:r>
            <a:r>
              <a:rPr lang="en-US" dirty="0">
                <a:latin typeface="Monotype Corsiva" charset="0"/>
              </a:rPr>
              <a:t>Re</a:t>
            </a:r>
            <a:r>
              <a:rPr lang="en-US" dirty="0">
                <a:latin typeface="Times New Roman" charset="0"/>
              </a:rPr>
              <a:t>{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 [</a:t>
            </a:r>
            <a:r>
              <a:rPr lang="en-US" dirty="0" err="1">
                <a:latin typeface="Times New Roman" charset="0"/>
              </a:rPr>
              <a:t>cos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 –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>
                <a:latin typeface="Times New Roman" charset="0"/>
              </a:rPr>
              <a:t> sin(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)]}</a:t>
            </a:r>
          </a:p>
          <a:p>
            <a:r>
              <a:rPr lang="en-US" dirty="0">
                <a:latin typeface="Times New Roman" charset="0"/>
              </a:rPr>
              <a:t>                      = </a:t>
            </a:r>
            <a:r>
              <a:rPr lang="en-US" dirty="0">
                <a:latin typeface="Monotype Corsiva" charset="0"/>
              </a:rPr>
              <a:t>Re</a:t>
            </a:r>
            <a:r>
              <a:rPr lang="en-US" dirty="0">
                <a:latin typeface="Times New Roman" charset="0"/>
              </a:rPr>
              <a:t>{(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 + </a:t>
            </a:r>
            <a:r>
              <a:rPr lang="en-US" i="1" dirty="0" err="1">
                <a:latin typeface="Times New Roman" charset="0"/>
              </a:rPr>
              <a:t>iy</a:t>
            </a:r>
            <a:r>
              <a:rPr lang="en-US" dirty="0">
                <a:latin typeface="Times New Roman" charset="0"/>
              </a:rPr>
              <a:t>) (</a:t>
            </a:r>
            <a:r>
              <a:rPr lang="en-US" dirty="0" err="1">
                <a:latin typeface="Times New Roman" charset="0"/>
              </a:rPr>
              <a:t>cos</a:t>
            </a:r>
            <a:r>
              <a:rPr lang="en-US" i="1" dirty="0" err="1">
                <a:latin typeface="Symbol" charset="0"/>
                <a:sym typeface="Symbol" charset="0"/>
              </a:rPr>
              <a:t></a:t>
            </a:r>
            <a:r>
              <a:rPr lang="en-US" i="1" dirty="0" err="1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 –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 err="1">
                <a:latin typeface="Times New Roman" charset="0"/>
              </a:rPr>
              <a:t>sin</a:t>
            </a:r>
            <a:r>
              <a:rPr lang="en-US" i="1" dirty="0" err="1">
                <a:latin typeface="Symbol" charset="0"/>
                <a:sym typeface="Symbol" charset="0"/>
              </a:rPr>
              <a:t></a:t>
            </a:r>
            <a:r>
              <a:rPr lang="en-US" i="1" dirty="0" err="1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)}</a:t>
            </a:r>
          </a:p>
          <a:p>
            <a:r>
              <a:rPr lang="en-US" dirty="0">
                <a:latin typeface="Times New Roman" charset="0"/>
              </a:rPr>
              <a:t>                      = </a:t>
            </a:r>
            <a:r>
              <a:rPr lang="en-US" dirty="0">
                <a:latin typeface="Monotype Corsiva" charset="0"/>
              </a:rPr>
              <a:t>Re</a:t>
            </a:r>
            <a:r>
              <a:rPr lang="en-US" dirty="0">
                <a:latin typeface="Times New Roman" charset="0"/>
              </a:rPr>
              <a:t>{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err="1">
                <a:latin typeface="Times New Roman" charset="0"/>
              </a:rPr>
              <a:t>cos</a:t>
            </a:r>
            <a:r>
              <a:rPr lang="en-US" i="1" dirty="0" err="1">
                <a:latin typeface="Symbol" charset="0"/>
                <a:sym typeface="Symbol" charset="0"/>
              </a:rPr>
              <a:t></a:t>
            </a:r>
            <a:r>
              <a:rPr lang="en-US" i="1" dirty="0" err="1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 – </a:t>
            </a:r>
            <a:r>
              <a:rPr lang="en-US" i="1" dirty="0">
                <a:latin typeface="Times New Roman" charset="0"/>
              </a:rPr>
              <a:t>i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i="1" dirty="0">
                <a:latin typeface="Times New Roman" charset="0"/>
              </a:rPr>
              <a:t>y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err="1">
                <a:latin typeface="Times New Roman" charset="0"/>
              </a:rPr>
              <a:t>sin</a:t>
            </a:r>
            <a:r>
              <a:rPr lang="en-US" i="1" dirty="0" err="1">
                <a:latin typeface="Symbol" charset="0"/>
                <a:sym typeface="Symbol" charset="0"/>
              </a:rPr>
              <a:t></a:t>
            </a:r>
            <a:r>
              <a:rPr lang="en-US" i="1" dirty="0" err="1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 +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>
                <a:latin typeface="Times New Roman" charset="0"/>
              </a:rPr>
              <a:t> (</a:t>
            </a:r>
            <a:r>
              <a:rPr lang="en-US" i="1" dirty="0">
                <a:latin typeface="Times New Roman" charset="0"/>
              </a:rPr>
              <a:t>y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err="1">
                <a:latin typeface="Times New Roman" charset="0"/>
              </a:rPr>
              <a:t>cos</a:t>
            </a:r>
            <a:r>
              <a:rPr lang="en-US" i="1" dirty="0" err="1">
                <a:latin typeface="Symbol" charset="0"/>
                <a:sym typeface="Symbol" charset="0"/>
              </a:rPr>
              <a:t></a:t>
            </a:r>
            <a:r>
              <a:rPr lang="en-US" i="1" dirty="0" err="1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 –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err="1">
                <a:latin typeface="Times New Roman" charset="0"/>
              </a:rPr>
              <a:t>sin</a:t>
            </a:r>
            <a:r>
              <a:rPr lang="en-US" i="1" dirty="0" err="1">
                <a:latin typeface="Symbol" charset="0"/>
                <a:sym typeface="Symbol" charset="0"/>
              </a:rPr>
              <a:t></a:t>
            </a:r>
            <a:r>
              <a:rPr lang="en-US" i="1" dirty="0" err="1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)}</a:t>
            </a:r>
          </a:p>
          <a:p>
            <a:r>
              <a:rPr lang="en-US" dirty="0">
                <a:latin typeface="Times New Roman" charset="0"/>
              </a:rPr>
              <a:t>                      = </a:t>
            </a:r>
            <a:r>
              <a:rPr lang="en-US" i="1" dirty="0">
                <a:latin typeface="Times New Roman" charset="0"/>
              </a:rPr>
              <a:t>x </a:t>
            </a:r>
            <a:r>
              <a:rPr lang="en-US" dirty="0" err="1">
                <a:latin typeface="Times New Roman" charset="0"/>
              </a:rPr>
              <a:t>cos</a:t>
            </a:r>
            <a:r>
              <a:rPr lang="en-US" i="1" dirty="0" err="1">
                <a:latin typeface="Symbol" charset="0"/>
                <a:sym typeface="Symbol" charset="0"/>
              </a:rPr>
              <a:t></a:t>
            </a:r>
            <a:r>
              <a:rPr lang="en-US" i="1" dirty="0" err="1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 + </a:t>
            </a:r>
            <a:r>
              <a:rPr lang="en-US" i="1" dirty="0">
                <a:latin typeface="Times New Roman" charset="0"/>
              </a:rPr>
              <a:t>y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err="1">
                <a:latin typeface="Times New Roman" charset="0"/>
              </a:rPr>
              <a:t>sin</a:t>
            </a:r>
            <a:r>
              <a:rPr lang="en-US" i="1" dirty="0" err="1">
                <a:latin typeface="Symbol" charset="0"/>
                <a:sym typeface="Symbol" charset="0"/>
              </a:rPr>
              <a:t></a:t>
            </a:r>
            <a:r>
              <a:rPr lang="en-US" i="1" dirty="0" err="1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This is the same as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 =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cos(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 +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sin(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if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r>
              <a:rPr lang="en-US" dirty="0">
                <a:solidFill>
                  <a:schemeClr val="accent2"/>
                </a:solidFill>
              </a:rPr>
              <a:t>             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x = </a:t>
            </a:r>
            <a:r>
              <a:rPr lang="en-US" dirty="0">
                <a:latin typeface="Monotype Corsiva" charset="0"/>
              </a:rPr>
              <a:t>Re</a:t>
            </a:r>
            <a:r>
              <a:rPr lang="en-US" dirty="0">
                <a:latin typeface="Times New Roman" charset="0"/>
              </a:rPr>
              <a:t>{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}</a:t>
            </a:r>
            <a:r>
              <a:rPr lang="en-US" dirty="0"/>
              <a:t>  </a:t>
            </a:r>
            <a:r>
              <a:rPr lang="en-US" dirty="0">
                <a:solidFill>
                  <a:srgbClr val="001ABF"/>
                </a:solidFill>
              </a:rPr>
              <a:t>&amp;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>
                <a:latin typeface="Times New Roman" charset="0"/>
              </a:rPr>
              <a:t>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y = </a:t>
            </a:r>
            <a:r>
              <a:rPr lang="en-US" dirty="0" err="1">
                <a:latin typeface="Monotype Corsiva" charset="0"/>
              </a:rPr>
              <a:t>Im</a:t>
            </a:r>
            <a:r>
              <a:rPr lang="en-US" dirty="0">
                <a:latin typeface="Times New Roman" charset="0"/>
              </a:rPr>
              <a:t>{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}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so the wave equation can be satisfied using either form.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Other trig identities that are useful for translating:</a:t>
            </a:r>
            <a:endParaRPr lang="en-US" dirty="0">
              <a:solidFill>
                <a:srgbClr val="001ABF"/>
              </a:solidFill>
              <a:latin typeface="Times New Roman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449DDC-D16D-A8B9-894E-CB04F8C3B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443" y="466725"/>
            <a:ext cx="4191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ACE39E-2A15-22A5-4068-4FC180BBE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555" y="5676900"/>
            <a:ext cx="472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40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0C7FB2-CD7E-C756-081E-CF1ACE382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1" y="100013"/>
            <a:ext cx="49498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57764580-3AD9-D061-8B59-C5688CA9E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6206" y="1557338"/>
            <a:ext cx="389291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And just in case it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been</a:t>
            </a:r>
          </a:p>
          <a:p>
            <a:r>
              <a:rPr lang="en-US" dirty="0">
                <a:solidFill>
                  <a:srgbClr val="001ABF"/>
                </a:solidFill>
              </a:rPr>
              <a:t>a while since you saw </a:t>
            </a:r>
          </a:p>
          <a:p>
            <a:r>
              <a:rPr lang="en-US" dirty="0">
                <a:solidFill>
                  <a:srgbClr val="001ABF"/>
                </a:solidFill>
              </a:rPr>
              <a:t>this in an intro geo class,</a:t>
            </a:r>
          </a:p>
          <a:p>
            <a:r>
              <a:rPr lang="en-US" dirty="0">
                <a:solidFill>
                  <a:srgbClr val="001ABF"/>
                </a:solidFill>
              </a:rPr>
              <a:t>Here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the 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“</a:t>
            </a:r>
            <a:r>
              <a:rPr lang="en-US" dirty="0">
                <a:solidFill>
                  <a:srgbClr val="001ABF"/>
                </a:solidFill>
              </a:rPr>
              <a:t>Earthquakes &amp;</a:t>
            </a:r>
          </a:p>
          <a:p>
            <a:r>
              <a:rPr lang="en-US" dirty="0">
                <a:solidFill>
                  <a:srgbClr val="001ABF"/>
                </a:solidFill>
              </a:rPr>
              <a:t>Volcanoes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”</a:t>
            </a:r>
            <a:r>
              <a:rPr lang="en-US" dirty="0">
                <a:solidFill>
                  <a:srgbClr val="001ABF"/>
                </a:solidFill>
              </a:rPr>
              <a:t> (aka 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“</a:t>
            </a:r>
            <a:r>
              <a:rPr lang="en-US" dirty="0">
                <a:solidFill>
                  <a:srgbClr val="001ABF"/>
                </a:solidFill>
              </a:rPr>
              <a:t>Shake &amp;</a:t>
            </a:r>
          </a:p>
          <a:p>
            <a:r>
              <a:rPr lang="en-US" dirty="0">
                <a:solidFill>
                  <a:srgbClr val="001ABF"/>
                </a:solidFill>
              </a:rPr>
              <a:t>Bake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”</a:t>
            </a:r>
            <a:r>
              <a:rPr lang="en-US" dirty="0">
                <a:solidFill>
                  <a:srgbClr val="001ABF"/>
                </a:solidFill>
              </a:rPr>
              <a:t>) version from Bolt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</a:t>
            </a:r>
          </a:p>
          <a:p>
            <a:r>
              <a:rPr lang="en-US" u="sng" dirty="0">
                <a:solidFill>
                  <a:srgbClr val="001ABF"/>
                </a:solidFill>
              </a:rPr>
              <a:t>Earthquakes</a:t>
            </a:r>
            <a:r>
              <a:rPr lang="en-US" dirty="0">
                <a:solidFill>
                  <a:srgbClr val="001ABF"/>
                </a:solidFill>
              </a:rPr>
              <a:t>…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Check out the solution to</a:t>
            </a:r>
          </a:p>
          <a:p>
            <a:r>
              <a:rPr lang="en-US" dirty="0">
                <a:solidFill>
                  <a:srgbClr val="001ABF"/>
                </a:solidFill>
              </a:rPr>
              <a:t>the wave equation!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214227E6-338C-8E39-B887-51FAC8BE78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43281" y="4419600"/>
            <a:ext cx="1828800" cy="3048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5DEDA50-1C86-7982-D757-453397ABB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481" y="4191000"/>
            <a:ext cx="1447800" cy="381000"/>
          </a:xfrm>
          <a:prstGeom prst="ellipse">
            <a:avLst/>
          </a:prstGeom>
          <a:noFill/>
          <a:ln w="508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9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6C0E3EA6-ABAB-64CA-1D1C-5D2FE15DF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870" y="145257"/>
            <a:ext cx="8428259" cy="603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i="1" dirty="0">
                <a:solidFill>
                  <a:srgbClr val="001ABF"/>
                </a:solidFill>
                <a:latin typeface="Arial Black" charset="0"/>
              </a:rPr>
              <a:t>Polarizations of P- and S-waves: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polarization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(or 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“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polarity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”</a:t>
            </a:r>
            <a:r>
              <a:rPr lang="en-US" dirty="0">
                <a:solidFill>
                  <a:srgbClr val="001ABF"/>
                </a:solidFill>
              </a:rPr>
              <a:t>) of a wave is a way of</a:t>
            </a:r>
          </a:p>
          <a:p>
            <a:r>
              <a:rPr lang="en-US" dirty="0">
                <a:solidFill>
                  <a:srgbClr val="001ABF"/>
                </a:solidFill>
              </a:rPr>
              <a:t>   describing the direction of initial particle motion of a wave</a:t>
            </a:r>
          </a:p>
          <a:p>
            <a:r>
              <a:rPr lang="en-US" dirty="0">
                <a:solidFill>
                  <a:srgbClr val="001ABF"/>
                </a:solidFill>
              </a:rPr>
              <a:t>   (i.e., the 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“</a:t>
            </a:r>
            <a:r>
              <a:rPr lang="en-US" dirty="0">
                <a:solidFill>
                  <a:srgbClr val="001ABF"/>
                </a:solidFill>
              </a:rPr>
              <a:t>first motion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”</a:t>
            </a:r>
            <a:r>
              <a:rPr lang="en-US" dirty="0">
                <a:solidFill>
                  <a:srgbClr val="001ABF"/>
                </a:solidFill>
              </a:rPr>
              <a:t>).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For example, a seismologist might say 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“</a:t>
            </a:r>
            <a:r>
              <a:rPr lang="en-US" dirty="0">
                <a:solidFill>
                  <a:srgbClr val="001ABF"/>
                </a:solidFill>
              </a:rPr>
              <a:t>The first motion on</a:t>
            </a:r>
          </a:p>
          <a:p>
            <a:r>
              <a:rPr lang="en-US" dirty="0">
                <a:solidFill>
                  <a:srgbClr val="001ABF"/>
                </a:solidFill>
              </a:rPr>
              <a:t>   the North-South component was down.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”</a:t>
            </a:r>
            <a:r>
              <a:rPr lang="en-US" dirty="0">
                <a:solidFill>
                  <a:srgbClr val="001ABF"/>
                </a:solidFill>
              </a:rPr>
              <a:t> This implies a </a:t>
            </a:r>
          </a:p>
          <a:p>
            <a:r>
              <a:rPr lang="en-US" dirty="0">
                <a:solidFill>
                  <a:srgbClr val="001ABF"/>
                </a:solidFill>
              </a:rPr>
              <a:t>   reference frame however…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First consider a </a:t>
            </a:r>
            <a:r>
              <a:rPr lang="en-US" i="1" dirty="0"/>
              <a:t>P</a:t>
            </a:r>
            <a:r>
              <a:rPr lang="en-US" dirty="0">
                <a:solidFill>
                  <a:srgbClr val="001ABF"/>
                </a:solidFill>
              </a:rPr>
              <a:t>-wave (scalar displacement potential) with</a:t>
            </a:r>
          </a:p>
          <a:p>
            <a:r>
              <a:rPr lang="en-US" dirty="0">
                <a:solidFill>
                  <a:srgbClr val="001ABF"/>
                </a:solidFill>
              </a:rPr>
              <a:t>           equation:          solution:       We could write this as: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where the first part (</a:t>
            </a:r>
            <a:r>
              <a:rPr lang="en-US" i="1" dirty="0">
                <a:latin typeface="Symbol" charset="0"/>
                <a:sym typeface="Symbol" charset="0"/>
              </a:rPr>
              <a:t>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solidFill>
                  <a:srgbClr val="001ABF"/>
                </a:solidFill>
              </a:rPr>
              <a:t>) travels in the </a:t>
            </a:r>
            <a:r>
              <a:rPr lang="en-US" i="1" dirty="0">
                <a:latin typeface="Times New Roman" charset="0"/>
              </a:rPr>
              <a:t>+x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direction, and the </a:t>
            </a:r>
          </a:p>
          <a:p>
            <a:r>
              <a:rPr lang="en-US" dirty="0">
                <a:solidFill>
                  <a:srgbClr val="001ABF"/>
                </a:solidFill>
              </a:rPr>
              <a:t>   second (</a:t>
            </a:r>
            <a:r>
              <a:rPr lang="en-US" i="1" dirty="0">
                <a:latin typeface="Symbol" charset="0"/>
                <a:sym typeface="Symbol" charset="0"/>
              </a:rPr>
              <a:t>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solidFill>
                  <a:srgbClr val="001ABF"/>
                </a:solidFill>
              </a:rPr>
              <a:t>) travels in the </a:t>
            </a:r>
            <a:r>
              <a:rPr lang="en-US" i="1" dirty="0">
                <a:latin typeface="Times New Roman" charset="0"/>
              </a:rPr>
              <a:t>–x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direction (i.e. a “plane wave”).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Displacement is related to the potential </a:t>
            </a:r>
            <a:r>
              <a:rPr lang="en-US" i="1" dirty="0">
                <a:latin typeface="Symbol" charset="0"/>
                <a:sym typeface="Symbol" charset="0"/>
              </a:rPr>
              <a:t>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by the gradient: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82EE3-BF91-60DF-3300-F8E578F2B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520" y="4045744"/>
            <a:ext cx="1600200" cy="727075"/>
          </a:xfrm>
          <a:prstGeom prst="rect">
            <a:avLst/>
          </a:prstGeom>
          <a:solidFill>
            <a:srgbClr val="B3B3B3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0AE9BB-1993-6ECC-6D54-369B9AF2E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20" y="4045744"/>
            <a:ext cx="14478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rgbClr val="FF646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508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BE5D28-0495-395F-DFD3-2F539542A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733" y="4077494"/>
            <a:ext cx="2608262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rgbClr val="FF646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508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55E6BF-A719-AC70-E18E-61EEBA606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220" y="6058694"/>
            <a:ext cx="29718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121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4156</TotalTime>
  <Words>1180</Words>
  <Application>Microsoft Macintosh PowerPoint</Application>
  <PresentationFormat>Widescreen</PresentationFormat>
  <Paragraphs>197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Aptos</vt:lpstr>
      <vt:lpstr>Arial</vt:lpstr>
      <vt:lpstr>Arial Black</vt:lpstr>
      <vt:lpstr>Calibri</vt:lpstr>
      <vt:lpstr>Calibri Light</vt:lpstr>
      <vt:lpstr>Cambria Math</vt:lpstr>
      <vt:lpstr>Monotype Corsiva</vt:lpstr>
      <vt:lpstr>Symbol</vt:lpstr>
      <vt:lpstr>Times New Roman</vt:lpstr>
      <vt:lpstr>ヒラギノ角ゴ Pro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32</cp:revision>
  <dcterms:created xsi:type="dcterms:W3CDTF">2022-08-29T13:41:31Z</dcterms:created>
  <dcterms:modified xsi:type="dcterms:W3CDTF">2024-09-26T16:38:49Z</dcterms:modified>
</cp:coreProperties>
</file>