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6" r:id="rId2"/>
    <p:sldId id="256" r:id="rId3"/>
    <p:sldId id="268" r:id="rId4"/>
    <p:sldId id="267" r:id="rId5"/>
    <p:sldId id="257" r:id="rId6"/>
    <p:sldId id="258" r:id="rId7"/>
    <p:sldId id="270" r:id="rId8"/>
    <p:sldId id="271" r:id="rId9"/>
    <p:sldId id="27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A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771"/>
    <p:restoredTop sz="96327"/>
  </p:normalViewPr>
  <p:slideViewPr>
    <p:cSldViewPr snapToGrid="0">
      <p:cViewPr varScale="1">
        <p:scale>
          <a:sx n="128" d="100"/>
          <a:sy n="128" d="100"/>
        </p:scale>
        <p:origin x="10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0D2F0-EC7C-4C4C-B49C-FF7EE215A4A1}" type="datetimeFigureOut">
              <a:rPr lang="en-US" smtClean="0"/>
              <a:t>8/27/24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B1B26-4453-3249-9A72-28952B50F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08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1656C-66EA-8ED1-1B96-E738E61FFC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E6F70A-21C6-DF2C-736C-6E70D8DBC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3C16-9285-0952-7D97-7E589FB48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8/27/24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4B626-6953-01D4-FB0F-D664DC1C2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D73F9-A07A-2159-0107-AB65E5DF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33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3EB4-849C-1052-551D-B04C73F3B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357E3-98F8-2FA1-E507-D8E3B88AF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F7544-E78E-67D2-4338-955161F8C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8/27/24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93B0B-7A95-AF11-D17A-A98EF809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D01FC-A213-765C-D3C5-4EBA5727D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6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4AB6B9-6BDC-48EF-5138-70E12CBBA9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07D109-96DE-D467-F155-2CA52536F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F14A3-2769-C360-A8B4-FDE9A5A85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8/27/24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389D5-1029-EA43-C038-F01188D3E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560AD-2AA2-3AA6-A73E-B97A7C43C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2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07DCE-092A-386A-2C5B-B5528B59B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34968-08CC-5B40-33D7-47E88FA4F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05036-2E71-A970-BD3C-745447BC6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8/27/24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FAE20-BF9D-5D83-148A-92ADB2046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7E269-40D0-D377-8C53-2129CADA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78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3E03D-F571-6DDA-CCF2-AAB295313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F38FA-20BE-6BB0-7CE5-63E167BC2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B10B1-F3CB-3728-82D9-1A22336F1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8/27/24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11CDA-AB62-7F9A-1E1B-C2E5E5437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F9A77-1EE6-056B-8223-C75CCCD0A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1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53B4A-F811-AB4A-3DCF-70836D9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148DC-FF69-7EF8-7BC2-3E4129808E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0858F6-D2E5-6C38-B9C2-BB764ED2B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F0F23-8082-ED7E-B928-951FC5303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8/27/24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DC7E5-145C-BF20-4201-3011057CC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435EA-7C32-6BEA-5AA0-2CAD6899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09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B4BE3-F60B-771A-984D-8A60B9AE7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DF9F7-7A7B-FC77-9CE8-9BFC503CD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9E1DA8-2CC8-3CDF-D35D-23FC0F5BE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EB1DB9-6345-AE7B-90D9-D9AA365CED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E3B737-2017-B5E9-D18D-589CBAC9B7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F4BE6C-E2C6-B966-B96F-06686B3C9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8/27/24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B836D1-0F0D-28CB-BF0C-2A3F4D084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8AF1E-F5FB-0516-0663-F83FCDA28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02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0FBD-8349-D9F3-AEAB-A830E306D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66FFA-52C0-C50A-AB5F-9CD4B92A3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8/27/24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1E7F30-4265-01FE-9BCC-43688833B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FD22F2-F712-9CB5-9AEB-CB1F952A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73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3CC04-BEC7-9775-78E3-F1EC046D6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8/27/24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CC713C-FB2D-3AD7-2B23-00C6914DF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C96CB-60A4-6116-8FE4-EA91AF0EF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79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38D8B-EC4E-188F-C438-E30F9CE05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22483-0D94-9282-40D2-A176B9BE2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0729F-8598-A55E-1C0F-88E6E9B0B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C8F13D-FDE9-A768-D3A2-1012125EF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8/27/24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97712-67A3-65ED-501E-E3E97343F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C2F80-4B40-23C2-75F6-17A98E7C6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1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A1247-777D-8B0D-4258-73DDAB57F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A18334-4920-EC4C-B61A-4A75434CFA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5591E-9297-AF99-8950-7B6F13261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7E255-8BA1-E5FC-D3A5-E4C6ACB6B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8/27/24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1D995-1035-9951-4CFB-60666EEC3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C2596-5153-D75A-A535-3B97684BF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51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65C438-5715-DAB5-041A-3CAFAAD26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3B12A-E23F-E34D-1F1C-BC73E022E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B06D7-33D6-704D-A5AC-054BCB3B29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B8A20-F6A4-8847-B2F0-A30A2A9D8294}" type="datetimeFigureOut">
              <a:rPr lang="en-US" smtClean="0"/>
              <a:t>8/27/24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F84F2-7043-0641-8D45-B967A454FB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86198-58F3-11A2-2CD3-928FC37D4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8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4208039E-45F9-CB8F-393C-3AEF6F394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934" y="60603"/>
            <a:ext cx="702237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sz="3600" i="1">
                <a:solidFill>
                  <a:srgbClr val="001ABF"/>
                </a:solidFill>
                <a:latin typeface="Arial Black" charset="0"/>
              </a:rPr>
              <a:t>Geology 5640/6640</a:t>
            </a:r>
          </a:p>
          <a:p>
            <a:pPr algn="ctr"/>
            <a:r>
              <a:rPr lang="en-US" sz="3600" i="1">
                <a:solidFill>
                  <a:srgbClr val="001ABF"/>
                </a:solidFill>
                <a:latin typeface="Arial Black" charset="0"/>
              </a:rPr>
              <a:t>Introduction to Seismology</a:t>
            </a:r>
            <a:endParaRPr lang="en-US" sz="3600" i="1" u="sng">
              <a:solidFill>
                <a:srgbClr val="001ABF"/>
              </a:solidFill>
              <a:latin typeface="Arial Black" charset="0"/>
            </a:endParaRP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41702E9A-8C9F-396E-7BE3-EDBEE6027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5634" y="1198424"/>
            <a:ext cx="8760732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dirty="0">
                <a:solidFill>
                  <a:srgbClr val="001ABF"/>
                </a:solidFill>
              </a:rPr>
              <a:t> Some useful pointers from the syllabus</a:t>
            </a: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sz="600" dirty="0">
              <a:solidFill>
                <a:srgbClr val="001AB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001ABF"/>
                </a:solidFill>
              </a:rPr>
              <a:t> 5640 differs from 6640 in that grad students will complete a</a:t>
            </a:r>
          </a:p>
          <a:p>
            <a:r>
              <a:rPr lang="en-US" dirty="0">
                <a:solidFill>
                  <a:srgbClr val="001ABF"/>
                </a:solidFill>
              </a:rPr>
              <a:t>   semester project, including an oral presentation and a written</a:t>
            </a:r>
          </a:p>
          <a:p>
            <a:r>
              <a:rPr lang="en-US" dirty="0">
                <a:solidFill>
                  <a:srgbClr val="001ABF"/>
                </a:solidFill>
              </a:rPr>
              <a:t>   report</a:t>
            </a:r>
          </a:p>
          <a:p>
            <a:endParaRPr lang="en-US" sz="600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• Text (Stein &amp; </a:t>
            </a:r>
            <a:r>
              <a:rPr lang="en-US" dirty="0" err="1">
                <a:solidFill>
                  <a:srgbClr val="001ABF"/>
                </a:solidFill>
              </a:rPr>
              <a:t>Wysession</a:t>
            </a:r>
            <a:r>
              <a:rPr lang="en-US" dirty="0">
                <a:solidFill>
                  <a:srgbClr val="001ABF"/>
                </a:solidFill>
              </a:rPr>
              <a:t>) is available as an e-book on Canvas</a:t>
            </a:r>
          </a:p>
          <a:p>
            <a:endParaRPr lang="en-US" sz="600" dirty="0">
              <a:solidFill>
                <a:srgbClr val="001AB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001ABF"/>
                </a:solidFill>
              </a:rPr>
              <a:t> Grad semester projects should begin in the next couple of</a:t>
            </a:r>
          </a:p>
          <a:p>
            <a:r>
              <a:rPr lang="en-US" dirty="0">
                <a:solidFill>
                  <a:srgbClr val="001ABF"/>
                </a:solidFill>
              </a:rPr>
              <a:t>   weeks; should be related to your thesis topic; should be</a:t>
            </a:r>
          </a:p>
          <a:p>
            <a:r>
              <a:rPr lang="en-US" dirty="0">
                <a:solidFill>
                  <a:srgbClr val="001ABF"/>
                </a:solidFill>
              </a:rPr>
              <a:t>   </a:t>
            </a:r>
            <a:r>
              <a:rPr lang="en-US" i="1" dirty="0">
                <a:solidFill>
                  <a:srgbClr val="001ABF"/>
                </a:solidFill>
              </a:rPr>
              <a:t>interesting to you</a:t>
            </a:r>
            <a:r>
              <a:rPr lang="en-US" dirty="0">
                <a:solidFill>
                  <a:srgbClr val="001ABF"/>
                </a:solidFill>
              </a:rPr>
              <a:t>!</a:t>
            </a:r>
          </a:p>
          <a:p>
            <a:endParaRPr lang="en-US" sz="600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• </a:t>
            </a:r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Always feel free to ask questions! (It helps!)</a:t>
            </a:r>
            <a:endParaRPr lang="en-US" dirty="0">
              <a:solidFill>
                <a:srgbClr val="001ABF"/>
              </a:solidFill>
            </a:endParaRPr>
          </a:p>
          <a:p>
            <a:endParaRPr lang="en-US" sz="600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• So, what do </a:t>
            </a:r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you</a:t>
            </a:r>
            <a:r>
              <a:rPr lang="en-US" dirty="0">
                <a:solidFill>
                  <a:srgbClr val="001ABF"/>
                </a:solidFill>
              </a:rPr>
              <a:t> want to know about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seismology </a:t>
            </a:r>
            <a:r>
              <a:rPr lang="en-US" dirty="0">
                <a:solidFill>
                  <a:srgbClr val="001ABF"/>
                </a:solidFill>
              </a:rPr>
              <a:t>?</a:t>
            </a:r>
          </a:p>
        </p:txBody>
      </p:sp>
      <p:sp>
        <p:nvSpPr>
          <p:cNvPr id="4" name="Text Box 26">
            <a:extLst>
              <a:ext uri="{FF2B5EF4-FFF2-40B4-BE49-F238E27FC236}">
                <a16:creationId xmlns:a16="http://schemas.microsoft.com/office/drawing/2014/main" id="{00B1A641-72DF-BA70-2808-5F94C3DA8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1195" y="60603"/>
            <a:ext cx="19149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27 Aug 2024</a:t>
            </a:r>
          </a:p>
        </p:txBody>
      </p:sp>
      <p:sp>
        <p:nvSpPr>
          <p:cNvPr id="5" name="Text Box 27">
            <a:extLst>
              <a:ext uri="{FF2B5EF4-FFF2-40B4-BE49-F238E27FC236}">
                <a16:creationId xmlns:a16="http://schemas.microsoft.com/office/drawing/2014/main" id="{F77B3A9C-006E-5D56-D699-EFFD1A17D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6882" y="6428066"/>
            <a:ext cx="2684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1800" dirty="0">
                <a:solidFill>
                  <a:srgbClr val="001ABF"/>
                </a:solidFill>
              </a:rPr>
              <a:t>© A.R. Lowry 2011-2024</a:t>
            </a:r>
            <a:endParaRPr lang="en-US" sz="1800" dirty="0">
              <a:solidFill>
                <a:srgbClr val="001AB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6" name="Text Box 28">
            <a:extLst>
              <a:ext uri="{FF2B5EF4-FFF2-40B4-BE49-F238E27FC236}">
                <a16:creationId xmlns:a16="http://schemas.microsoft.com/office/drawing/2014/main" id="{A1E27652-900D-7955-AF9E-A979DA0BC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857" y="6309003"/>
            <a:ext cx="45927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</a:rPr>
              <a:t>Read for Thu 29 Aug: </a:t>
            </a:r>
            <a:r>
              <a:rPr lang="en-US" i="1" dirty="0">
                <a:solidFill>
                  <a:srgbClr val="001ABF"/>
                </a:solidFill>
              </a:rPr>
              <a:t>S&amp;W</a:t>
            </a:r>
            <a:r>
              <a:rPr lang="en-US" dirty="0">
                <a:solidFill>
                  <a:srgbClr val="001ABF"/>
                </a:solidFill>
              </a:rPr>
              <a:t> 1-28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73AE53-E51E-5D46-AA41-45CF1EE9A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804" y="1660803"/>
            <a:ext cx="6248400" cy="68796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5D775C7-04A3-D74A-AD75-45E434392FFB}"/>
              </a:ext>
            </a:extLst>
          </p:cNvPr>
          <p:cNvSpPr/>
          <p:nvPr/>
        </p:nvSpPr>
        <p:spPr bwMode="auto">
          <a:xfrm>
            <a:off x="6125804" y="1251228"/>
            <a:ext cx="1143000" cy="40957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100" b="0" i="1" u="none" strike="noStrike" cap="none" normalizeH="0" baseline="0">
              <a:ln>
                <a:noFill/>
              </a:ln>
              <a:solidFill>
                <a:srgbClr val="001ABF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698FBA-891A-1B4C-9F2E-BA9B2040FDF2}"/>
              </a:ext>
            </a:extLst>
          </p:cNvPr>
          <p:cNvSpPr/>
          <p:nvPr/>
        </p:nvSpPr>
        <p:spPr bwMode="auto">
          <a:xfrm>
            <a:off x="2485244" y="2210917"/>
            <a:ext cx="609601" cy="19484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100" b="0" i="1" u="none" strike="noStrike" cap="none" normalizeH="0" baseline="0">
              <a:ln>
                <a:noFill/>
              </a:ln>
              <a:solidFill>
                <a:srgbClr val="001ABF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EB1FBAB-D457-B64D-A41C-2F09A10B195A}"/>
              </a:ext>
            </a:extLst>
          </p:cNvPr>
          <p:cNvCxnSpPr>
            <a:cxnSpLocks/>
            <a:stCxn id="8" idx="2"/>
            <a:endCxn id="9" idx="6"/>
          </p:cNvCxnSpPr>
          <p:nvPr/>
        </p:nvCxnSpPr>
        <p:spPr bwMode="auto">
          <a:xfrm flipH="1">
            <a:off x="3094845" y="1456016"/>
            <a:ext cx="3030959" cy="8523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92006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DD350CA-0F4B-762F-6000-9D9E26038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45" y="1167816"/>
            <a:ext cx="7772400" cy="4698903"/>
          </a:xfrm>
          <a:prstGeom prst="rect">
            <a:avLst/>
          </a:prstGeom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27FADF73-5B54-D45F-34A3-D4DF44E1A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185" y="38100"/>
            <a:ext cx="80872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600" i="1">
                <a:solidFill>
                  <a:srgbClr val="001ABF"/>
                </a:solidFill>
                <a:latin typeface="Arial Black" charset="0"/>
              </a:rPr>
              <a:t>Seismogram Thought Exercise:</a:t>
            </a:r>
          </a:p>
        </p:txBody>
      </p:sp>
      <p:sp>
        <p:nvSpPr>
          <p:cNvPr id="6" name="Text Box 20">
            <a:extLst>
              <a:ext uri="{FF2B5EF4-FFF2-40B4-BE49-F238E27FC236}">
                <a16:creationId xmlns:a16="http://schemas.microsoft.com/office/drawing/2014/main" id="{5D35E675-C420-F16F-F684-FB651C94B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2560" y="777875"/>
            <a:ext cx="1931939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</a:rPr>
              <a:t>Hardware</a:t>
            </a:r>
          </a:p>
          <a:p>
            <a:r>
              <a:rPr lang="en-US" dirty="0">
                <a:solidFill>
                  <a:srgbClr val="001ABF"/>
                </a:solidFill>
              </a:rPr>
              <a:t>Ranch, UT:</a:t>
            </a:r>
          </a:p>
          <a:p>
            <a:r>
              <a:rPr lang="en-US" dirty="0">
                <a:solidFill>
                  <a:srgbClr val="001ABF"/>
                </a:solidFill>
              </a:rPr>
              <a:t>Aug 29 2022</a:t>
            </a: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Large event</a:t>
            </a:r>
          </a:p>
          <a:p>
            <a:r>
              <a:rPr lang="en-US" dirty="0">
                <a:solidFill>
                  <a:srgbClr val="001ABF"/>
                </a:solidFill>
              </a:rPr>
              <a:t>is a M5.9</a:t>
            </a:r>
          </a:p>
          <a:p>
            <a:r>
              <a:rPr lang="en-US" dirty="0">
                <a:solidFill>
                  <a:srgbClr val="001ABF"/>
                </a:solidFill>
              </a:rPr>
              <a:t>earthquake</a:t>
            </a:r>
          </a:p>
          <a:p>
            <a:r>
              <a:rPr lang="en-US" dirty="0">
                <a:solidFill>
                  <a:srgbClr val="001ABF"/>
                </a:solidFill>
              </a:rPr>
              <a:t>near </a:t>
            </a:r>
          </a:p>
          <a:p>
            <a:r>
              <a:rPr lang="en-US" dirty="0">
                <a:solidFill>
                  <a:srgbClr val="001ABF"/>
                </a:solidFill>
              </a:rPr>
              <a:t>Indonesia…</a:t>
            </a: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57439036-2BE6-ED8D-EFFC-3B51E06EC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7960" y="6362700"/>
            <a:ext cx="59202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 dirty="0">
                <a:solidFill>
                  <a:srgbClr val="001ABF"/>
                </a:solidFill>
              </a:rPr>
              <a:t>ANSS </a:t>
            </a:r>
            <a:r>
              <a:rPr lang="en-US" i="1" dirty="0" err="1">
                <a:solidFill>
                  <a:srgbClr val="001ABF"/>
                </a:solidFill>
              </a:rPr>
              <a:t>heliplot</a:t>
            </a:r>
            <a:r>
              <a:rPr lang="en-US" i="1" dirty="0">
                <a:solidFill>
                  <a:srgbClr val="001ABF"/>
                </a:solidFill>
              </a:rPr>
              <a:t> feed (</a:t>
            </a:r>
            <a:r>
              <a:rPr lang="en-US" i="1" dirty="0" err="1">
                <a:solidFill>
                  <a:srgbClr val="001ABF"/>
                </a:solidFill>
              </a:rPr>
              <a:t>earthquake.usgs.gov</a:t>
            </a:r>
            <a:r>
              <a:rPr lang="en-US" i="1" dirty="0">
                <a:solidFill>
                  <a:srgbClr val="001ABF"/>
                </a:solidFill>
              </a:rPr>
              <a:t>)</a:t>
            </a:r>
            <a:endParaRPr lang="en-US" i="1" dirty="0">
              <a:solidFill>
                <a:srgbClr val="001ABF"/>
              </a:solidFill>
              <a:latin typeface="Arial Black" charset="0"/>
            </a:endParaRPr>
          </a:p>
        </p:txBody>
      </p:sp>
      <p:sp>
        <p:nvSpPr>
          <p:cNvPr id="8" name="Text Box 24">
            <a:extLst>
              <a:ext uri="{FF2B5EF4-FFF2-40B4-BE49-F238E27FC236}">
                <a16:creationId xmlns:a16="http://schemas.microsoft.com/office/drawing/2014/main" id="{6B243F7C-EAE3-EB0A-3EA6-B238BCE7C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8177" y="4785848"/>
            <a:ext cx="348941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600" dirty="0">
                <a:solidFill>
                  <a:srgbClr val="FF3300"/>
                </a:solidFill>
                <a:highlight>
                  <a:srgbClr val="FFFF00"/>
                </a:highlight>
              </a:rPr>
              <a:t>M5.7, Yigo Village, Guam (12:55:57)</a:t>
            </a: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038EDE87-DCD1-9136-C278-421C7967C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472" y="3347990"/>
            <a:ext cx="36311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600" dirty="0">
                <a:solidFill>
                  <a:srgbClr val="FF3300"/>
                </a:solidFill>
                <a:highlight>
                  <a:srgbClr val="FFFF00"/>
                </a:highlight>
              </a:rPr>
              <a:t>M5.9, </a:t>
            </a:r>
            <a:r>
              <a:rPr lang="en-US" sz="1600" dirty="0" err="1">
                <a:solidFill>
                  <a:srgbClr val="FF3300"/>
                </a:solidFill>
                <a:highlight>
                  <a:srgbClr val="FFFF00"/>
                </a:highlight>
              </a:rPr>
              <a:t>Pariaman</a:t>
            </a:r>
            <a:r>
              <a:rPr lang="en-US" sz="1600" dirty="0">
                <a:solidFill>
                  <a:srgbClr val="FF3300"/>
                </a:solidFill>
                <a:highlight>
                  <a:srgbClr val="FFFF00"/>
                </a:highlight>
              </a:rPr>
              <a:t>, Indonesia (03:29:13)</a:t>
            </a:r>
          </a:p>
        </p:txBody>
      </p:sp>
      <p:sp>
        <p:nvSpPr>
          <p:cNvPr id="14" name="Text Box 24">
            <a:extLst>
              <a:ext uri="{FF2B5EF4-FFF2-40B4-BE49-F238E27FC236}">
                <a16:creationId xmlns:a16="http://schemas.microsoft.com/office/drawing/2014/main" id="{659FA1A2-09D2-8D6D-E18B-B219F3B8B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017" y="2610680"/>
            <a:ext cx="36311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600" dirty="0">
                <a:solidFill>
                  <a:srgbClr val="FF3300"/>
                </a:solidFill>
                <a:highlight>
                  <a:srgbClr val="FFFF00"/>
                </a:highlight>
              </a:rPr>
              <a:t>M5.5, </a:t>
            </a:r>
            <a:r>
              <a:rPr lang="en-US" sz="1600" dirty="0" err="1">
                <a:solidFill>
                  <a:srgbClr val="FF3300"/>
                </a:solidFill>
                <a:highlight>
                  <a:srgbClr val="FFFF00"/>
                </a:highlight>
              </a:rPr>
              <a:t>Pariaman</a:t>
            </a:r>
            <a:r>
              <a:rPr lang="en-US" sz="1600" dirty="0">
                <a:solidFill>
                  <a:srgbClr val="FF3300"/>
                </a:solidFill>
                <a:highlight>
                  <a:srgbClr val="FFFF00"/>
                </a:highlight>
              </a:rPr>
              <a:t>, Indonesia (22:34:36)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32374E-D104-FD1B-0B76-8B9665548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054" y="2240034"/>
            <a:ext cx="3025087" cy="12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10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593F67-8DCE-C140-8E8C-B74FCF5B9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29"/>
          <a:stretch/>
        </p:blipFill>
        <p:spPr>
          <a:xfrm>
            <a:off x="873583" y="993341"/>
            <a:ext cx="8240797" cy="4931023"/>
          </a:xfrm>
          <a:prstGeom prst="rect">
            <a:avLst/>
          </a:prstGeom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00E8BE44-1BB0-FCE3-BE5C-F9449803C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185" y="38100"/>
            <a:ext cx="80872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600" i="1">
                <a:solidFill>
                  <a:srgbClr val="001ABF"/>
                </a:solidFill>
                <a:latin typeface="Arial Black" charset="0"/>
              </a:rPr>
              <a:t>Seismogram Thought Exercise:</a:t>
            </a:r>
          </a:p>
        </p:txBody>
      </p:sp>
      <p:sp>
        <p:nvSpPr>
          <p:cNvPr id="6" name="Text Box 20">
            <a:extLst>
              <a:ext uri="{FF2B5EF4-FFF2-40B4-BE49-F238E27FC236}">
                <a16:creationId xmlns:a16="http://schemas.microsoft.com/office/drawing/2014/main" id="{8487400E-086E-4DB0-D27F-1796EDD11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932" y="777875"/>
            <a:ext cx="1931939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</a:rPr>
              <a:t>Hardware</a:t>
            </a:r>
          </a:p>
          <a:p>
            <a:r>
              <a:rPr lang="en-US" dirty="0">
                <a:solidFill>
                  <a:srgbClr val="001ABF"/>
                </a:solidFill>
              </a:rPr>
              <a:t>Ranch, UT:</a:t>
            </a:r>
          </a:p>
          <a:p>
            <a:r>
              <a:rPr lang="en-US" dirty="0">
                <a:solidFill>
                  <a:srgbClr val="001ABF"/>
                </a:solidFill>
              </a:rPr>
              <a:t>Aug 31 2020</a:t>
            </a: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Large event</a:t>
            </a:r>
          </a:p>
          <a:p>
            <a:r>
              <a:rPr lang="en-US" dirty="0">
                <a:solidFill>
                  <a:srgbClr val="001ABF"/>
                </a:solidFill>
              </a:rPr>
              <a:t>is a M6.0</a:t>
            </a:r>
          </a:p>
          <a:p>
            <a:r>
              <a:rPr lang="en-US" dirty="0">
                <a:solidFill>
                  <a:srgbClr val="001ABF"/>
                </a:solidFill>
              </a:rPr>
              <a:t>earthquake</a:t>
            </a:r>
          </a:p>
          <a:p>
            <a:r>
              <a:rPr lang="en-US" dirty="0">
                <a:solidFill>
                  <a:srgbClr val="001ABF"/>
                </a:solidFill>
              </a:rPr>
              <a:t>near the</a:t>
            </a:r>
          </a:p>
          <a:p>
            <a:r>
              <a:rPr lang="en-US" dirty="0">
                <a:solidFill>
                  <a:srgbClr val="001ABF"/>
                </a:solidFill>
              </a:rPr>
              <a:t>Mid-Atlantic</a:t>
            </a:r>
          </a:p>
          <a:p>
            <a:r>
              <a:rPr lang="en-US" dirty="0">
                <a:solidFill>
                  <a:srgbClr val="001ABF"/>
                </a:solidFill>
              </a:rPr>
              <a:t>Ridge…</a:t>
            </a: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1E07C1B0-2058-69BE-27E6-37E171C3C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7960" y="6362700"/>
            <a:ext cx="59202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 dirty="0">
                <a:solidFill>
                  <a:srgbClr val="001ABF"/>
                </a:solidFill>
              </a:rPr>
              <a:t>ANSS </a:t>
            </a:r>
            <a:r>
              <a:rPr lang="en-US" i="1" dirty="0" err="1">
                <a:solidFill>
                  <a:srgbClr val="001ABF"/>
                </a:solidFill>
              </a:rPr>
              <a:t>heliplot</a:t>
            </a:r>
            <a:r>
              <a:rPr lang="en-US" i="1" dirty="0">
                <a:solidFill>
                  <a:srgbClr val="001ABF"/>
                </a:solidFill>
              </a:rPr>
              <a:t> feed (</a:t>
            </a:r>
            <a:r>
              <a:rPr lang="en-US" i="1" dirty="0" err="1">
                <a:solidFill>
                  <a:srgbClr val="001ABF"/>
                </a:solidFill>
              </a:rPr>
              <a:t>earthquake.usgs.gov</a:t>
            </a:r>
            <a:r>
              <a:rPr lang="en-US" i="1" dirty="0">
                <a:solidFill>
                  <a:srgbClr val="001ABF"/>
                </a:solidFill>
              </a:rPr>
              <a:t>)</a:t>
            </a:r>
            <a:endParaRPr lang="en-US" i="1" dirty="0">
              <a:solidFill>
                <a:srgbClr val="001ABF"/>
              </a:solidFill>
              <a:latin typeface="Arial Black" charset="0"/>
            </a:endParaRPr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41238942-807A-2E5E-4CA0-6CDD02612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4130" y="2012774"/>
            <a:ext cx="413125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600" dirty="0">
                <a:solidFill>
                  <a:srgbClr val="FF3300"/>
                </a:solidFill>
                <a:highlight>
                  <a:srgbClr val="FFFF00"/>
                </a:highlight>
              </a:rPr>
              <a:t>M6.0, Central Mid-Atlantic Ridge (21:20:28)</a:t>
            </a: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B9932813-B9A0-4ACF-368A-991787619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6704" y="3370761"/>
            <a:ext cx="266194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600" dirty="0">
                <a:solidFill>
                  <a:srgbClr val="FF3300"/>
                </a:solidFill>
                <a:highlight>
                  <a:srgbClr val="FFFF00"/>
                </a:highlight>
              </a:rPr>
              <a:t>M5.0, Mohr, Iran (03:28:38)</a:t>
            </a:r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F63E17D6-977B-B84B-8F57-D4D54D025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9817" y="2120000"/>
            <a:ext cx="2144083" cy="139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24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screen&#10;&#10;Description automatically generated">
            <a:extLst>
              <a:ext uri="{FF2B5EF4-FFF2-40B4-BE49-F238E27FC236}">
                <a16:creationId xmlns:a16="http://schemas.microsoft.com/office/drawing/2014/main" id="{5267E6F4-0F11-C5C3-6D07-403E996A8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31" y="0"/>
            <a:ext cx="6954345" cy="6858000"/>
          </a:xfrm>
          <a:prstGeom prst="rect">
            <a:avLst/>
          </a:prstGeom>
        </p:spPr>
      </p:pic>
      <p:sp>
        <p:nvSpPr>
          <p:cNvPr id="6" name="Text Box 20">
            <a:extLst>
              <a:ext uri="{FF2B5EF4-FFF2-40B4-BE49-F238E27FC236}">
                <a16:creationId xmlns:a16="http://schemas.microsoft.com/office/drawing/2014/main" id="{06F5157E-9626-4EF6-8C45-2A96CDE39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2560" y="777875"/>
            <a:ext cx="292419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 err="1">
                <a:solidFill>
                  <a:srgbClr val="001ABF"/>
                </a:solidFill>
              </a:rPr>
              <a:t>Kindman</a:t>
            </a:r>
            <a:r>
              <a:rPr lang="en-US" dirty="0">
                <a:solidFill>
                  <a:srgbClr val="001ABF"/>
                </a:solidFill>
              </a:rPr>
              <a:t> Hollow,</a:t>
            </a:r>
          </a:p>
          <a:p>
            <a:r>
              <a:rPr lang="en-US" dirty="0">
                <a:solidFill>
                  <a:srgbClr val="001ABF"/>
                </a:solidFill>
              </a:rPr>
              <a:t>UT: Aug 27 2024</a:t>
            </a:r>
          </a:p>
          <a:p>
            <a:r>
              <a:rPr lang="en-US" dirty="0">
                <a:solidFill>
                  <a:srgbClr val="001ABF"/>
                </a:solidFill>
              </a:rPr>
              <a:t>is less interesting:</a:t>
            </a: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Largest of these</a:t>
            </a:r>
          </a:p>
          <a:p>
            <a:r>
              <a:rPr lang="en-US" dirty="0">
                <a:solidFill>
                  <a:srgbClr val="001ABF"/>
                </a:solidFill>
              </a:rPr>
              <a:t>events is a M0.9</a:t>
            </a:r>
          </a:p>
          <a:p>
            <a:r>
              <a:rPr lang="en-US" dirty="0">
                <a:solidFill>
                  <a:srgbClr val="001ABF"/>
                </a:solidFill>
              </a:rPr>
              <a:t>earthquake at about</a:t>
            </a:r>
          </a:p>
          <a:p>
            <a:r>
              <a:rPr lang="en-US" dirty="0">
                <a:solidFill>
                  <a:srgbClr val="001ABF"/>
                </a:solidFill>
              </a:rPr>
              <a:t>6 km depth north of </a:t>
            </a:r>
          </a:p>
          <a:p>
            <a:r>
              <a:rPr lang="en-US" dirty="0">
                <a:solidFill>
                  <a:srgbClr val="001ABF"/>
                </a:solidFill>
              </a:rPr>
              <a:t>Great Salt Lake!</a:t>
            </a:r>
          </a:p>
        </p:txBody>
      </p:sp>
      <p:pic>
        <p:nvPicPr>
          <p:cNvPr id="8" name="Picture 7" descr="A map of a country&#10;&#10;Description automatically generated">
            <a:extLst>
              <a:ext uri="{FF2B5EF4-FFF2-40B4-BE49-F238E27FC236}">
                <a16:creationId xmlns:a16="http://schemas.microsoft.com/office/drawing/2014/main" id="{12230F40-0ED9-6104-6411-62E3BAF9F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751" y="2016876"/>
            <a:ext cx="4752363" cy="124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39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4">
            <a:extLst>
              <a:ext uri="{FF2B5EF4-FFF2-40B4-BE49-F238E27FC236}">
                <a16:creationId xmlns:a16="http://schemas.microsoft.com/office/drawing/2014/main" id="{624A6D88-26ED-B814-6EEE-A49693CB3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5350" y="276225"/>
            <a:ext cx="3409138" cy="637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1ABF"/>
                </a:solidFill>
                <a:latin typeface="Arial Black" charset="0"/>
              </a:rPr>
              <a:t>A Nifty</a:t>
            </a:r>
          </a:p>
          <a:p>
            <a:r>
              <a:rPr lang="en-US" sz="3600" i="1" dirty="0">
                <a:solidFill>
                  <a:srgbClr val="001ABF"/>
                </a:solidFill>
                <a:latin typeface="Arial Black" charset="0"/>
              </a:rPr>
              <a:t>Animated</a:t>
            </a:r>
          </a:p>
          <a:p>
            <a:r>
              <a:rPr lang="en-US" sz="3600" i="1" dirty="0">
                <a:solidFill>
                  <a:srgbClr val="001ABF"/>
                </a:solidFill>
                <a:latin typeface="Arial Black" charset="0"/>
              </a:rPr>
              <a:t>Look…</a:t>
            </a:r>
          </a:p>
          <a:p>
            <a:endParaRPr lang="en-US" sz="3600" i="1" dirty="0">
              <a:solidFill>
                <a:srgbClr val="001ABF"/>
              </a:solidFill>
              <a:latin typeface="Arial Black" charset="0"/>
            </a:endParaRPr>
          </a:p>
          <a:p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The 21 February,</a:t>
            </a:r>
          </a:p>
          <a:p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2008 Wells (NV) </a:t>
            </a:r>
          </a:p>
          <a:p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Earthquake</a:t>
            </a:r>
          </a:p>
          <a:p>
            <a:endParaRPr lang="en-US" i="1" dirty="0">
              <a:solidFill>
                <a:srgbClr val="001ABF"/>
              </a:solidFill>
              <a:latin typeface="Arial Black" charset="0"/>
            </a:endParaRPr>
          </a:p>
          <a:p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Vertical only: Red</a:t>
            </a:r>
          </a:p>
          <a:p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is up; blue is down;</a:t>
            </a:r>
          </a:p>
          <a:p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seismogram at the</a:t>
            </a:r>
          </a:p>
          <a:p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circled site shown</a:t>
            </a:r>
          </a:p>
          <a:p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on bottom.</a:t>
            </a:r>
          </a:p>
          <a:p>
            <a:endParaRPr lang="en-US" i="1" dirty="0">
              <a:solidFill>
                <a:srgbClr val="001ABF"/>
              </a:solidFill>
              <a:latin typeface="Arial Black" charset="0"/>
            </a:endParaRPr>
          </a:p>
          <a:p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(</a:t>
            </a:r>
            <a:r>
              <a:rPr lang="en-US" i="1" dirty="0" err="1">
                <a:solidFill>
                  <a:srgbClr val="001ABF"/>
                </a:solidFill>
                <a:latin typeface="Arial Black" charset="0"/>
              </a:rPr>
              <a:t>www.iris.edu</a:t>
            </a:r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)</a:t>
            </a:r>
            <a:endParaRPr lang="en-US" sz="3600" i="1" dirty="0">
              <a:solidFill>
                <a:srgbClr val="001ABF"/>
              </a:solidFill>
              <a:latin typeface="Arial Black" charset="0"/>
            </a:endParaRPr>
          </a:p>
        </p:txBody>
      </p:sp>
      <p:pic>
        <p:nvPicPr>
          <p:cNvPr id="14" name="Event_2008_052_14_16_02.mov">
            <a:hlinkClick r:id="" action="ppaction://media"/>
            <a:extLst>
              <a:ext uri="{FF2B5EF4-FFF2-40B4-BE49-F238E27FC236}">
                <a16:creationId xmlns:a16="http://schemas.microsoft.com/office/drawing/2014/main" id="{D4025D4C-D5AB-BAE9-31E7-958B92A6F0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4205" y="0"/>
            <a:ext cx="570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2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>
            <a:extLst>
              <a:ext uri="{FF2B5EF4-FFF2-40B4-BE49-F238E27FC236}">
                <a16:creationId xmlns:a16="http://schemas.microsoft.com/office/drawing/2014/main" id="{C312A61F-0380-563A-B936-00A622C6DB3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086336" y="2828836"/>
            <a:ext cx="56298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1ABF"/>
                </a:solidFill>
              </a:rPr>
              <a:t>Trabant et al. (2012) Seismol. Res. Lett.</a:t>
            </a:r>
          </a:p>
          <a:p>
            <a:r>
              <a:rPr lang="en-US">
                <a:solidFill>
                  <a:srgbClr val="001ABF"/>
                </a:solidFill>
              </a:rPr>
              <a:t>Various Gulf of California earthquakes,</a:t>
            </a:r>
          </a:p>
          <a:p>
            <a:r>
              <a:rPr lang="en-US">
                <a:solidFill>
                  <a:srgbClr val="001ABF"/>
                </a:solidFill>
              </a:rPr>
              <a:t>2007-2013</a:t>
            </a:r>
          </a:p>
        </p:txBody>
      </p:sp>
      <p:pic>
        <p:nvPicPr>
          <p:cNvPr id="3" name="1001F_california.mp4">
            <a:hlinkClick r:id="" action="ppaction://media"/>
            <a:extLst>
              <a:ext uri="{FF2B5EF4-FFF2-40B4-BE49-F238E27FC236}">
                <a16:creationId xmlns:a16="http://schemas.microsoft.com/office/drawing/2014/main" id="{A5588890-101D-6A99-971C-E09726A22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6636" y="129881"/>
            <a:ext cx="7543800" cy="642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8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059DE216-4D40-77F6-B270-B7D731C43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60" y="1905506"/>
            <a:ext cx="777228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200" i="1" dirty="0">
                <a:solidFill>
                  <a:srgbClr val="001ABF"/>
                </a:solidFill>
                <a:latin typeface="Arial Black" charset="0"/>
              </a:rPr>
              <a:t>What’s the point of showing this?</a:t>
            </a:r>
          </a:p>
          <a:p>
            <a:endParaRPr lang="en-US" sz="3200" i="1" dirty="0">
              <a:solidFill>
                <a:srgbClr val="001ABF"/>
              </a:solidFill>
              <a:latin typeface="Arial Black" charset="0"/>
            </a:endParaRPr>
          </a:p>
          <a:p>
            <a:r>
              <a:rPr lang="en-US" sz="3200" i="1" dirty="0">
                <a:solidFill>
                  <a:srgbClr val="001ABF"/>
                </a:solidFill>
                <a:latin typeface="Arial Black" charset="0"/>
              </a:rPr>
              <a:t>Seismology provides crucial</a:t>
            </a:r>
          </a:p>
          <a:p>
            <a:r>
              <a:rPr lang="en-US" sz="3200" i="1" dirty="0">
                <a:solidFill>
                  <a:srgbClr val="001ABF"/>
                </a:solidFill>
                <a:latin typeface="Arial Black" charset="0"/>
              </a:rPr>
              <a:t>   information about the nature of</a:t>
            </a:r>
          </a:p>
          <a:p>
            <a:r>
              <a:rPr lang="en-US" sz="3200" i="1" dirty="0">
                <a:solidFill>
                  <a:srgbClr val="001ABF"/>
                </a:solidFill>
                <a:latin typeface="Arial Black" charset="0"/>
              </a:rPr>
              <a:t>   high energy seismic sources</a:t>
            </a:r>
          </a:p>
          <a:p>
            <a:r>
              <a:rPr lang="en-US" sz="3200" i="1" dirty="0">
                <a:solidFill>
                  <a:srgbClr val="001ABF"/>
                </a:solidFill>
                <a:latin typeface="Arial Black" charset="0"/>
              </a:rPr>
              <a:t>   like earthquakes!</a:t>
            </a:r>
          </a:p>
        </p:txBody>
      </p:sp>
    </p:spTree>
    <p:extLst>
      <p:ext uri="{BB962C8B-B14F-4D97-AF65-F5344CB8AC3E}">
        <p14:creationId xmlns:p14="http://schemas.microsoft.com/office/powerpoint/2010/main" val="4156947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E3102C09-2BAB-06DB-C3BF-63C5C3061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7213" y="4797425"/>
            <a:ext cx="3413114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Finite fault model</a:t>
            </a:r>
          </a:p>
          <a:p>
            <a:r>
              <a:rPr lang="en-US" sz="1600" dirty="0">
                <a:solidFill>
                  <a:srgbClr val="001ABF"/>
                </a:solidFill>
              </a:rPr>
              <a:t>    (http://</a:t>
            </a:r>
            <a:r>
              <a:rPr lang="en-US" sz="1600" dirty="0" err="1">
                <a:solidFill>
                  <a:srgbClr val="001ABF"/>
                </a:solidFill>
              </a:rPr>
              <a:t>www.geerassociation.org</a:t>
            </a:r>
            <a:r>
              <a:rPr lang="en-US" sz="1600" dirty="0">
                <a:solidFill>
                  <a:srgbClr val="001ABF"/>
                </a:solidFill>
              </a:rPr>
              <a:t>/</a:t>
            </a:r>
          </a:p>
          <a:p>
            <a:r>
              <a:rPr lang="en-US" sz="1600" dirty="0">
                <a:solidFill>
                  <a:srgbClr val="001ABF"/>
                </a:solidFill>
              </a:rPr>
              <a:t>    GEER_Post%20EQ%20Reports/</a:t>
            </a:r>
          </a:p>
          <a:p>
            <a:r>
              <a:rPr lang="en-US" sz="1600" dirty="0">
                <a:solidFill>
                  <a:srgbClr val="001ABF"/>
                </a:solidFill>
              </a:rPr>
              <a:t>    Baja%20California_2010/</a:t>
            </a:r>
          </a:p>
          <a:p>
            <a:r>
              <a:rPr lang="en-US" sz="1600" dirty="0">
                <a:solidFill>
                  <a:srgbClr val="001ABF"/>
                </a:solidFill>
              </a:rPr>
              <a:t>    Baja10_Ch02.html)</a:t>
            </a:r>
          </a:p>
        </p:txBody>
      </p:sp>
      <p:pic>
        <p:nvPicPr>
          <p:cNvPr id="3" name="Picture 2" descr="Fig2-8">
            <a:extLst>
              <a:ext uri="{FF2B5EF4-FFF2-40B4-BE49-F238E27FC236}">
                <a16:creationId xmlns:a16="http://schemas.microsoft.com/office/drawing/2014/main" id="{31899868-6A94-4A4D-BFE8-82CC79E63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3225"/>
            <a:ext cx="5038725" cy="5111750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Fig2-7">
            <a:extLst>
              <a:ext uri="{FF2B5EF4-FFF2-40B4-BE49-F238E27FC236}">
                <a16:creationId xmlns:a16="http://schemas.microsoft.com/office/drawing/2014/main" id="{F27D5D68-D88F-BBCD-AFF2-96BB06F8C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9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73025"/>
            <a:ext cx="5962650" cy="4181475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>
                    <a:alpha val="99001"/>
                  </a:srgbClr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60CA70-9DFF-7492-48D0-E1BD588BE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0222" y="120650"/>
            <a:ext cx="346062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200" i="1" dirty="0">
                <a:solidFill>
                  <a:srgbClr val="001ABF"/>
                </a:solidFill>
                <a:latin typeface="Arial Black" charset="0"/>
              </a:rPr>
              <a:t>M7.2 El Mayor-</a:t>
            </a:r>
          </a:p>
          <a:p>
            <a:r>
              <a:rPr lang="en-US" sz="3200" i="1" dirty="0" err="1">
                <a:solidFill>
                  <a:srgbClr val="001ABF"/>
                </a:solidFill>
                <a:latin typeface="Arial Black" charset="0"/>
              </a:rPr>
              <a:t>Cucapah</a:t>
            </a:r>
            <a:endParaRPr lang="en-US" sz="3200" i="1" dirty="0">
              <a:solidFill>
                <a:srgbClr val="001ABF"/>
              </a:solidFill>
              <a:latin typeface="Arial Black" charset="0"/>
            </a:endParaRPr>
          </a:p>
          <a:p>
            <a:r>
              <a:rPr lang="en-US" sz="3200" i="1" dirty="0">
                <a:solidFill>
                  <a:srgbClr val="001ABF"/>
                </a:solidFill>
                <a:latin typeface="Arial Black" charset="0"/>
              </a:rPr>
              <a:t>Event (2010)…</a:t>
            </a:r>
          </a:p>
        </p:txBody>
      </p:sp>
    </p:spTree>
    <p:extLst>
      <p:ext uri="{BB962C8B-B14F-4D97-AF65-F5344CB8AC3E}">
        <p14:creationId xmlns:p14="http://schemas.microsoft.com/office/powerpoint/2010/main" val="3782527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_sandy">
            <a:extLst>
              <a:ext uri="{FF2B5EF4-FFF2-40B4-BE49-F238E27FC236}">
                <a16:creationId xmlns:a16="http://schemas.microsoft.com/office/drawing/2014/main" id="{F49676C4-904F-8308-EB8A-AA9E998FA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996" y="168702"/>
            <a:ext cx="6869113" cy="5597525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1">
            <a:extLst>
              <a:ext uri="{FF2B5EF4-FFF2-40B4-BE49-F238E27FC236}">
                <a16:creationId xmlns:a16="http://schemas.microsoft.com/office/drawing/2014/main" id="{BFBFDB36-26A3-ABFC-6A12-B7B75E7AF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696" y="5858302"/>
            <a:ext cx="786660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</a:rPr>
              <a:t>Note however that earthquakes aren</a:t>
            </a:r>
            <a:r>
              <a:rPr lang="en-US" dirty="0">
                <a:solidFill>
                  <a:srgbClr val="001ABF"/>
                </a:solidFill>
                <a:latin typeface="Arial"/>
              </a:rPr>
              <a:t>’</a:t>
            </a:r>
            <a:r>
              <a:rPr lang="en-US" dirty="0">
                <a:solidFill>
                  <a:srgbClr val="001ABF"/>
                </a:solidFill>
              </a:rPr>
              <a:t>t the only significant</a:t>
            </a:r>
          </a:p>
          <a:p>
            <a:r>
              <a:rPr lang="en-US" dirty="0">
                <a:solidFill>
                  <a:srgbClr val="001ABF"/>
                </a:solidFill>
              </a:rPr>
              <a:t>   seismic energy source on the block!</a:t>
            </a:r>
          </a:p>
        </p:txBody>
      </p:sp>
    </p:spTree>
    <p:extLst>
      <p:ext uri="{BB962C8B-B14F-4D97-AF65-F5344CB8AC3E}">
        <p14:creationId xmlns:p14="http://schemas.microsoft.com/office/powerpoint/2010/main" val="1895816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407</Words>
  <Application>Microsoft Macintosh PowerPoint</Application>
  <PresentationFormat>Widescreen</PresentationFormat>
  <Paragraphs>104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Lowry</dc:creator>
  <cp:lastModifiedBy>Tony Lowry</cp:lastModifiedBy>
  <cp:revision>6</cp:revision>
  <dcterms:created xsi:type="dcterms:W3CDTF">2022-08-29T13:41:31Z</dcterms:created>
  <dcterms:modified xsi:type="dcterms:W3CDTF">2024-08-27T16:30:14Z</dcterms:modified>
</cp:coreProperties>
</file>