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6" r:id="rId2"/>
    <p:sldId id="269" r:id="rId3"/>
    <p:sldId id="279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A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/>
    <p:restoredTop sz="96327"/>
  </p:normalViewPr>
  <p:slideViewPr>
    <p:cSldViewPr snapToGrid="0">
      <p:cViewPr varScale="1">
        <p:scale>
          <a:sx n="128" d="100"/>
          <a:sy n="128" d="100"/>
        </p:scale>
        <p:origin x="1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0D2F0-EC7C-4C4C-B49C-FF7EE215A4A1}" type="datetimeFigureOut">
              <a:rPr lang="en-US" smtClean="0"/>
              <a:t>8/29/24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B1B26-4453-3249-9A72-28952B50F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08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1656C-66EA-8ED1-1B96-E738E61FFC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E6F70A-21C6-DF2C-736C-6E70D8DBC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03C16-9285-0952-7D97-7E589FB48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4B626-6953-01D4-FB0F-D664DC1C2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D73F9-A07A-2159-0107-AB65E5DF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33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23EB4-849C-1052-551D-B04C73F3B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357E3-98F8-2FA1-E507-D8E3B88AF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F7544-E78E-67D2-4338-955161F8C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93B0B-7A95-AF11-D17A-A98EF8090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D01FC-A213-765C-D3C5-4EBA5727D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6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4AB6B9-6BDC-48EF-5138-70E12CBBA9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07D109-96DE-D467-F155-2CA52536F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F14A3-2769-C360-A8B4-FDE9A5A85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389D5-1029-EA43-C038-F01188D3E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560AD-2AA2-3AA6-A73E-B97A7C43C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2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07DCE-092A-386A-2C5B-B5528B59B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34968-08CC-5B40-33D7-47E88FA4F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05036-2E71-A970-BD3C-745447BC6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FAE20-BF9D-5D83-148A-92ADB2046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7E269-40D0-D377-8C53-2129CADA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78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3E03D-F571-6DDA-CCF2-AAB295313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F38FA-20BE-6BB0-7CE5-63E167BC2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B10B1-F3CB-3728-82D9-1A22336F1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11CDA-AB62-7F9A-1E1B-C2E5E5437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F9A77-1EE6-056B-8223-C75CCCD0A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1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53B4A-F811-AB4A-3DCF-70836D9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148DC-FF69-7EF8-7BC2-3E4129808E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0858F6-D2E5-6C38-B9C2-BB764ED2B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F0F23-8082-ED7E-B928-951FC5303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8/29/24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DC7E5-145C-BF20-4201-3011057CC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435EA-7C32-6BEA-5AA0-2CAD6899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09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B4BE3-F60B-771A-984D-8A60B9AE7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9DF9F7-7A7B-FC77-9CE8-9BFC503CD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9E1DA8-2CC8-3CDF-D35D-23FC0F5BE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EB1DB9-6345-AE7B-90D9-D9AA365CED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E3B737-2017-B5E9-D18D-589CBAC9B7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F4BE6C-E2C6-B966-B96F-06686B3C9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8/29/24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B836D1-0F0D-28CB-BF0C-2A3F4D084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8AF1E-F5FB-0516-0663-F83FCDA28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02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90FBD-8349-D9F3-AEAB-A830E306D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66FFA-52C0-C50A-AB5F-9CD4B92A3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8/29/24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1E7F30-4265-01FE-9BCC-43688833B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FD22F2-F712-9CB5-9AEB-CB1F952A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73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3CC04-BEC7-9775-78E3-F1EC046D6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8/29/24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CC713C-FB2D-3AD7-2B23-00C6914DF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C96CB-60A4-6116-8FE4-EA91AF0EF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79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38D8B-EC4E-188F-C438-E30F9CE05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22483-0D94-9282-40D2-A176B9BE2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50729F-8598-A55E-1C0F-88E6E9B0B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C8F13D-FDE9-A768-D3A2-1012125EF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8/29/24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97712-67A3-65ED-501E-E3E97343F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C2F80-4B40-23C2-75F6-17A98E7C6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81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A1247-777D-8B0D-4258-73DDAB57F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A18334-4920-EC4C-B61A-4A75434CFA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5591E-9297-AF99-8950-7B6F13261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77E255-8BA1-E5FC-D3A5-E4C6ACB6B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8/29/24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1D995-1035-9951-4CFB-60666EEC3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DC2596-5153-D75A-A535-3B97684BF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51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65C438-5715-DAB5-041A-3CAFAAD26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3B12A-E23F-E34D-1F1C-BC73E022E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B06D7-33D6-704D-A5AC-054BCB3B29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B8A20-F6A4-8847-B2F0-A30A2A9D8294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F84F2-7043-0641-8D45-B967A454FB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86198-58F3-11A2-2CD3-928FC37D4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8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4208039E-45F9-CB8F-393C-3AEF6F394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934" y="60603"/>
            <a:ext cx="702237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sz="3600" i="1">
                <a:solidFill>
                  <a:srgbClr val="001ABF"/>
                </a:solidFill>
                <a:latin typeface="Arial Black" charset="0"/>
              </a:rPr>
              <a:t>Geology 5640/6640</a:t>
            </a:r>
          </a:p>
          <a:p>
            <a:pPr algn="ctr"/>
            <a:r>
              <a:rPr lang="en-US" sz="3600" i="1">
                <a:solidFill>
                  <a:srgbClr val="001ABF"/>
                </a:solidFill>
                <a:latin typeface="Arial Black" charset="0"/>
              </a:rPr>
              <a:t>Introduction to Seismology</a:t>
            </a:r>
            <a:endParaRPr lang="en-US" sz="3600" i="1" u="sng">
              <a:solidFill>
                <a:srgbClr val="001ABF"/>
              </a:solidFill>
              <a:latin typeface="Arial Black" charset="0"/>
            </a:endParaRPr>
          </a:p>
        </p:txBody>
      </p:sp>
      <p:sp>
        <p:nvSpPr>
          <p:cNvPr id="4" name="Text Box 26">
            <a:extLst>
              <a:ext uri="{FF2B5EF4-FFF2-40B4-BE49-F238E27FC236}">
                <a16:creationId xmlns:a16="http://schemas.microsoft.com/office/drawing/2014/main" id="{00B1A641-72DF-BA70-2808-5F94C3DA8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1195" y="60603"/>
            <a:ext cx="19149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29 Aug 2024</a:t>
            </a:r>
          </a:p>
        </p:txBody>
      </p:sp>
      <p:sp>
        <p:nvSpPr>
          <p:cNvPr id="5" name="Text Box 27">
            <a:extLst>
              <a:ext uri="{FF2B5EF4-FFF2-40B4-BE49-F238E27FC236}">
                <a16:creationId xmlns:a16="http://schemas.microsoft.com/office/drawing/2014/main" id="{F77B3A9C-006E-5D56-D699-EFFD1A17D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6882" y="6428066"/>
            <a:ext cx="2684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1800" dirty="0">
                <a:solidFill>
                  <a:srgbClr val="001ABF"/>
                </a:solidFill>
              </a:rPr>
              <a:t>© A.R. Lowry 2011-2024</a:t>
            </a:r>
            <a:endParaRPr lang="en-US" sz="1800" dirty="0">
              <a:solidFill>
                <a:srgbClr val="001AB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13" name="Text Box 28">
            <a:extLst>
              <a:ext uri="{FF2B5EF4-FFF2-40B4-BE49-F238E27FC236}">
                <a16:creationId xmlns:a16="http://schemas.microsoft.com/office/drawing/2014/main" id="{6406BCDF-8913-20DC-8F6B-B64DFAD18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645" y="6348763"/>
            <a:ext cx="48372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1ABF"/>
                </a:solidFill>
              </a:rPr>
              <a:t>Read for Fri 31 August: </a:t>
            </a:r>
            <a:r>
              <a:rPr lang="en-US" i="1" dirty="0">
                <a:solidFill>
                  <a:srgbClr val="001ABF"/>
                </a:solidFill>
              </a:rPr>
              <a:t>S&amp;W</a:t>
            </a:r>
            <a:r>
              <a:rPr lang="en-US" dirty="0">
                <a:solidFill>
                  <a:srgbClr val="001ABF"/>
                </a:solidFill>
              </a:rPr>
              <a:t> 1-28</a:t>
            </a:r>
          </a:p>
        </p:txBody>
      </p:sp>
      <p:sp>
        <p:nvSpPr>
          <p:cNvPr id="14" name="Text Box 29">
            <a:extLst>
              <a:ext uri="{FF2B5EF4-FFF2-40B4-BE49-F238E27FC236}">
                <a16:creationId xmlns:a16="http://schemas.microsoft.com/office/drawing/2014/main" id="{FE6044EB-8590-149D-66B3-57E71146D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9830" y="1230690"/>
            <a:ext cx="8552341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000" b="1" i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Last time: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i="1" dirty="0">
                <a:solidFill>
                  <a:srgbClr val="001ABF"/>
                </a:solidFill>
                <a:latin typeface="Arial Black" charset="0"/>
              </a:rPr>
              <a:t>Course overview</a:t>
            </a:r>
            <a:endParaRPr lang="en-US" sz="3000" dirty="0">
              <a:solidFill>
                <a:srgbClr val="001AB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001ABF"/>
                </a:solidFill>
              </a:rPr>
              <a:t> Discussed: syllabus, resources, course objectives</a:t>
            </a:r>
          </a:p>
          <a:p>
            <a:endParaRPr lang="en-US" sz="300" dirty="0">
              <a:solidFill>
                <a:srgbClr val="001AB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001ABF"/>
                </a:solidFill>
              </a:rPr>
              <a:t> The observation: A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seismogram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is a record of ground</a:t>
            </a:r>
          </a:p>
          <a:p>
            <a:r>
              <a:rPr lang="en-US" dirty="0">
                <a:solidFill>
                  <a:srgbClr val="001ABF"/>
                </a:solidFill>
              </a:rPr>
              <a:t>   motion (specifically, ground acceleration!) as a function</a:t>
            </a:r>
          </a:p>
          <a:p>
            <a:r>
              <a:rPr lang="en-US" dirty="0">
                <a:solidFill>
                  <a:srgbClr val="001ABF"/>
                </a:solidFill>
              </a:rPr>
              <a:t>   of time</a:t>
            </a:r>
          </a:p>
          <a:p>
            <a:endParaRPr lang="en-US" sz="300" dirty="0">
              <a:solidFill>
                <a:srgbClr val="001AB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001ABF"/>
                </a:solidFill>
              </a:rPr>
              <a:t> Discussed animations of vertical movement in</a:t>
            </a:r>
          </a:p>
          <a:p>
            <a:r>
              <a:rPr lang="en-US" dirty="0">
                <a:solidFill>
                  <a:srgbClr val="001ABF"/>
                </a:solidFill>
              </a:rPr>
              <a:t>   </a:t>
            </a:r>
            <a:r>
              <a:rPr lang="en-US" dirty="0" err="1">
                <a:solidFill>
                  <a:srgbClr val="001ABF"/>
                </a:solidFill>
              </a:rPr>
              <a:t>EarthScope</a:t>
            </a:r>
            <a:r>
              <a:rPr lang="en-US" dirty="0" err="1">
                <a:solidFill>
                  <a:srgbClr val="001ABF"/>
                </a:solidFill>
                <a:latin typeface="Arial"/>
              </a:rPr>
              <a:t>’</a:t>
            </a:r>
            <a:r>
              <a:rPr lang="en-US" dirty="0" err="1">
                <a:solidFill>
                  <a:srgbClr val="001ABF"/>
                </a:solidFill>
              </a:rPr>
              <a:t>s</a:t>
            </a:r>
            <a:r>
              <a:rPr lang="en-US" dirty="0">
                <a:solidFill>
                  <a:srgbClr val="001ABF"/>
                </a:solidFill>
              </a:rPr>
              <a:t> Transportable Array seismic network</a:t>
            </a:r>
          </a:p>
          <a:p>
            <a:r>
              <a:rPr lang="en-US" dirty="0">
                <a:solidFill>
                  <a:srgbClr val="001ABF"/>
                </a:solidFill>
              </a:rPr>
              <a:t>   (for the Feb 2008 Wells, NV and several Gulf of</a:t>
            </a:r>
          </a:p>
          <a:p>
            <a:r>
              <a:rPr lang="en-US" dirty="0">
                <a:solidFill>
                  <a:srgbClr val="001ABF"/>
                </a:solidFill>
              </a:rPr>
              <a:t>   California earthquakes)</a:t>
            </a:r>
          </a:p>
          <a:p>
            <a:r>
              <a:rPr lang="en-US" dirty="0">
                <a:solidFill>
                  <a:srgbClr val="001ABF"/>
                </a:solidFill>
              </a:rPr>
              <a:t>• The seismogram is a convolution (or integral of one function</a:t>
            </a:r>
          </a:p>
          <a:p>
            <a:r>
              <a:rPr lang="en-US" dirty="0">
                <a:solidFill>
                  <a:srgbClr val="001ABF"/>
                </a:solidFill>
              </a:rPr>
              <a:t>   times another over all possible time lags) of the source time</a:t>
            </a:r>
          </a:p>
          <a:p>
            <a:r>
              <a:rPr lang="en-US" dirty="0">
                <a:solidFill>
                  <a:srgbClr val="001ABF"/>
                </a:solidFill>
              </a:rPr>
              <a:t>   function with the Earth response (with the seismometer</a:t>
            </a:r>
          </a:p>
          <a:p>
            <a:r>
              <a:rPr lang="en-US" dirty="0">
                <a:solidFill>
                  <a:srgbClr val="001ABF"/>
                </a:solidFill>
              </a:rPr>
              <a:t>   response!)</a:t>
            </a:r>
          </a:p>
        </p:txBody>
      </p:sp>
    </p:spTree>
    <p:extLst>
      <p:ext uri="{BB962C8B-B14F-4D97-AF65-F5344CB8AC3E}">
        <p14:creationId xmlns:p14="http://schemas.microsoft.com/office/powerpoint/2010/main" val="2392006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map&#10;&#10;Description automatically generated">
            <a:extLst>
              <a:ext uri="{FF2B5EF4-FFF2-40B4-BE49-F238E27FC236}">
                <a16:creationId xmlns:a16="http://schemas.microsoft.com/office/drawing/2014/main" id="{9523BA3F-C960-7045-A2CA-D0BF4CC9A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36" y="3505597"/>
            <a:ext cx="6046505" cy="3310569"/>
          </a:xfrm>
          <a:prstGeom prst="rect">
            <a:avLst/>
          </a:prstGeom>
        </p:spPr>
      </p:pic>
      <p:pic>
        <p:nvPicPr>
          <p:cNvPr id="3" name="Picture 2" descr="UStopo">
            <a:extLst>
              <a:ext uri="{FF2B5EF4-FFF2-40B4-BE49-F238E27FC236}">
                <a16:creationId xmlns:a16="http://schemas.microsoft.com/office/drawing/2014/main" id="{785CAAED-5025-C44A-469F-5D208D808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095" y="213249"/>
            <a:ext cx="4790885" cy="3097914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C6689FC1-1801-F2B3-9F36-A91228373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2095" y="3475873"/>
            <a:ext cx="4824169" cy="32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900" dirty="0">
                <a:solidFill>
                  <a:srgbClr val="001ABF"/>
                </a:solidFill>
                <a:latin typeface="Arial"/>
                <a:cs typeface="Arial"/>
              </a:rPr>
              <a:t>Can also use </a:t>
            </a:r>
            <a:r>
              <a:rPr lang="en-US" sz="2900" b="1" i="1" dirty="0">
                <a:solidFill>
                  <a:srgbClr val="001A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transmitted</a:t>
            </a:r>
          </a:p>
          <a:p>
            <a:pPr eaLnBrk="0" hangingPunct="0"/>
            <a:r>
              <a:rPr lang="en-US" sz="2900" dirty="0">
                <a:solidFill>
                  <a:srgbClr val="001ABF"/>
                </a:solidFill>
                <a:latin typeface="Arial"/>
                <a:cs typeface="Arial"/>
              </a:rPr>
              <a:t>and </a:t>
            </a:r>
            <a:r>
              <a:rPr lang="en-US" sz="2900" b="1" i="1" dirty="0">
                <a:solidFill>
                  <a:srgbClr val="001A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converted</a:t>
            </a:r>
            <a:r>
              <a:rPr lang="en-US" sz="2900" dirty="0">
                <a:solidFill>
                  <a:srgbClr val="001ABF"/>
                </a:solidFill>
                <a:latin typeface="Arial"/>
                <a:cs typeface="Arial"/>
              </a:rPr>
              <a:t>  waves:</a:t>
            </a:r>
          </a:p>
          <a:p>
            <a:pPr eaLnBrk="0" hangingPunct="0"/>
            <a:r>
              <a:rPr lang="en-US" sz="2900" dirty="0">
                <a:solidFill>
                  <a:srgbClr val="001ABF"/>
                </a:solidFill>
                <a:latin typeface="Arial"/>
                <a:cs typeface="Arial"/>
              </a:rPr>
              <a:t>here crustal thickness &amp;</a:t>
            </a:r>
          </a:p>
          <a:p>
            <a:pPr eaLnBrk="0" hangingPunct="0"/>
            <a:r>
              <a:rPr lang="en-US" sz="2900" dirty="0">
                <a:solidFill>
                  <a:srgbClr val="001ABF"/>
                </a:solidFill>
                <a:latin typeface="Arial"/>
                <a:cs typeface="Arial"/>
              </a:rPr>
              <a:t>seismic velocity ratios are</a:t>
            </a:r>
          </a:p>
          <a:p>
            <a:pPr eaLnBrk="0" hangingPunct="0"/>
            <a:r>
              <a:rPr lang="en-US" sz="2900" dirty="0">
                <a:solidFill>
                  <a:srgbClr val="001ABF"/>
                </a:solidFill>
                <a:latin typeface="Arial"/>
                <a:cs typeface="Arial"/>
              </a:rPr>
              <a:t>imaged using P-to-S</a:t>
            </a:r>
          </a:p>
          <a:p>
            <a:pPr eaLnBrk="0" hangingPunct="0"/>
            <a:r>
              <a:rPr lang="en-US" sz="2900" dirty="0">
                <a:solidFill>
                  <a:srgbClr val="001ABF"/>
                </a:solidFill>
                <a:latin typeface="Arial"/>
                <a:cs typeface="Arial"/>
              </a:rPr>
              <a:t>converted waves from</a:t>
            </a:r>
          </a:p>
          <a:p>
            <a:pPr eaLnBrk="0" hangingPunct="0"/>
            <a:r>
              <a:rPr lang="en-US" sz="2900" dirty="0">
                <a:solidFill>
                  <a:srgbClr val="001ABF"/>
                </a:solidFill>
                <a:latin typeface="Arial"/>
                <a:cs typeface="Arial"/>
              </a:rPr>
              <a:t>distant earthquakes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2BBFF765-002E-0341-A66B-5F58737E6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37" y="166480"/>
            <a:ext cx="6046506" cy="328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28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mandt">
            <a:extLst>
              <a:ext uri="{FF2B5EF4-FFF2-40B4-BE49-F238E27FC236}">
                <a16:creationId xmlns:a16="http://schemas.microsoft.com/office/drawing/2014/main" id="{8910AD6E-AA1F-D226-81A8-283DC8E44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406" y="91512"/>
            <a:ext cx="8634413" cy="5441950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D9420E8A-8D2E-A6A0-3521-7DC37EC33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869" y="5574737"/>
            <a:ext cx="8795725" cy="119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dirty="0">
                <a:solidFill>
                  <a:srgbClr val="001ABF"/>
                </a:solidFill>
                <a:latin typeface="Arial"/>
                <a:cs typeface="Arial"/>
              </a:rPr>
              <a:t>Example of subsurface imaging: Upper mantle </a:t>
            </a:r>
            <a:r>
              <a:rPr lang="en-US" i="1" dirty="0">
                <a:latin typeface="Times New Roman"/>
                <a:cs typeface="Times New Roman"/>
              </a:rPr>
              <a:t>V</a:t>
            </a:r>
            <a:r>
              <a:rPr lang="en-US" i="1" baseline="-25000" dirty="0">
                <a:latin typeface="Times New Roman"/>
                <a:cs typeface="Times New Roman"/>
              </a:rPr>
              <a:t>P</a:t>
            </a:r>
            <a:r>
              <a:rPr lang="en-US" dirty="0">
                <a:solidFill>
                  <a:srgbClr val="001ABF"/>
                </a:solidFill>
                <a:latin typeface="Arial"/>
                <a:cs typeface="Arial"/>
              </a:rPr>
              <a:t>,</a:t>
            </a:r>
            <a:r>
              <a:rPr lang="en-US" dirty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V</a:t>
            </a:r>
            <a:r>
              <a:rPr lang="en-US" i="1" baseline="-25000" dirty="0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r>
              <a:rPr lang="en-US" i="1" baseline="-25000" dirty="0">
                <a:solidFill>
                  <a:schemeClr val="accent2"/>
                </a:solidFill>
                <a:latin typeface="Arial Black" charset="0"/>
              </a:rPr>
              <a:t> </a:t>
            </a:r>
            <a:r>
              <a:rPr lang="en-US" dirty="0">
                <a:solidFill>
                  <a:srgbClr val="001ABF"/>
                </a:solidFill>
                <a:latin typeface="Arial"/>
                <a:cs typeface="Arial"/>
              </a:rPr>
              <a:t>and</a:t>
            </a:r>
            <a:r>
              <a:rPr lang="en-US" i="1" dirty="0">
                <a:solidFill>
                  <a:schemeClr val="accent2"/>
                </a:solidFill>
                <a:latin typeface="Arial Black" charset="0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V</a:t>
            </a:r>
            <a:r>
              <a:rPr lang="en-US" i="1" baseline="-25000" dirty="0">
                <a:solidFill>
                  <a:srgbClr val="000000"/>
                </a:solidFill>
                <a:latin typeface="Times New Roman"/>
                <a:cs typeface="Times New Roman"/>
              </a:rPr>
              <a:t>P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/V</a:t>
            </a:r>
            <a:r>
              <a:rPr lang="en-US" i="1" baseline="-25000" dirty="0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endParaRPr lang="en-US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eaLnBrk="0" hangingPunct="0"/>
            <a:r>
              <a:rPr lang="en-US" dirty="0">
                <a:solidFill>
                  <a:srgbClr val="001ABF"/>
                </a:solidFill>
                <a:latin typeface="Arial"/>
                <a:cs typeface="Arial"/>
              </a:rPr>
              <a:t>velocity ratios imaged by waves from distant earthquakes </a:t>
            </a:r>
          </a:p>
          <a:p>
            <a:pPr eaLnBrk="0" hangingPunct="0"/>
            <a:r>
              <a:rPr lang="en-US" i="1" dirty="0">
                <a:solidFill>
                  <a:srgbClr val="001ABF"/>
                </a:solidFill>
              </a:rPr>
              <a:t>(</a:t>
            </a:r>
            <a:r>
              <a:rPr lang="en-US" i="1" dirty="0" err="1">
                <a:solidFill>
                  <a:srgbClr val="001ABF"/>
                </a:solidFill>
              </a:rPr>
              <a:t>Schmandt</a:t>
            </a:r>
            <a:r>
              <a:rPr lang="en-US" i="1" dirty="0">
                <a:solidFill>
                  <a:srgbClr val="001ABF"/>
                </a:solidFill>
              </a:rPr>
              <a:t> &amp; Humphreys, EPSL, 2010)</a:t>
            </a:r>
            <a:endParaRPr lang="en-US" i="1" dirty="0">
              <a:solidFill>
                <a:srgbClr val="001ABF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812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3FB07642-E96C-5DEC-16C8-D72A81A34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135" y="205581"/>
            <a:ext cx="828573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How to use these </a:t>
            </a:r>
            <a:r>
              <a:rPr lang="en-US" i="1" dirty="0" err="1">
                <a:solidFill>
                  <a:srgbClr val="001ABF"/>
                </a:solidFill>
                <a:latin typeface="Arial Black" charset="0"/>
              </a:rPr>
              <a:t>powerpoints</a:t>
            </a:r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:</a:t>
            </a:r>
          </a:p>
          <a:p>
            <a:endParaRPr lang="en-US" sz="1200" i="1" dirty="0">
              <a:solidFill>
                <a:srgbClr val="001ABF"/>
              </a:solidFill>
              <a:latin typeface="Arial Black" charset="0"/>
            </a:endParaRPr>
          </a:p>
          <a:p>
            <a:r>
              <a:rPr lang="en-US" i="1" dirty="0">
                <a:solidFill>
                  <a:srgbClr val="001ABF"/>
                </a:solidFill>
              </a:rPr>
              <a:t>• </a:t>
            </a:r>
            <a:r>
              <a:rPr lang="en-US" dirty="0">
                <a:solidFill>
                  <a:srgbClr val="001ABF"/>
                </a:solidFill>
              </a:rPr>
              <a:t>Review them</a:t>
            </a:r>
            <a:r>
              <a:rPr lang="en-US" i="1" dirty="0">
                <a:solidFill>
                  <a:srgbClr val="001ABF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often: Before each class, for exams</a:t>
            </a:r>
          </a:p>
          <a:p>
            <a:r>
              <a:rPr lang="en-US" dirty="0">
                <a:solidFill>
                  <a:srgbClr val="001ABF"/>
                </a:solidFill>
              </a:rPr>
              <a:t>   and exercises, and (grads) in preparing your projects</a:t>
            </a:r>
          </a:p>
          <a:p>
            <a:endParaRPr lang="en-US" sz="600" dirty="0">
              <a:solidFill>
                <a:srgbClr val="001ABF"/>
              </a:solidFill>
            </a:endParaRPr>
          </a:p>
          <a:p>
            <a:r>
              <a:rPr lang="en-US" i="1" dirty="0">
                <a:solidFill>
                  <a:srgbClr val="001ABF"/>
                </a:solidFill>
              </a:rPr>
              <a:t>• </a:t>
            </a:r>
            <a:r>
              <a:rPr lang="en-US" dirty="0">
                <a:solidFill>
                  <a:srgbClr val="001ABF"/>
                </a:solidFill>
              </a:rPr>
              <a:t>The most important points of each lecture (in my opinion)</a:t>
            </a:r>
          </a:p>
          <a:p>
            <a:r>
              <a:rPr lang="en-US" dirty="0">
                <a:solidFill>
                  <a:srgbClr val="001ABF"/>
                </a:solidFill>
              </a:rPr>
              <a:t>    are summarized on the first slide of the next lecture</a:t>
            </a:r>
          </a:p>
          <a:p>
            <a:endParaRPr lang="en-US" sz="600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• Note the notation!</a:t>
            </a:r>
          </a:p>
          <a:p>
            <a:r>
              <a:rPr lang="en-US" dirty="0">
                <a:solidFill>
                  <a:srgbClr val="001ABF"/>
                </a:solidFill>
              </a:rPr>
              <a:t>    </a:t>
            </a:r>
            <a:r>
              <a:rPr lang="en-US" dirty="0">
                <a:solidFill>
                  <a:srgbClr val="001ABF"/>
                </a:solidFill>
                <a:sym typeface="Symbol" charset="0"/>
              </a:rPr>
              <a:t> </a:t>
            </a:r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Arial Black, italic</a:t>
            </a:r>
            <a:r>
              <a:rPr lang="en-US" dirty="0">
                <a:solidFill>
                  <a:srgbClr val="001ABF"/>
                </a:solidFill>
                <a:sym typeface="Symbol" charset="0"/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means </a:t>
            </a:r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Important, pay </a:t>
            </a:r>
          </a:p>
          <a:p>
            <a:r>
              <a:rPr lang="en-US" i="1" dirty="0">
                <a:solidFill>
                  <a:srgbClr val="001ABF"/>
                </a:solidFill>
              </a:rPr>
              <a:t>         </a:t>
            </a:r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attention</a:t>
            </a:r>
            <a:r>
              <a:rPr lang="en-US" dirty="0">
                <a:solidFill>
                  <a:srgbClr val="001ABF"/>
                </a:solidFill>
              </a:rPr>
              <a:t>…</a:t>
            </a:r>
          </a:p>
          <a:p>
            <a:r>
              <a:rPr lang="en-US" dirty="0">
                <a:solidFill>
                  <a:srgbClr val="001ABF"/>
                </a:solidFill>
              </a:rPr>
              <a:t>    </a:t>
            </a:r>
            <a:r>
              <a:rPr lang="en-US" dirty="0">
                <a:solidFill>
                  <a:srgbClr val="001ABF"/>
                </a:solidFill>
                <a:sym typeface="Symbol" charset="0"/>
              </a:rPr>
              <a:t>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Arial Black, italic, red font</a:t>
            </a:r>
            <a:r>
              <a:rPr lang="en-US" dirty="0">
                <a:solidFill>
                  <a:schemeClr val="accent2"/>
                </a:solidFill>
                <a:sym typeface="Symbol" charset="0"/>
              </a:rPr>
              <a:t> </a:t>
            </a:r>
            <a:r>
              <a:rPr lang="en-US" dirty="0">
                <a:solidFill>
                  <a:srgbClr val="001ABF"/>
                </a:solidFill>
                <a:sym typeface="Symbol" charset="0"/>
              </a:rPr>
              <a:t>means</a:t>
            </a:r>
          </a:p>
          <a:p>
            <a:r>
              <a:rPr lang="en-US" dirty="0">
                <a:solidFill>
                  <a:schemeClr val="accent2"/>
                </a:solidFill>
                <a:sym typeface="Symbol" charset="0"/>
              </a:rPr>
              <a:t>        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Critically Important concept or terminology</a:t>
            </a:r>
          </a:p>
          <a:p>
            <a:r>
              <a:rPr lang="en-US" i="1" dirty="0">
                <a:solidFill>
                  <a:srgbClr val="FF0000"/>
                </a:solidFill>
              </a:rPr>
              <a:t>        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that I</a:t>
            </a:r>
            <a:r>
              <a:rPr lang="en-US" i="1" dirty="0">
                <a:solidFill>
                  <a:srgbClr val="FF0000"/>
                </a:solidFill>
                <a:sym typeface="Symbol" charset="0"/>
              </a:rPr>
              <a:t>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expect you to understand </a:t>
            </a:r>
            <a:r>
              <a:rPr lang="en-US" i="1" u="sng" dirty="0">
                <a:solidFill>
                  <a:srgbClr val="FF0000"/>
                </a:solidFill>
                <a:latin typeface="Arial Black" charset="0"/>
              </a:rPr>
              <a:t>intimately</a:t>
            </a:r>
            <a:endParaRPr lang="en-US" i="1" dirty="0">
              <a:solidFill>
                <a:srgbClr val="FF0000"/>
              </a:solidFill>
              <a:latin typeface="Arial Black" charset="0"/>
            </a:endParaRPr>
          </a:p>
          <a:p>
            <a:r>
              <a:rPr lang="en-US" i="1" dirty="0">
                <a:solidFill>
                  <a:srgbClr val="FF0000"/>
                </a:solidFill>
              </a:rPr>
              <a:t>        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for exercises and projects</a:t>
            </a:r>
            <a:endParaRPr lang="en-US" i="1" dirty="0">
              <a:solidFill>
                <a:srgbClr val="001ABF"/>
              </a:solidFill>
              <a:latin typeface="Arial Black" charset="0"/>
            </a:endParaRPr>
          </a:p>
          <a:p>
            <a:r>
              <a:rPr lang="en-US" dirty="0">
                <a:solidFill>
                  <a:srgbClr val="001ABF"/>
                </a:solidFill>
              </a:rPr>
              <a:t>    </a:t>
            </a:r>
            <a:r>
              <a:rPr lang="en-US" dirty="0">
                <a:solidFill>
                  <a:srgbClr val="001ABF"/>
                </a:solidFill>
                <a:sym typeface="Symbol" charset="0"/>
              </a:rPr>
              <a:t> </a:t>
            </a:r>
            <a:r>
              <a:rPr lang="en-US" i="1" dirty="0">
                <a:latin typeface="Times New Roman" charset="0"/>
              </a:rPr>
              <a:t>Times New Roman, italic, black font </a:t>
            </a:r>
            <a:r>
              <a:rPr lang="en-US" dirty="0">
                <a:solidFill>
                  <a:srgbClr val="001ABF"/>
                </a:solidFill>
                <a:sym typeface="Symbol" charset="0"/>
              </a:rPr>
              <a:t>means</a:t>
            </a:r>
            <a:r>
              <a:rPr lang="en-US" dirty="0">
                <a:solidFill>
                  <a:schemeClr val="accent2"/>
                </a:solidFill>
                <a:sym typeface="Symbol" charset="0"/>
              </a:rPr>
              <a:t> </a:t>
            </a:r>
            <a:r>
              <a:rPr lang="en-US" i="1" dirty="0">
                <a:latin typeface="Times New Roman" charset="0"/>
              </a:rPr>
              <a:t>this is an</a:t>
            </a:r>
            <a:endParaRPr lang="en-US" dirty="0">
              <a:solidFill>
                <a:schemeClr val="accent2"/>
              </a:solidFill>
              <a:sym typeface="Symbol" charset="0"/>
            </a:endParaRPr>
          </a:p>
          <a:p>
            <a:r>
              <a:rPr lang="en-US" dirty="0">
                <a:solidFill>
                  <a:schemeClr val="accent2"/>
                </a:solidFill>
                <a:sym typeface="Symbol" charset="0"/>
              </a:rPr>
              <a:t>         </a:t>
            </a:r>
            <a:r>
              <a:rPr lang="en-US" i="1" dirty="0">
                <a:latin typeface="Times New Roman" charset="0"/>
              </a:rPr>
              <a:t>equation or an algebraic variable</a:t>
            </a:r>
            <a:endParaRPr lang="en-US" dirty="0">
              <a:solidFill>
                <a:schemeClr val="accent2"/>
              </a:solidFill>
              <a:sym typeface="Symbol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765F5A07-D7EF-32A1-BB8D-1E63BFFFF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135" y="5779293"/>
            <a:ext cx="7774564" cy="830997"/>
          </a:xfrm>
          <a:prstGeom prst="rect">
            <a:avLst/>
          </a:prstGeom>
          <a:solidFill>
            <a:srgbClr val="BBBBBB"/>
          </a:solidFill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1ABF"/>
                </a:solidFill>
              </a:rPr>
              <a:t>    </a:t>
            </a:r>
            <a:r>
              <a:rPr lang="en-US">
                <a:solidFill>
                  <a:srgbClr val="001ABF"/>
                </a:solidFill>
                <a:sym typeface="Symbol" charset="0"/>
              </a:rPr>
              <a:t> </a:t>
            </a:r>
            <a:r>
              <a:rPr lang="en-US">
                <a:solidFill>
                  <a:srgbClr val="001ABF"/>
                </a:solidFill>
              </a:rPr>
              <a:t>A Red Box with Grey Background means this is an</a:t>
            </a:r>
          </a:p>
          <a:p>
            <a:r>
              <a:rPr lang="en-US">
                <a:solidFill>
                  <a:srgbClr val="001ABF"/>
                </a:solidFill>
              </a:rPr>
              <a:t>         </a:t>
            </a:r>
            <a:r>
              <a:rPr lang="en-US" i="1">
                <a:solidFill>
                  <a:srgbClr val="001ABF"/>
                </a:solidFill>
                <a:latin typeface="Arial Black" charset="0"/>
              </a:rPr>
              <a:t>especially important</a:t>
            </a:r>
            <a:r>
              <a:rPr lang="en-US">
                <a:solidFill>
                  <a:srgbClr val="001ABF"/>
                </a:solidFill>
              </a:rPr>
              <a:t> concept or equation</a:t>
            </a:r>
          </a:p>
        </p:txBody>
      </p:sp>
    </p:spTree>
    <p:extLst>
      <p:ext uri="{BB962C8B-B14F-4D97-AF65-F5344CB8AC3E}">
        <p14:creationId xmlns:p14="http://schemas.microsoft.com/office/powerpoint/2010/main" val="1639972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36D7643-5AA5-B4AF-DD64-23CCF15E4F8C}"/>
              </a:ext>
            </a:extLst>
          </p:cNvPr>
          <p:cNvGrpSpPr/>
          <p:nvPr/>
        </p:nvGrpSpPr>
        <p:grpSpPr>
          <a:xfrm>
            <a:off x="2431255" y="1800225"/>
            <a:ext cx="533400" cy="533400"/>
            <a:chOff x="2431255" y="1800225"/>
            <a:chExt cx="533400" cy="533400"/>
          </a:xfrm>
        </p:grpSpPr>
        <p:sp>
          <p:nvSpPr>
            <p:cNvPr id="29" name="AutoShape 4">
              <a:extLst>
                <a:ext uri="{FF2B5EF4-FFF2-40B4-BE49-F238E27FC236}">
                  <a16:creationId xmlns:a16="http://schemas.microsoft.com/office/drawing/2014/main" id="{56042495-5154-CBB0-88D7-FBDCD91F6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1255" y="1800225"/>
              <a:ext cx="533400" cy="533400"/>
            </a:xfrm>
            <a:prstGeom prst="star5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AutoShape 5">
              <a:extLst>
                <a:ext uri="{FF2B5EF4-FFF2-40B4-BE49-F238E27FC236}">
                  <a16:creationId xmlns:a16="http://schemas.microsoft.com/office/drawing/2014/main" id="{DB42E32A-B36A-0506-0628-8CC9A5E15A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239128">
              <a:off x="2431255" y="1800225"/>
              <a:ext cx="533400" cy="533400"/>
            </a:xfrm>
            <a:prstGeom prst="star5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31" name="Text Box 10">
            <a:extLst>
              <a:ext uri="{FF2B5EF4-FFF2-40B4-BE49-F238E27FC236}">
                <a16:creationId xmlns:a16="http://schemas.microsoft.com/office/drawing/2014/main" id="{2E762D76-0375-5F1F-58EA-D1D78D958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1680" y="1276350"/>
            <a:ext cx="13697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1ABF"/>
                </a:solidFill>
                <a:latin typeface="Arial Black" charset="0"/>
              </a:rPr>
              <a:t>Source</a:t>
            </a:r>
          </a:p>
        </p:txBody>
      </p:sp>
      <p:sp>
        <p:nvSpPr>
          <p:cNvPr id="32" name="Line 11">
            <a:extLst>
              <a:ext uri="{FF2B5EF4-FFF2-40B4-BE49-F238E27FC236}">
                <a16:creationId xmlns:a16="http://schemas.microsoft.com/office/drawing/2014/main" id="{4AF8D2B8-4983-84D6-3AD7-67274D433DC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8018" y="2062162"/>
            <a:ext cx="1198562" cy="1111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3" name="Line 12">
            <a:extLst>
              <a:ext uri="{FF2B5EF4-FFF2-40B4-BE49-F238E27FC236}">
                <a16:creationId xmlns:a16="http://schemas.microsoft.com/office/drawing/2014/main" id="{673F48C3-6019-EA2C-4195-CC898210B9C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6405" y="2062162"/>
            <a:ext cx="1198563" cy="1111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335A82C-2E4F-4F5C-A28B-CE1E04EA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0093" y="1595437"/>
            <a:ext cx="2109787" cy="942975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5" name="Text Box 15">
            <a:extLst>
              <a:ext uri="{FF2B5EF4-FFF2-40B4-BE49-F238E27FC236}">
                <a16:creationId xmlns:a16="http://schemas.microsoft.com/office/drawing/2014/main" id="{705A2F21-6F21-0340-DF56-E9DABEEBE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1243" y="1838325"/>
            <a:ext cx="1487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1ABF"/>
                </a:solidFill>
                <a:latin typeface="Arial Black" charset="0"/>
              </a:rPr>
              <a:t>Medium</a:t>
            </a:r>
          </a:p>
        </p:txBody>
      </p:sp>
      <p:sp>
        <p:nvSpPr>
          <p:cNvPr id="36" name="Text Box 16">
            <a:extLst>
              <a:ext uri="{FF2B5EF4-FFF2-40B4-BE49-F238E27FC236}">
                <a16:creationId xmlns:a16="http://schemas.microsoft.com/office/drawing/2014/main" id="{87FD19C9-9684-ECF6-D5D7-DCF12AB2A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618" y="846137"/>
            <a:ext cx="165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1ABF"/>
                </a:solidFill>
                <a:latin typeface="Arial Black" charset="0"/>
              </a:rPr>
              <a:t>Receiver</a:t>
            </a:r>
          </a:p>
        </p:txBody>
      </p:sp>
      <p:sp>
        <p:nvSpPr>
          <p:cNvPr id="37" name="Text Box 17">
            <a:extLst>
              <a:ext uri="{FF2B5EF4-FFF2-40B4-BE49-F238E27FC236}">
                <a16:creationId xmlns:a16="http://schemas.microsoft.com/office/drawing/2014/main" id="{0038FB82-797A-E62C-585D-F7AFD0099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0684" y="2843212"/>
            <a:ext cx="119295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1ABF"/>
                </a:solidFill>
                <a:latin typeface="Arial Black" charset="0"/>
              </a:rPr>
              <a:t>Origin</a:t>
            </a:r>
          </a:p>
          <a:p>
            <a:pPr algn="ctr"/>
            <a:r>
              <a:rPr lang="en-US">
                <a:solidFill>
                  <a:srgbClr val="001ABF"/>
                </a:solidFill>
                <a:latin typeface="Arial Black" charset="0"/>
              </a:rPr>
              <a:t>time</a:t>
            </a:r>
          </a:p>
        </p:txBody>
      </p:sp>
      <p:sp>
        <p:nvSpPr>
          <p:cNvPr id="38" name="Text Box 18">
            <a:extLst>
              <a:ext uri="{FF2B5EF4-FFF2-40B4-BE49-F238E27FC236}">
                <a16:creationId xmlns:a16="http://schemas.microsoft.com/office/drawing/2014/main" id="{D677BF16-34F8-F86A-3028-3DFC9B169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243" y="2843212"/>
            <a:ext cx="122309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1ABF"/>
                </a:solidFill>
                <a:latin typeface="Arial Black" charset="0"/>
              </a:rPr>
              <a:t>Travel</a:t>
            </a:r>
          </a:p>
          <a:p>
            <a:r>
              <a:rPr lang="en-US">
                <a:solidFill>
                  <a:srgbClr val="001ABF"/>
                </a:solidFill>
                <a:latin typeface="Arial Black" charset="0"/>
              </a:rPr>
              <a:t>time</a:t>
            </a:r>
          </a:p>
        </p:txBody>
      </p:sp>
      <p:sp>
        <p:nvSpPr>
          <p:cNvPr id="39" name="Text Box 19">
            <a:extLst>
              <a:ext uri="{FF2B5EF4-FFF2-40B4-BE49-F238E27FC236}">
                <a16:creationId xmlns:a16="http://schemas.microsoft.com/office/drawing/2014/main" id="{12CAF05E-008E-FA6B-BD70-649CE1FC4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0639" y="2843212"/>
            <a:ext cx="13068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1ABF"/>
                </a:solidFill>
                <a:latin typeface="Arial Black" charset="0"/>
              </a:rPr>
              <a:t>Arrival</a:t>
            </a:r>
          </a:p>
          <a:p>
            <a:pPr algn="ctr"/>
            <a:r>
              <a:rPr lang="en-US">
                <a:solidFill>
                  <a:srgbClr val="001ABF"/>
                </a:solidFill>
                <a:latin typeface="Arial Black" charset="0"/>
              </a:rPr>
              <a:t>time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22D04C6-55C6-5BAE-47A1-6850A7FF9776}"/>
              </a:ext>
            </a:extLst>
          </p:cNvPr>
          <p:cNvGrpSpPr/>
          <p:nvPr/>
        </p:nvGrpSpPr>
        <p:grpSpPr>
          <a:xfrm>
            <a:off x="7849393" y="1333500"/>
            <a:ext cx="1447800" cy="1466850"/>
            <a:chOff x="7849393" y="1333500"/>
            <a:chExt cx="1447800" cy="1466850"/>
          </a:xfrm>
        </p:grpSpPr>
        <p:sp>
          <p:nvSpPr>
            <p:cNvPr id="40" name="Line 21">
              <a:extLst>
                <a:ext uri="{FF2B5EF4-FFF2-40B4-BE49-F238E27FC236}">
                  <a16:creationId xmlns:a16="http://schemas.microsoft.com/office/drawing/2014/main" id="{4E287E79-F7DF-11C7-B746-1E5984F85B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49393" y="2800350"/>
              <a:ext cx="14478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noFill/>
                </a14:hiddenFill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" name="Line 22">
              <a:extLst>
                <a:ext uri="{FF2B5EF4-FFF2-40B4-BE49-F238E27FC236}">
                  <a16:creationId xmlns:a16="http://schemas.microsoft.com/office/drawing/2014/main" id="{001F82D2-7447-D49B-0F70-940661BFF0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54193" y="1352550"/>
              <a:ext cx="0" cy="14478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noFill/>
                </a14:hiddenFill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" name="Line 23">
              <a:extLst>
                <a:ext uri="{FF2B5EF4-FFF2-40B4-BE49-F238E27FC236}">
                  <a16:creationId xmlns:a16="http://schemas.microsoft.com/office/drawing/2014/main" id="{3F4B05D0-80F3-4C03-B8CF-3798D86E6B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35143" y="1352550"/>
              <a:ext cx="7620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noFill/>
                </a14:hiddenFill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" name="Line 24">
              <a:extLst>
                <a:ext uri="{FF2B5EF4-FFF2-40B4-BE49-F238E27FC236}">
                  <a16:creationId xmlns:a16="http://schemas.microsoft.com/office/drawing/2014/main" id="{B5399D23-592D-D7DB-241F-623AD23520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06668" y="1333500"/>
              <a:ext cx="0" cy="2286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noFill/>
                </a14:hiddenFill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D6C331AE-4467-E361-3E8D-52746D345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343" y="1552575"/>
              <a:ext cx="180975" cy="512763"/>
            </a:xfrm>
            <a:custGeom>
              <a:avLst/>
              <a:gdLst>
                <a:gd name="T0" fmla="*/ 44 w 114"/>
                <a:gd name="T1" fmla="*/ 0 h 323"/>
                <a:gd name="T2" fmla="*/ 46 w 114"/>
                <a:gd name="T3" fmla="*/ 46 h 323"/>
                <a:gd name="T4" fmla="*/ 91 w 114"/>
                <a:gd name="T5" fmla="*/ 52 h 323"/>
                <a:gd name="T6" fmla="*/ 1 w 114"/>
                <a:gd name="T7" fmla="*/ 59 h 323"/>
                <a:gd name="T8" fmla="*/ 85 w 114"/>
                <a:gd name="T9" fmla="*/ 78 h 323"/>
                <a:gd name="T10" fmla="*/ 8 w 114"/>
                <a:gd name="T11" fmla="*/ 84 h 323"/>
                <a:gd name="T12" fmla="*/ 85 w 114"/>
                <a:gd name="T13" fmla="*/ 123 h 323"/>
                <a:gd name="T14" fmla="*/ 8 w 114"/>
                <a:gd name="T15" fmla="*/ 104 h 323"/>
                <a:gd name="T16" fmla="*/ 98 w 114"/>
                <a:gd name="T17" fmla="*/ 104 h 323"/>
                <a:gd name="T18" fmla="*/ 14 w 114"/>
                <a:gd name="T19" fmla="*/ 142 h 323"/>
                <a:gd name="T20" fmla="*/ 85 w 114"/>
                <a:gd name="T21" fmla="*/ 175 h 323"/>
                <a:gd name="T22" fmla="*/ 21 w 114"/>
                <a:gd name="T23" fmla="*/ 181 h 323"/>
                <a:gd name="T24" fmla="*/ 98 w 114"/>
                <a:gd name="T25" fmla="*/ 213 h 323"/>
                <a:gd name="T26" fmla="*/ 85 w 114"/>
                <a:gd name="T27" fmla="*/ 175 h 323"/>
                <a:gd name="T28" fmla="*/ 21 w 114"/>
                <a:gd name="T29" fmla="*/ 213 h 323"/>
                <a:gd name="T30" fmla="*/ 91 w 114"/>
                <a:gd name="T31" fmla="*/ 233 h 323"/>
                <a:gd name="T32" fmla="*/ 33 w 114"/>
                <a:gd name="T33" fmla="*/ 239 h 323"/>
                <a:gd name="T34" fmla="*/ 111 w 114"/>
                <a:gd name="T35" fmla="*/ 252 h 323"/>
                <a:gd name="T36" fmla="*/ 14 w 114"/>
                <a:gd name="T37" fmla="*/ 265 h 323"/>
                <a:gd name="T38" fmla="*/ 104 w 114"/>
                <a:gd name="T39" fmla="*/ 284 h 323"/>
                <a:gd name="T40" fmla="*/ 53 w 114"/>
                <a:gd name="T41" fmla="*/ 258 h 323"/>
                <a:gd name="T42" fmla="*/ 53 w 114"/>
                <a:gd name="T43" fmla="*/ 323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323">
                  <a:moveTo>
                    <a:pt x="44" y="0"/>
                  </a:moveTo>
                  <a:cubicBezTo>
                    <a:pt x="41" y="18"/>
                    <a:pt x="38" y="37"/>
                    <a:pt x="46" y="46"/>
                  </a:cubicBezTo>
                  <a:cubicBezTo>
                    <a:pt x="54" y="55"/>
                    <a:pt x="98" y="50"/>
                    <a:pt x="91" y="52"/>
                  </a:cubicBezTo>
                  <a:cubicBezTo>
                    <a:pt x="84" y="54"/>
                    <a:pt x="2" y="55"/>
                    <a:pt x="1" y="59"/>
                  </a:cubicBezTo>
                  <a:cubicBezTo>
                    <a:pt x="0" y="63"/>
                    <a:pt x="84" y="74"/>
                    <a:pt x="85" y="78"/>
                  </a:cubicBezTo>
                  <a:cubicBezTo>
                    <a:pt x="86" y="82"/>
                    <a:pt x="8" y="77"/>
                    <a:pt x="8" y="84"/>
                  </a:cubicBezTo>
                  <a:cubicBezTo>
                    <a:pt x="8" y="91"/>
                    <a:pt x="85" y="120"/>
                    <a:pt x="85" y="123"/>
                  </a:cubicBezTo>
                  <a:cubicBezTo>
                    <a:pt x="85" y="126"/>
                    <a:pt x="6" y="107"/>
                    <a:pt x="8" y="104"/>
                  </a:cubicBezTo>
                  <a:cubicBezTo>
                    <a:pt x="10" y="101"/>
                    <a:pt x="97" y="98"/>
                    <a:pt x="98" y="104"/>
                  </a:cubicBezTo>
                  <a:cubicBezTo>
                    <a:pt x="99" y="110"/>
                    <a:pt x="16" y="130"/>
                    <a:pt x="14" y="142"/>
                  </a:cubicBezTo>
                  <a:cubicBezTo>
                    <a:pt x="12" y="154"/>
                    <a:pt x="84" y="169"/>
                    <a:pt x="85" y="175"/>
                  </a:cubicBezTo>
                  <a:cubicBezTo>
                    <a:pt x="86" y="181"/>
                    <a:pt x="19" y="175"/>
                    <a:pt x="21" y="181"/>
                  </a:cubicBezTo>
                  <a:cubicBezTo>
                    <a:pt x="23" y="187"/>
                    <a:pt x="87" y="214"/>
                    <a:pt x="98" y="213"/>
                  </a:cubicBezTo>
                  <a:cubicBezTo>
                    <a:pt x="109" y="212"/>
                    <a:pt x="98" y="175"/>
                    <a:pt x="85" y="175"/>
                  </a:cubicBezTo>
                  <a:cubicBezTo>
                    <a:pt x="72" y="175"/>
                    <a:pt x="20" y="203"/>
                    <a:pt x="21" y="213"/>
                  </a:cubicBezTo>
                  <a:cubicBezTo>
                    <a:pt x="22" y="223"/>
                    <a:pt x="89" y="229"/>
                    <a:pt x="91" y="233"/>
                  </a:cubicBezTo>
                  <a:cubicBezTo>
                    <a:pt x="93" y="237"/>
                    <a:pt x="30" y="236"/>
                    <a:pt x="33" y="239"/>
                  </a:cubicBezTo>
                  <a:cubicBezTo>
                    <a:pt x="36" y="242"/>
                    <a:pt x="114" y="248"/>
                    <a:pt x="111" y="252"/>
                  </a:cubicBezTo>
                  <a:cubicBezTo>
                    <a:pt x="108" y="256"/>
                    <a:pt x="15" y="260"/>
                    <a:pt x="14" y="265"/>
                  </a:cubicBezTo>
                  <a:cubicBezTo>
                    <a:pt x="13" y="270"/>
                    <a:pt x="98" y="285"/>
                    <a:pt x="104" y="284"/>
                  </a:cubicBezTo>
                  <a:cubicBezTo>
                    <a:pt x="110" y="283"/>
                    <a:pt x="61" y="252"/>
                    <a:pt x="53" y="258"/>
                  </a:cubicBezTo>
                  <a:cubicBezTo>
                    <a:pt x="45" y="264"/>
                    <a:pt x="53" y="312"/>
                    <a:pt x="53" y="323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2E9AADB-74AD-B8FC-4DB0-4E6630ED76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4118" y="2066925"/>
              <a:ext cx="228600" cy="3048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46" name="Text Box 27">
            <a:extLst>
              <a:ext uri="{FF2B5EF4-FFF2-40B4-BE49-F238E27FC236}">
                <a16:creationId xmlns:a16="http://schemas.microsoft.com/office/drawing/2014/main" id="{A591B25A-AD06-D784-7F67-A3B8C0E1F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1831" y="160337"/>
            <a:ext cx="80200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1ABF"/>
                </a:solidFill>
                <a:latin typeface="Arial Black" charset="0"/>
              </a:rPr>
              <a:t>A </a:t>
            </a:r>
            <a:r>
              <a:rPr lang="en-US" i="1" dirty="0">
                <a:solidFill>
                  <a:srgbClr val="FF3300"/>
                </a:solidFill>
                <a:latin typeface="Arial Black" charset="0"/>
              </a:rPr>
              <a:t>seismogram</a:t>
            </a:r>
            <a:r>
              <a:rPr lang="en-US" dirty="0">
                <a:solidFill>
                  <a:schemeClr val="accent2"/>
                </a:solidFill>
                <a:latin typeface="Arial Black" charset="0"/>
              </a:rPr>
              <a:t> </a:t>
            </a:r>
            <a:r>
              <a:rPr lang="en-US" dirty="0">
                <a:solidFill>
                  <a:srgbClr val="001ABF"/>
                </a:solidFill>
                <a:latin typeface="Arial Black" charset="0"/>
              </a:rPr>
              <a:t>is a time-record of motion of an</a:t>
            </a:r>
          </a:p>
          <a:p>
            <a:r>
              <a:rPr lang="en-US" dirty="0">
                <a:solidFill>
                  <a:srgbClr val="001ABF"/>
                </a:solidFill>
                <a:latin typeface="Arial Black" charset="0"/>
              </a:rPr>
              <a:t>   inertial mass…</a:t>
            </a:r>
          </a:p>
        </p:txBody>
      </p:sp>
      <p:sp>
        <p:nvSpPr>
          <p:cNvPr id="47" name="Text Box 28">
            <a:extLst>
              <a:ext uri="{FF2B5EF4-FFF2-40B4-BE49-F238E27FC236}">
                <a16:creationId xmlns:a16="http://schemas.microsoft.com/office/drawing/2014/main" id="{2E2DAB1F-056D-30C1-80FD-91487E475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1831" y="5875337"/>
            <a:ext cx="793339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1ABF"/>
                </a:solidFill>
                <a:latin typeface="Arial Black" charset="0"/>
              </a:rPr>
              <a:t>… that contains information about the source,</a:t>
            </a:r>
          </a:p>
          <a:p>
            <a:r>
              <a:rPr lang="en-US">
                <a:solidFill>
                  <a:srgbClr val="001ABF"/>
                </a:solidFill>
                <a:latin typeface="Arial Black" charset="0"/>
              </a:rPr>
              <a:t>   Earth response, and seismometer response.</a:t>
            </a:r>
          </a:p>
        </p:txBody>
      </p:sp>
      <p:sp>
        <p:nvSpPr>
          <p:cNvPr id="48" name="Text Box 6">
            <a:extLst>
              <a:ext uri="{FF2B5EF4-FFF2-40B4-BE49-F238E27FC236}">
                <a16:creationId xmlns:a16="http://schemas.microsoft.com/office/drawing/2014/main" id="{E185DAB0-8906-3E42-88A0-372FA86D2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8014" y="3889375"/>
            <a:ext cx="136973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1ABF"/>
                </a:solidFill>
                <a:latin typeface="Arial Black" charset="0"/>
              </a:rPr>
              <a:t>Source</a:t>
            </a:r>
          </a:p>
          <a:p>
            <a:pPr algn="ctr"/>
            <a:r>
              <a:rPr lang="en-US">
                <a:solidFill>
                  <a:srgbClr val="001ABF"/>
                </a:solidFill>
                <a:latin typeface="Arial Black" charset="0"/>
              </a:rPr>
              <a:t>Pulse</a:t>
            </a: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342A7A01-D282-2543-8B92-D6915EB5AE6E}"/>
              </a:ext>
            </a:extLst>
          </p:cNvPr>
          <p:cNvSpPr>
            <a:spLocks/>
          </p:cNvSpPr>
          <p:nvPr/>
        </p:nvSpPr>
        <p:spPr bwMode="auto">
          <a:xfrm>
            <a:off x="1966118" y="4708525"/>
            <a:ext cx="1535113" cy="938212"/>
          </a:xfrm>
          <a:custGeom>
            <a:avLst/>
            <a:gdLst>
              <a:gd name="T0" fmla="*/ 0 w 967"/>
              <a:gd name="T1" fmla="*/ 537 h 591"/>
              <a:gd name="T2" fmla="*/ 225 w 967"/>
              <a:gd name="T3" fmla="*/ 571 h 591"/>
              <a:gd name="T4" fmla="*/ 354 w 967"/>
              <a:gd name="T5" fmla="*/ 416 h 591"/>
              <a:gd name="T6" fmla="*/ 399 w 967"/>
              <a:gd name="T7" fmla="*/ 209 h 591"/>
              <a:gd name="T8" fmla="*/ 444 w 967"/>
              <a:gd name="T9" fmla="*/ 48 h 591"/>
              <a:gd name="T10" fmla="*/ 470 w 967"/>
              <a:gd name="T11" fmla="*/ 3 h 591"/>
              <a:gd name="T12" fmla="*/ 515 w 967"/>
              <a:gd name="T13" fmla="*/ 68 h 591"/>
              <a:gd name="T14" fmla="*/ 579 w 967"/>
              <a:gd name="T15" fmla="*/ 306 h 591"/>
              <a:gd name="T16" fmla="*/ 637 w 967"/>
              <a:gd name="T17" fmla="*/ 506 h 591"/>
              <a:gd name="T18" fmla="*/ 741 w 967"/>
              <a:gd name="T19" fmla="*/ 577 h 591"/>
              <a:gd name="T20" fmla="*/ 967 w 967"/>
              <a:gd name="T21" fmla="*/ 558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67" h="591">
                <a:moveTo>
                  <a:pt x="0" y="537"/>
                </a:moveTo>
                <a:cubicBezTo>
                  <a:pt x="83" y="564"/>
                  <a:pt x="166" y="591"/>
                  <a:pt x="225" y="571"/>
                </a:cubicBezTo>
                <a:cubicBezTo>
                  <a:pt x="284" y="551"/>
                  <a:pt x="325" y="476"/>
                  <a:pt x="354" y="416"/>
                </a:cubicBezTo>
                <a:cubicBezTo>
                  <a:pt x="383" y="356"/>
                  <a:pt x="384" y="270"/>
                  <a:pt x="399" y="209"/>
                </a:cubicBezTo>
                <a:cubicBezTo>
                  <a:pt x="414" y="148"/>
                  <a:pt x="432" y="82"/>
                  <a:pt x="444" y="48"/>
                </a:cubicBezTo>
                <a:cubicBezTo>
                  <a:pt x="456" y="14"/>
                  <a:pt x="458" y="0"/>
                  <a:pt x="470" y="3"/>
                </a:cubicBezTo>
                <a:cubicBezTo>
                  <a:pt x="482" y="6"/>
                  <a:pt x="497" y="18"/>
                  <a:pt x="515" y="68"/>
                </a:cubicBezTo>
                <a:cubicBezTo>
                  <a:pt x="533" y="118"/>
                  <a:pt x="559" y="233"/>
                  <a:pt x="579" y="306"/>
                </a:cubicBezTo>
                <a:cubicBezTo>
                  <a:pt x="599" y="379"/>
                  <a:pt x="610" y="461"/>
                  <a:pt x="637" y="506"/>
                </a:cubicBezTo>
                <a:cubicBezTo>
                  <a:pt x="664" y="551"/>
                  <a:pt x="686" y="568"/>
                  <a:pt x="741" y="577"/>
                </a:cubicBezTo>
                <a:cubicBezTo>
                  <a:pt x="796" y="586"/>
                  <a:pt x="881" y="572"/>
                  <a:pt x="967" y="558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0" name="Text Box 9">
            <a:extLst>
              <a:ext uri="{FF2B5EF4-FFF2-40B4-BE49-F238E27FC236}">
                <a16:creationId xmlns:a16="http://schemas.microsoft.com/office/drawing/2014/main" id="{6FD7A28C-78E1-094E-9B9E-2C636A752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5856" y="4071937"/>
            <a:ext cx="22810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1ABF"/>
                </a:solidFill>
                <a:latin typeface="Arial Black" charset="0"/>
              </a:rPr>
              <a:t>Seismogram</a:t>
            </a:r>
          </a:p>
        </p:txBody>
      </p:sp>
      <p:sp>
        <p:nvSpPr>
          <p:cNvPr id="51" name="Text Box 29">
            <a:extLst>
              <a:ext uri="{FF2B5EF4-FFF2-40B4-BE49-F238E27FC236}">
                <a16:creationId xmlns:a16="http://schemas.microsoft.com/office/drawing/2014/main" id="{2BBDEA7E-A59C-9940-A75B-6545FF68E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8693" y="4913312"/>
            <a:ext cx="12001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600" i="1"/>
              <a:t>(After S&amp;W</a:t>
            </a:r>
          </a:p>
          <a:p>
            <a:r>
              <a:rPr lang="en-US" sz="1600" i="1"/>
              <a:t>Fig. 1.1-1)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50B77E19-2A31-F54B-8A5B-C665F00B9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081" y="4579937"/>
            <a:ext cx="3386087" cy="129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35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E3102C09-2BAB-06DB-C3BF-63C5C3061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7213" y="4797425"/>
            <a:ext cx="3413114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Finite fault model</a:t>
            </a:r>
          </a:p>
          <a:p>
            <a:r>
              <a:rPr lang="en-US" sz="1600" dirty="0">
                <a:solidFill>
                  <a:srgbClr val="001ABF"/>
                </a:solidFill>
              </a:rPr>
              <a:t>    (http://</a:t>
            </a:r>
            <a:r>
              <a:rPr lang="en-US" sz="1600" dirty="0" err="1">
                <a:solidFill>
                  <a:srgbClr val="001ABF"/>
                </a:solidFill>
              </a:rPr>
              <a:t>www.geerassociation.org</a:t>
            </a:r>
            <a:r>
              <a:rPr lang="en-US" sz="1600" dirty="0">
                <a:solidFill>
                  <a:srgbClr val="001ABF"/>
                </a:solidFill>
              </a:rPr>
              <a:t>/</a:t>
            </a:r>
          </a:p>
          <a:p>
            <a:r>
              <a:rPr lang="en-US" sz="1600" dirty="0">
                <a:solidFill>
                  <a:srgbClr val="001ABF"/>
                </a:solidFill>
              </a:rPr>
              <a:t>    GEER_Post%20EQ%20Reports/</a:t>
            </a:r>
          </a:p>
          <a:p>
            <a:r>
              <a:rPr lang="en-US" sz="1600" dirty="0">
                <a:solidFill>
                  <a:srgbClr val="001ABF"/>
                </a:solidFill>
              </a:rPr>
              <a:t>    Baja%20California_2010/</a:t>
            </a:r>
          </a:p>
          <a:p>
            <a:r>
              <a:rPr lang="en-US" sz="1600" dirty="0">
                <a:solidFill>
                  <a:srgbClr val="001ABF"/>
                </a:solidFill>
              </a:rPr>
              <a:t>    Baja10_Ch02.html)</a:t>
            </a:r>
          </a:p>
        </p:txBody>
      </p:sp>
      <p:pic>
        <p:nvPicPr>
          <p:cNvPr id="3" name="Picture 2" descr="Fig2-8">
            <a:extLst>
              <a:ext uri="{FF2B5EF4-FFF2-40B4-BE49-F238E27FC236}">
                <a16:creationId xmlns:a16="http://schemas.microsoft.com/office/drawing/2014/main" id="{31899868-6A94-4A4D-BFE8-82CC79E63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3225"/>
            <a:ext cx="5038725" cy="51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Fig2-7">
            <a:extLst>
              <a:ext uri="{FF2B5EF4-FFF2-40B4-BE49-F238E27FC236}">
                <a16:creationId xmlns:a16="http://schemas.microsoft.com/office/drawing/2014/main" id="{F27D5D68-D88F-BBCD-AFF2-96BB06F8C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9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73025"/>
            <a:ext cx="596265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>
                    <a:alpha val="99001"/>
                  </a:srgbClr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60CA70-9DFF-7492-48D0-E1BD588BE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0222" y="120650"/>
            <a:ext cx="346062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200" i="1" dirty="0">
                <a:solidFill>
                  <a:srgbClr val="001ABF"/>
                </a:solidFill>
                <a:latin typeface="Arial Black" charset="0"/>
              </a:rPr>
              <a:t>M7.2 El Mayor-</a:t>
            </a:r>
          </a:p>
          <a:p>
            <a:r>
              <a:rPr lang="en-US" sz="3200" i="1" dirty="0" err="1">
                <a:solidFill>
                  <a:srgbClr val="001ABF"/>
                </a:solidFill>
                <a:latin typeface="Arial Black" charset="0"/>
              </a:rPr>
              <a:t>Cucapah</a:t>
            </a:r>
            <a:endParaRPr lang="en-US" sz="3200" i="1" dirty="0">
              <a:solidFill>
                <a:srgbClr val="001ABF"/>
              </a:solidFill>
              <a:latin typeface="Arial Black" charset="0"/>
            </a:endParaRPr>
          </a:p>
          <a:p>
            <a:r>
              <a:rPr lang="en-US" sz="3200" i="1" dirty="0">
                <a:solidFill>
                  <a:srgbClr val="001ABF"/>
                </a:solidFill>
                <a:latin typeface="Arial Black" charset="0"/>
              </a:rPr>
              <a:t>Event (2010)…</a:t>
            </a:r>
          </a:p>
        </p:txBody>
      </p:sp>
    </p:spTree>
    <p:extLst>
      <p:ext uri="{BB962C8B-B14F-4D97-AF65-F5344CB8AC3E}">
        <p14:creationId xmlns:p14="http://schemas.microsoft.com/office/powerpoint/2010/main" val="3782527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_sandy">
            <a:extLst>
              <a:ext uri="{FF2B5EF4-FFF2-40B4-BE49-F238E27FC236}">
                <a16:creationId xmlns:a16="http://schemas.microsoft.com/office/drawing/2014/main" id="{F49676C4-904F-8308-EB8A-AA9E998FA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996" y="168702"/>
            <a:ext cx="6869113" cy="55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1">
            <a:extLst>
              <a:ext uri="{FF2B5EF4-FFF2-40B4-BE49-F238E27FC236}">
                <a16:creationId xmlns:a16="http://schemas.microsoft.com/office/drawing/2014/main" id="{BFBFDB36-26A3-ABFC-6A12-B7B75E7AF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696" y="5858302"/>
            <a:ext cx="786660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1ABF"/>
                </a:solidFill>
              </a:rPr>
              <a:t>Note however that earthquakes aren</a:t>
            </a:r>
            <a:r>
              <a:rPr lang="en-US" dirty="0">
                <a:solidFill>
                  <a:srgbClr val="001ABF"/>
                </a:solidFill>
                <a:latin typeface="Arial"/>
              </a:rPr>
              <a:t>’</a:t>
            </a:r>
            <a:r>
              <a:rPr lang="en-US" dirty="0">
                <a:solidFill>
                  <a:srgbClr val="001ABF"/>
                </a:solidFill>
              </a:rPr>
              <a:t>t the only significant</a:t>
            </a:r>
          </a:p>
          <a:p>
            <a:r>
              <a:rPr lang="en-US" dirty="0">
                <a:solidFill>
                  <a:srgbClr val="001ABF"/>
                </a:solidFill>
              </a:rPr>
              <a:t>   seismic energy source on the block!</a:t>
            </a:r>
          </a:p>
        </p:txBody>
      </p:sp>
    </p:spTree>
    <p:extLst>
      <p:ext uri="{BB962C8B-B14F-4D97-AF65-F5344CB8AC3E}">
        <p14:creationId xmlns:p14="http://schemas.microsoft.com/office/powerpoint/2010/main" val="1895816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>
            <a:extLst>
              <a:ext uri="{FF2B5EF4-FFF2-40B4-BE49-F238E27FC236}">
                <a16:creationId xmlns:a16="http://schemas.microsoft.com/office/drawing/2014/main" id="{D751B7E2-F53C-05C4-7495-B26B540B5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8124" y="5979467"/>
            <a:ext cx="57557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 err="1">
                <a:solidFill>
                  <a:srgbClr val="001ABF"/>
                </a:solidFill>
              </a:rPr>
              <a:t>Icequakes</a:t>
            </a:r>
            <a:r>
              <a:rPr lang="en-US" dirty="0">
                <a:solidFill>
                  <a:srgbClr val="001ABF"/>
                </a:solidFill>
              </a:rPr>
              <a:t>? Now there’s </a:t>
            </a:r>
            <a:r>
              <a:rPr lang="en-US" dirty="0" err="1">
                <a:solidFill>
                  <a:srgbClr val="001ABF"/>
                </a:solidFill>
              </a:rPr>
              <a:t>cryoseismology</a:t>
            </a:r>
            <a:r>
              <a:rPr lang="en-US" dirty="0">
                <a:solidFill>
                  <a:srgbClr val="001ABF"/>
                </a:solidFill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02EA70-1A76-A204-4CF9-B302DF56B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797867"/>
            <a:ext cx="7315200" cy="513740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45B5E357-52CD-778F-A04A-9D9405FC2640}"/>
              </a:ext>
            </a:extLst>
          </p:cNvPr>
          <p:cNvSpPr txBox="1"/>
          <p:nvPr/>
        </p:nvSpPr>
        <p:spPr>
          <a:xfrm>
            <a:off x="4475322" y="416867"/>
            <a:ext cx="3241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800" i="1" dirty="0" err="1"/>
              <a:t>Ekström</a:t>
            </a:r>
            <a:r>
              <a:rPr lang="en-US" sz="1800" i="1" dirty="0"/>
              <a:t> et al., Science, 2006</a:t>
            </a:r>
          </a:p>
        </p:txBody>
      </p:sp>
    </p:spTree>
    <p:extLst>
      <p:ext uri="{BB962C8B-B14F-4D97-AF65-F5344CB8AC3E}">
        <p14:creationId xmlns:p14="http://schemas.microsoft.com/office/powerpoint/2010/main" val="2875063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243FAC1F-2655-FD3B-1E4B-1F2D9897F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0792" y="1905506"/>
            <a:ext cx="725512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200" i="1" dirty="0">
                <a:solidFill>
                  <a:srgbClr val="001ABF"/>
                </a:solidFill>
                <a:latin typeface="Arial Black" charset="0"/>
              </a:rPr>
              <a:t>A more familiar use of</a:t>
            </a:r>
          </a:p>
          <a:p>
            <a:r>
              <a:rPr lang="en-US" sz="3200" i="1" dirty="0">
                <a:solidFill>
                  <a:srgbClr val="001ABF"/>
                </a:solidFill>
                <a:latin typeface="Arial Black" charset="0"/>
              </a:rPr>
              <a:t>   seismology, for some of you…</a:t>
            </a:r>
          </a:p>
          <a:p>
            <a:endParaRPr lang="en-US" sz="3200" i="1" dirty="0">
              <a:solidFill>
                <a:srgbClr val="001ABF"/>
              </a:solidFill>
              <a:latin typeface="Arial Black" charset="0"/>
            </a:endParaRPr>
          </a:p>
          <a:p>
            <a:r>
              <a:rPr lang="en-US" sz="3200" i="1" dirty="0">
                <a:solidFill>
                  <a:srgbClr val="001ABF"/>
                </a:solidFill>
                <a:latin typeface="Arial Black" charset="0"/>
              </a:rPr>
              <a:t>Might be the application to</a:t>
            </a:r>
          </a:p>
          <a:p>
            <a:r>
              <a:rPr lang="en-US" sz="3200" i="1" dirty="0">
                <a:solidFill>
                  <a:srgbClr val="001ABF"/>
                </a:solidFill>
                <a:latin typeface="Arial Black" charset="0"/>
              </a:rPr>
              <a:t>   imaging of the Earth’s</a:t>
            </a:r>
          </a:p>
          <a:p>
            <a:r>
              <a:rPr lang="en-US" sz="3200" i="1" dirty="0">
                <a:solidFill>
                  <a:srgbClr val="001ABF"/>
                </a:solidFill>
                <a:latin typeface="Arial Black" charset="0"/>
              </a:rPr>
              <a:t>   subsurface</a:t>
            </a:r>
          </a:p>
        </p:txBody>
      </p:sp>
    </p:spTree>
    <p:extLst>
      <p:ext uri="{BB962C8B-B14F-4D97-AF65-F5344CB8AC3E}">
        <p14:creationId xmlns:p14="http://schemas.microsoft.com/office/powerpoint/2010/main" val="1937069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62B6F6-854C-A8C3-44BC-3B7D51D03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98" y="189706"/>
            <a:ext cx="5824538" cy="647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71603CA3-661A-8BC9-9153-474D5E3DB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3786" y="2459504"/>
            <a:ext cx="446603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For example, seismic </a:t>
            </a:r>
          </a:p>
          <a:p>
            <a:pPr algn="ctr"/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reflection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* </a:t>
            </a:r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imaging as</a:t>
            </a:r>
          </a:p>
          <a:p>
            <a:pPr algn="ctr"/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it is employed in</a:t>
            </a:r>
          </a:p>
          <a:p>
            <a:pPr algn="ctr"/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exploration for petroleum</a:t>
            </a:r>
          </a:p>
          <a:p>
            <a:pPr algn="ctr"/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and natural gas…</a:t>
            </a:r>
            <a:endParaRPr lang="en-US" dirty="0">
              <a:solidFill>
                <a:srgbClr val="001A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278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69F978-A8BA-1036-6614-C51966296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21" y="189707"/>
            <a:ext cx="5824538" cy="647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48498F79-15F8-23CF-8D49-BB993DD7F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6161" y="746944"/>
            <a:ext cx="221118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Seismic </a:t>
            </a:r>
          </a:p>
          <a:p>
            <a:pPr algn="ctr"/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Reflections</a:t>
            </a:r>
            <a:r>
              <a:rPr lang="en-US" dirty="0">
                <a:solidFill>
                  <a:srgbClr val="FF3300"/>
                </a:solidFill>
              </a:rPr>
              <a:t>*</a:t>
            </a:r>
            <a:endParaRPr lang="en-US" dirty="0"/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DDBC81BD-5FD0-2EE2-6965-7238624BB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6021" y="1699444"/>
            <a:ext cx="4557273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FF3300"/>
                </a:solidFill>
              </a:rPr>
              <a:t>*</a:t>
            </a:r>
            <a:r>
              <a:rPr lang="en-US" dirty="0">
                <a:solidFill>
                  <a:srgbClr val="001ABF"/>
                </a:solidFill>
              </a:rPr>
              <a:t>Sound waves from explosions</a:t>
            </a:r>
          </a:p>
          <a:p>
            <a:r>
              <a:rPr lang="en-US" dirty="0">
                <a:solidFill>
                  <a:srgbClr val="001ABF"/>
                </a:solidFill>
              </a:rPr>
              <a:t>or shaker trucks at the surface</a:t>
            </a:r>
          </a:p>
          <a:p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reflect</a:t>
            </a:r>
            <a:r>
              <a:rPr lang="en-US" dirty="0">
                <a:solidFill>
                  <a:srgbClr val="001ABF"/>
                </a:solidFill>
              </a:rPr>
              <a:t>  from points in the</a:t>
            </a:r>
          </a:p>
          <a:p>
            <a:r>
              <a:rPr lang="en-US" dirty="0">
                <a:solidFill>
                  <a:srgbClr val="001ABF"/>
                </a:solidFill>
              </a:rPr>
              <a:t>subsurface where rock </a:t>
            </a:r>
          </a:p>
          <a:p>
            <a:r>
              <a:rPr lang="en-US" b="1" i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impedance properties</a:t>
            </a:r>
          </a:p>
          <a:p>
            <a:r>
              <a:rPr lang="en-US" dirty="0">
                <a:solidFill>
                  <a:srgbClr val="001ABF"/>
                </a:solidFill>
              </a:rPr>
              <a:t>change (</a:t>
            </a:r>
            <a:r>
              <a:rPr lang="en-US" dirty="0">
                <a:solidFill>
                  <a:srgbClr val="001ABF"/>
                </a:solidFill>
                <a:sym typeface="Symbol" charset="0"/>
              </a:rPr>
              <a:t> change in rock</a:t>
            </a:r>
          </a:p>
          <a:p>
            <a:r>
              <a:rPr lang="en-US" dirty="0">
                <a:solidFill>
                  <a:srgbClr val="001ABF"/>
                </a:solidFill>
                <a:sym typeface="Symbol" charset="0"/>
              </a:rPr>
              <a:t>type, porosity, </a:t>
            </a:r>
            <a:r>
              <a:rPr lang="en-US" dirty="0" err="1">
                <a:solidFill>
                  <a:srgbClr val="001ABF"/>
                </a:solidFill>
                <a:sym typeface="Symbol" charset="0"/>
              </a:rPr>
              <a:t>fluid,etc</a:t>
            </a:r>
            <a:r>
              <a:rPr lang="en-US" dirty="0">
                <a:solidFill>
                  <a:srgbClr val="001ABF"/>
                </a:solidFill>
                <a:sym typeface="Symbol" charset="0"/>
              </a:rPr>
              <a:t>.). E</a:t>
            </a:r>
            <a:r>
              <a:rPr lang="en-US" dirty="0">
                <a:solidFill>
                  <a:srgbClr val="001ABF"/>
                </a:solidFill>
              </a:rPr>
              <a:t>nergy</a:t>
            </a:r>
          </a:p>
          <a:p>
            <a:r>
              <a:rPr lang="en-US" dirty="0">
                <a:solidFill>
                  <a:srgbClr val="001ABF"/>
                </a:solidFill>
              </a:rPr>
              <a:t>returns are </a:t>
            </a:r>
            <a:r>
              <a:rPr lang="ja-JP" altLang="en-US">
                <a:solidFill>
                  <a:srgbClr val="001ABF"/>
                </a:solidFill>
                <a:latin typeface="Arial"/>
              </a:rPr>
              <a:t>“</a:t>
            </a:r>
            <a:r>
              <a:rPr lang="en-US" dirty="0">
                <a:solidFill>
                  <a:srgbClr val="001ABF"/>
                </a:solidFill>
              </a:rPr>
              <a:t>migrated</a:t>
            </a:r>
            <a:r>
              <a:rPr lang="ja-JP" altLang="en-US" dirty="0">
                <a:solidFill>
                  <a:srgbClr val="001ABF"/>
                </a:solidFill>
                <a:latin typeface="Arial"/>
              </a:rPr>
              <a:t>”</a:t>
            </a:r>
            <a:r>
              <a:rPr lang="en-US" dirty="0">
                <a:solidFill>
                  <a:srgbClr val="001ABF"/>
                </a:solidFill>
              </a:rPr>
              <a:t> to the</a:t>
            </a:r>
          </a:p>
          <a:p>
            <a:r>
              <a:rPr lang="en-US" dirty="0">
                <a:solidFill>
                  <a:srgbClr val="001ABF"/>
                </a:solidFill>
              </a:rPr>
              <a:t>approximate time (or spatial)</a:t>
            </a:r>
          </a:p>
          <a:p>
            <a:r>
              <a:rPr lang="en-US" dirty="0">
                <a:solidFill>
                  <a:srgbClr val="001ABF"/>
                </a:solidFill>
              </a:rPr>
              <a:t>location of the reflection source</a:t>
            </a:r>
          </a:p>
          <a:p>
            <a:r>
              <a:rPr lang="en-US" dirty="0">
                <a:solidFill>
                  <a:srgbClr val="001ABF"/>
                </a:solidFill>
              </a:rPr>
              <a:t>to image the subsurface.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CB36329-CADF-A787-7682-D23C750AAEF2}"/>
              </a:ext>
            </a:extLst>
          </p:cNvPr>
          <p:cNvSpPr/>
          <p:nvPr/>
        </p:nvSpPr>
        <p:spPr>
          <a:xfrm>
            <a:off x="113590" y="1603040"/>
            <a:ext cx="1485031" cy="36519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1ABF"/>
                </a:solidFill>
              </a:rPr>
              <a:t>Seismic impedance</a:t>
            </a:r>
          </a:p>
          <a:p>
            <a:pPr algn="ctr"/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= </a:t>
            </a:r>
            <a:r>
              <a:rPr lang="en-US" i="1" dirty="0" err="1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r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rgbClr val="001ABF"/>
                </a:solidFill>
              </a:rPr>
              <a:t>,</a:t>
            </a:r>
          </a:p>
          <a:p>
            <a:pPr algn="ctr"/>
            <a:r>
              <a:rPr lang="en-US" dirty="0">
                <a:solidFill>
                  <a:srgbClr val="001ABF"/>
                </a:solidFill>
              </a:rPr>
              <a:t>where </a:t>
            </a:r>
            <a:r>
              <a:rPr lang="en-US" i="1" dirty="0">
                <a:solidFill>
                  <a:schemeClr val="tx1"/>
                </a:solidFill>
                <a:latin typeface="Symbol" pitchFamily="2" charset="2"/>
              </a:rPr>
              <a:t>r</a:t>
            </a:r>
            <a:r>
              <a:rPr lang="en-US" dirty="0">
                <a:solidFill>
                  <a:srgbClr val="001ABF"/>
                </a:solidFill>
              </a:rPr>
              <a:t> is mass density of the medium and 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rgbClr val="001ABF"/>
                </a:solidFill>
              </a:rPr>
              <a:t> is seismic propagation velocity!</a:t>
            </a:r>
          </a:p>
        </p:txBody>
      </p:sp>
    </p:spTree>
    <p:extLst>
      <p:ext uri="{BB962C8B-B14F-4D97-AF65-F5344CB8AC3E}">
        <p14:creationId xmlns:p14="http://schemas.microsoft.com/office/powerpoint/2010/main" val="1585871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575</Words>
  <Application>Microsoft Macintosh PowerPoint</Application>
  <PresentationFormat>Widescreen</PresentationFormat>
  <Paragraphs>106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Aptos</vt:lpstr>
      <vt:lpstr>Arial</vt:lpstr>
      <vt:lpstr>Arial Black</vt:lpstr>
      <vt:lpstr>Calibri</vt:lpstr>
      <vt:lpstr>Calibri Light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Lowry</dc:creator>
  <cp:lastModifiedBy>Tony Lowry</cp:lastModifiedBy>
  <cp:revision>7</cp:revision>
  <dcterms:created xsi:type="dcterms:W3CDTF">2022-08-29T13:41:31Z</dcterms:created>
  <dcterms:modified xsi:type="dcterms:W3CDTF">2024-08-29T16:33:49Z</dcterms:modified>
</cp:coreProperties>
</file>