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6" r:id="rId2"/>
    <p:sldId id="301" r:id="rId3"/>
    <p:sldId id="289" r:id="rId4"/>
    <p:sldId id="282" r:id="rId5"/>
    <p:sldId id="293" r:id="rId6"/>
    <p:sldId id="291" r:id="rId7"/>
    <p:sldId id="285" r:id="rId8"/>
    <p:sldId id="281" r:id="rId9"/>
    <p:sldId id="284" r:id="rId10"/>
    <p:sldId id="295" r:id="rId11"/>
    <p:sldId id="29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ABF"/>
    <a:srgbClr val="FF7179"/>
    <a:srgbClr val="B4C7E7"/>
    <a:srgbClr val="F43309"/>
    <a:srgbClr val="83E9D6"/>
    <a:srgbClr val="6CC5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266"/>
    <p:restoredTop sz="96327"/>
  </p:normalViewPr>
  <p:slideViewPr>
    <p:cSldViewPr snapToGrid="0">
      <p:cViewPr varScale="1">
        <p:scale>
          <a:sx n="128" d="100"/>
          <a:sy n="128" d="100"/>
        </p:scale>
        <p:origin x="113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B0D2F0-EC7C-4C4C-B49C-FF7EE215A4A1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B1B26-4453-3249-9A72-28952B50FE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08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81656C-66EA-8ED1-1B96-E738E61FFC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E6F70A-21C6-DF2C-736C-6E70D8DBCC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E03C16-9285-0952-7D97-7E589FB48D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4B626-6953-01D4-FB0F-D664DC1C2B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ED73F9-A07A-2159-0107-AB65E5DF4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433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223EB4-849C-1052-551D-B04C73F3B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B357E3-98F8-2FA1-E507-D8E3B88AF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DF7544-E78E-67D2-4338-955161F8C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93B0B-7A95-AF11-D17A-A98EF8090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D01FC-A213-765C-D3C5-4EBA5727D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061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4AB6B9-6BDC-48EF-5138-70E12CBBA9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07D109-96DE-D467-F155-2CA52536F2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F14A3-2769-C360-A8B4-FDE9A5A85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389D5-1029-EA43-C038-F01188D3E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560AD-2AA2-3AA6-A73E-B97A7C43C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07DCE-092A-386A-2C5B-B5528B59B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34968-08CC-5B40-33D7-47E88FA4F4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05036-2E71-A970-BD3C-745447BC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FAE20-BF9D-5D83-148A-92ADB2046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7E269-40D0-D377-8C53-2129CADAD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478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73E03D-F571-6DDA-CCF2-AAB295313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F38FA-20BE-6BB0-7CE5-63E167BC2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AB10B1-F3CB-3728-82D9-1A22336F1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11CDA-AB62-7F9A-1E1B-C2E5E5437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F9A77-1EE6-056B-8223-C75CCCD0A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811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353B4A-F811-AB4A-3DCF-70836D9A6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8148DC-FF69-7EF8-7BC2-3E4129808E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0858F6-D2E5-6C38-B9C2-BB764ED2B2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2F0F23-8082-ED7E-B928-951FC5303B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ADC7E5-145C-BF20-4201-3011057CC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435EA-7C32-6BEA-5AA0-2CAD68996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009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BB4BE3-F60B-771A-984D-8A60B9AE7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DF9F7-7A7B-FC77-9CE8-9BFC503CD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9E1DA8-2CC8-3CDF-D35D-23FC0F5BE1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EB1DB9-6345-AE7B-90D9-D9AA365CED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7E3B737-2017-B5E9-D18D-589CBAC9B7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8F4BE6C-E2C6-B966-B96F-06686B3C9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B836D1-0F0D-28CB-BF0C-2A3F4D084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28AF1E-F5FB-0516-0663-F83FCDA28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02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90FBD-8349-D9F3-AEAB-A830E306D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166FFA-52C0-C50A-AB5F-9CD4B92A31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1E7F30-4265-01FE-9BCC-43688833B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FD22F2-F712-9CB5-9AEB-CB1F952A8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73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D3CC04-BEC7-9775-78E3-F1EC046D6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8CC713C-FB2D-3AD7-2B23-00C6914DF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6C96CB-60A4-6116-8FE4-EA91AF0EF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679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38D8B-EC4E-188F-C438-E30F9CE054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822483-0D94-9282-40D2-A176B9BE2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50729F-8598-A55E-1C0F-88E6E9B0B6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C8F13D-FDE9-A768-D3A2-1012125EF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97712-67A3-65ED-501E-E3E97343F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1C2F80-4B40-23C2-75F6-17A98E7C6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811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6A1247-777D-8B0D-4258-73DDAB57F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A18334-4920-EC4C-B61A-4A75434CFA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95591E-9297-AF99-8950-7B6F13261E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77E255-8BA1-E5FC-D3A5-E4C6ACB6B2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B8A20-F6A4-8847-B2F0-A30A2A9D8294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1D995-1035-9951-4CFB-60666EEC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DC2596-5153-D75A-A535-3B97684BF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45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5C438-5715-DAB5-041A-3CAFAAD260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3B12A-E23F-E34D-1F1C-BC73E022EA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B06D7-33D6-704D-A5AC-054BCB3B29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5B8A20-F6A4-8847-B2F0-A30A2A9D8294}" type="datetimeFigureOut">
              <a:rPr lang="en-US" smtClean="0"/>
              <a:t>10/29/24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F84F2-7043-0641-8D45-B967A454FB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86198-58F3-11A2-2CD3-928FC37D4E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41E16-AD05-6E43-8ABD-574794FA4A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282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emf"/><Relationship Id="rId4" Type="http://schemas.openxmlformats.org/officeDocument/2006/relationships/image" Target="../media/image23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rewes.org/" TargetMode="Externa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emf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4208039E-45F9-CB8F-393C-3AEF6F394C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7934" y="60603"/>
            <a:ext cx="7022372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algn="ctr"/>
            <a:r>
              <a:rPr lang="en-US" sz="3600" i="1" dirty="0">
                <a:solidFill>
                  <a:srgbClr val="001ABF"/>
                </a:solidFill>
                <a:latin typeface="Arial Black" charset="0"/>
              </a:rPr>
              <a:t>Geology 5640/6640</a:t>
            </a:r>
          </a:p>
          <a:p>
            <a:pPr algn="ctr"/>
            <a:r>
              <a:rPr lang="en-US" sz="3600" i="1" dirty="0">
                <a:solidFill>
                  <a:srgbClr val="001ABF"/>
                </a:solidFill>
                <a:latin typeface="Arial Black" charset="0"/>
              </a:rPr>
              <a:t>Introduction to Seismology</a:t>
            </a:r>
            <a:endParaRPr lang="en-US" sz="3600" i="1" u="sng" dirty="0">
              <a:solidFill>
                <a:srgbClr val="001ABF"/>
              </a:solidFill>
              <a:latin typeface="Arial Black" charset="0"/>
            </a:endParaRPr>
          </a:p>
        </p:txBody>
      </p:sp>
      <p:sp>
        <p:nvSpPr>
          <p:cNvPr id="4" name="Text Box 26">
            <a:extLst>
              <a:ext uri="{FF2B5EF4-FFF2-40B4-BE49-F238E27FC236}">
                <a16:creationId xmlns:a16="http://schemas.microsoft.com/office/drawing/2014/main" id="{00B1A641-72DF-BA70-2808-5F94C3DA85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1195" y="60603"/>
            <a:ext cx="186140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FF0000"/>
                </a:solidFill>
              </a:rPr>
              <a:t>29 Oct 2024</a:t>
            </a:r>
          </a:p>
        </p:txBody>
      </p:sp>
      <p:sp>
        <p:nvSpPr>
          <p:cNvPr id="5" name="Text Box 27">
            <a:extLst>
              <a:ext uri="{FF2B5EF4-FFF2-40B4-BE49-F238E27FC236}">
                <a16:creationId xmlns:a16="http://schemas.microsoft.com/office/drawing/2014/main" id="{F77B3A9C-006E-5D56-D699-EFFD1A17D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19843" y="6428066"/>
            <a:ext cx="268432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pPr eaLnBrk="0" hangingPunct="0"/>
            <a:r>
              <a:rPr lang="en-US" sz="1800" dirty="0">
                <a:solidFill>
                  <a:srgbClr val="001ABF"/>
                </a:solidFill>
              </a:rPr>
              <a:t>© A.R. Lowry 2011-2024</a:t>
            </a:r>
            <a:endParaRPr lang="en-US" sz="1800" dirty="0">
              <a:solidFill>
                <a:srgbClr val="001ABF"/>
              </a:solidFill>
              <a:ea typeface="ヒラギノ角ゴ Pro W3" charset="0"/>
              <a:cs typeface="ヒラギノ角ゴ Pro W3" charset="0"/>
            </a:endParaRPr>
          </a:p>
        </p:txBody>
      </p:sp>
      <p:sp>
        <p:nvSpPr>
          <p:cNvPr id="13" name="Text Box 28">
            <a:extLst>
              <a:ext uri="{FF2B5EF4-FFF2-40B4-BE49-F238E27FC236}">
                <a16:creationId xmlns:a16="http://schemas.microsoft.com/office/drawing/2014/main" id="{6406BCDF-8913-20DC-8F6B-B64DFAD185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6970" y="6348763"/>
            <a:ext cx="717619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Read for Thursday 31 October: </a:t>
            </a:r>
            <a:r>
              <a:rPr lang="en-US" i="1" dirty="0">
                <a:solidFill>
                  <a:srgbClr val="001ABF"/>
                </a:solidFill>
              </a:rPr>
              <a:t>S&amp;W</a:t>
            </a:r>
            <a:r>
              <a:rPr lang="en-US" dirty="0">
                <a:solidFill>
                  <a:srgbClr val="001ABF"/>
                </a:solidFill>
              </a:rPr>
              <a:t> 75–86 (§2.6)</a:t>
            </a:r>
          </a:p>
        </p:txBody>
      </p:sp>
      <p:sp>
        <p:nvSpPr>
          <p:cNvPr id="6" name="Text Box 68">
            <a:extLst>
              <a:ext uri="{FF2B5EF4-FFF2-40B4-BE49-F238E27FC236}">
                <a16:creationId xmlns:a16="http://schemas.microsoft.com/office/drawing/2014/main" id="{7498AEA0-5464-94D2-A3ED-06351A0F8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9716" y="1173358"/>
            <a:ext cx="8672567" cy="53091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mc="http://schemas.openxmlformats.org/markup-compatibility/2006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mc="http://schemas.openxmlformats.org/markup-compatibility/2006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mc="http://schemas.openxmlformats.org/markup-compatibility/2006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Last time: </a:t>
            </a:r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Seismic Source Modeling</a:t>
            </a:r>
          </a:p>
          <a:p>
            <a:endParaRPr lang="en-US" sz="300" i="1" dirty="0">
              <a:solidFill>
                <a:srgbClr val="001ABF"/>
              </a:solidFill>
              <a:latin typeface="Arial Black" charset="0"/>
            </a:endParaRPr>
          </a:p>
          <a:p>
            <a:r>
              <a:rPr lang="en-US" dirty="0">
                <a:solidFill>
                  <a:srgbClr val="001ABF"/>
                </a:solidFill>
              </a:rPr>
              <a:t>• </a:t>
            </a:r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Seismic source analysis</a:t>
            </a:r>
            <a:r>
              <a:rPr lang="en-US" dirty="0">
                <a:solidFill>
                  <a:srgbClr val="001ABF"/>
                </a:solidFill>
              </a:rPr>
              <a:t> shows that:</a:t>
            </a:r>
          </a:p>
          <a:p>
            <a:endParaRPr lang="en-US" sz="3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   </a:t>
            </a:r>
            <a:r>
              <a:rPr lang="en-US" dirty="0">
                <a:solidFill>
                  <a:srgbClr val="001ABF"/>
                </a:solidFill>
                <a:sym typeface="Wingdings" pitchFamily="2" charset="2"/>
              </a:rPr>
              <a:t> Earthquake </a:t>
            </a:r>
            <a:r>
              <a:rPr lang="en-US" b="1" i="1" dirty="0">
                <a:solidFill>
                  <a:srgbClr val="001ABF"/>
                </a:solidFill>
                <a:latin typeface="Arial Black" panose="020B0604020202020204" pitchFamily="34" charset="0"/>
                <a:cs typeface="Arial Black" panose="020B0604020202020204" pitchFamily="34" charset="0"/>
                <a:sym typeface="Wingdings" pitchFamily="2" charset="2"/>
              </a:rPr>
              <a:t>ruptures</a:t>
            </a:r>
            <a:r>
              <a:rPr lang="en-US" dirty="0">
                <a:solidFill>
                  <a:srgbClr val="001ABF"/>
                </a:solidFill>
                <a:sym typeface="Wingdings" pitchFamily="2" charset="2"/>
              </a:rPr>
              <a:t> (slip pulses) propagate from a</a:t>
            </a:r>
          </a:p>
          <a:p>
            <a:r>
              <a:rPr lang="en-US" dirty="0">
                <a:solidFill>
                  <a:srgbClr val="001ABF"/>
                </a:solidFill>
                <a:sym typeface="Wingdings" pitchFamily="2" charset="2"/>
              </a:rPr>
              <a:t>       nucleus of initiation outward in seconds to minutes</a:t>
            </a:r>
          </a:p>
          <a:p>
            <a:endParaRPr lang="en-US" sz="3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   </a:t>
            </a:r>
            <a:r>
              <a:rPr lang="en-US" dirty="0">
                <a:solidFill>
                  <a:srgbClr val="001ABF"/>
                </a:solidFill>
                <a:sym typeface="Wingdings" pitchFamily="2" charset="2"/>
              </a:rPr>
              <a:t> Different regions of the fault slip by different amounts</a:t>
            </a:r>
          </a:p>
          <a:p>
            <a:r>
              <a:rPr lang="en-US" dirty="0">
                <a:solidFill>
                  <a:srgbClr val="001ABF"/>
                </a:solidFill>
                <a:sym typeface="Wingdings" pitchFamily="2" charset="2"/>
              </a:rPr>
              <a:t>       and often in variable directions</a:t>
            </a:r>
          </a:p>
          <a:p>
            <a:endParaRPr lang="en-US" sz="300" dirty="0">
              <a:solidFill>
                <a:srgbClr val="001ABF"/>
              </a:solidFill>
              <a:sym typeface="Wingdings" pitchFamily="2" charset="2"/>
            </a:endParaRPr>
          </a:p>
          <a:p>
            <a:r>
              <a:rPr lang="en-US" dirty="0">
                <a:solidFill>
                  <a:srgbClr val="001ABF"/>
                </a:solidFill>
                <a:sym typeface="Wingdings" pitchFamily="2" charset="2"/>
              </a:rPr>
              <a:t>    Slip is often “patchy”, with areas of large slip &amp; moment</a:t>
            </a:r>
          </a:p>
          <a:p>
            <a:r>
              <a:rPr lang="en-US" dirty="0">
                <a:solidFill>
                  <a:srgbClr val="001ABF"/>
                </a:solidFill>
                <a:sym typeface="Wingdings" pitchFamily="2" charset="2"/>
              </a:rPr>
              <a:t>       release separated by regions of smaller slip</a:t>
            </a:r>
          </a:p>
          <a:p>
            <a:endParaRPr lang="en-US" sz="300" dirty="0">
              <a:solidFill>
                <a:srgbClr val="001ABF"/>
              </a:solidFill>
              <a:sym typeface="Wingdings" pitchFamily="2" charset="2"/>
            </a:endParaRPr>
          </a:p>
          <a:p>
            <a:r>
              <a:rPr lang="en-US" dirty="0">
                <a:solidFill>
                  <a:srgbClr val="001ABF"/>
                </a:solidFill>
              </a:rPr>
              <a:t>   </a:t>
            </a:r>
            <a:r>
              <a:rPr lang="en-US" dirty="0">
                <a:solidFill>
                  <a:srgbClr val="001ABF"/>
                </a:solidFill>
                <a:sym typeface="Wingdings" pitchFamily="2" charset="2"/>
              </a:rPr>
              <a:t> </a:t>
            </a:r>
            <a:r>
              <a:rPr lang="en-US" dirty="0">
                <a:solidFill>
                  <a:srgbClr val="001ABF"/>
                </a:solidFill>
                <a:sym typeface="Symbol" charset="0"/>
              </a:rPr>
              <a:t>Slip usually propagates at ~ </a:t>
            </a:r>
            <a:r>
              <a:rPr lang="en-US" i="1" dirty="0">
                <a:latin typeface="Times New Roman" charset="0"/>
              </a:rPr>
              <a:t>V</a:t>
            </a:r>
            <a:r>
              <a:rPr lang="en-US" i="1" baseline="-25000" dirty="0">
                <a:latin typeface="Times New Roman" charset="0"/>
              </a:rPr>
              <a:t>S</a:t>
            </a:r>
            <a:r>
              <a:rPr lang="en-US" dirty="0">
                <a:solidFill>
                  <a:schemeClr val="accent2"/>
                </a:solidFill>
                <a:sym typeface="Symbol" charset="0"/>
              </a:rPr>
              <a:t> </a:t>
            </a:r>
            <a:r>
              <a:rPr lang="en-US" dirty="0">
                <a:solidFill>
                  <a:srgbClr val="001ABF"/>
                </a:solidFill>
                <a:sym typeface="Symbol" charset="0"/>
              </a:rPr>
              <a:t>but can be </a:t>
            </a:r>
            <a:r>
              <a:rPr lang="en-US" i="1" dirty="0" err="1">
                <a:solidFill>
                  <a:srgbClr val="001ABF"/>
                </a:solidFill>
                <a:latin typeface="Arial Black" charset="0"/>
              </a:rPr>
              <a:t>supershear</a:t>
            </a:r>
            <a:endParaRPr lang="en-US" dirty="0">
              <a:solidFill>
                <a:srgbClr val="001ABF"/>
              </a:solidFill>
              <a:sym typeface="Wingdings" pitchFamily="2" charset="2"/>
            </a:endParaRPr>
          </a:p>
          <a:p>
            <a:endParaRPr lang="en-US" sz="300" dirty="0">
              <a:solidFill>
                <a:srgbClr val="001ABF"/>
              </a:solidFill>
              <a:sym typeface="Wingdings" pitchFamily="2" charset="2"/>
            </a:endParaRPr>
          </a:p>
          <a:p>
            <a:r>
              <a:rPr lang="en-US" dirty="0">
                <a:solidFill>
                  <a:srgbClr val="001ABF"/>
                </a:solidFill>
                <a:sym typeface="Wingdings" pitchFamily="2" charset="2"/>
              </a:rPr>
              <a:t>    Changes in geometry/sense of slip </a:t>
            </a:r>
            <a:r>
              <a:rPr lang="en-US" b="1" i="1" dirty="0">
                <a:solidFill>
                  <a:srgbClr val="001ABF"/>
                </a:solidFill>
                <a:latin typeface="Arial Black" panose="020B0604020202020204" pitchFamily="34" charset="0"/>
                <a:cs typeface="Arial Black" panose="020B0604020202020204" pitchFamily="34" charset="0"/>
                <a:sym typeface="Wingdings" pitchFamily="2" charset="2"/>
              </a:rPr>
              <a:t>do not </a:t>
            </a:r>
            <a:r>
              <a:rPr lang="en-US" dirty="0">
                <a:solidFill>
                  <a:srgbClr val="001ABF"/>
                </a:solidFill>
                <a:sym typeface="Wingdings" pitchFamily="2" charset="2"/>
              </a:rPr>
              <a:t>always</a:t>
            </a:r>
          </a:p>
          <a:p>
            <a:r>
              <a:rPr lang="en-US" dirty="0">
                <a:solidFill>
                  <a:srgbClr val="001ABF"/>
                </a:solidFill>
                <a:sym typeface="Wingdings" pitchFamily="2" charset="2"/>
              </a:rPr>
              <a:t>       serve as barriers to rupture propagation!</a:t>
            </a:r>
          </a:p>
          <a:p>
            <a:endParaRPr lang="en-US" sz="300" dirty="0">
              <a:solidFill>
                <a:srgbClr val="001ABF"/>
              </a:solidFill>
              <a:sym typeface="Wingdings" pitchFamily="2" charset="2"/>
            </a:endParaRPr>
          </a:p>
          <a:p>
            <a:r>
              <a:rPr lang="en-US" dirty="0">
                <a:solidFill>
                  <a:srgbClr val="001ABF"/>
                </a:solidFill>
                <a:sym typeface="Wingdings" pitchFamily="2" charset="2"/>
              </a:rPr>
              <a:t>• Comparison to geodesy shows that some (slower) slip is not</a:t>
            </a:r>
          </a:p>
          <a:p>
            <a:r>
              <a:rPr lang="en-US" dirty="0">
                <a:solidFill>
                  <a:srgbClr val="001ABF"/>
                </a:solidFill>
                <a:sym typeface="Wingdings" pitchFamily="2" charset="2"/>
              </a:rPr>
              <a:t>   recorded in body waves (so may be larger &amp; more complex!)</a:t>
            </a:r>
            <a:endParaRPr lang="en-US" dirty="0">
              <a:solidFill>
                <a:srgbClr val="001ABF"/>
              </a:solidFill>
            </a:endParaRPr>
          </a:p>
          <a:p>
            <a:endParaRPr lang="en-US" sz="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006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>
            <a:extLst>
              <a:ext uri="{FF2B5EF4-FFF2-40B4-BE49-F238E27FC236}">
                <a16:creationId xmlns:a16="http://schemas.microsoft.com/office/drawing/2014/main" id="{641ED712-A553-A28F-8005-139CD75FF5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8206" y="328612"/>
            <a:ext cx="794884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We also require that energy is conserved: Sum of energy</a:t>
            </a:r>
          </a:p>
          <a:p>
            <a:r>
              <a:rPr lang="en-US" dirty="0">
                <a:solidFill>
                  <a:srgbClr val="001ABF"/>
                </a:solidFill>
              </a:rPr>
              <a:t>in wave amplitudes leaving the boundary must equal the </a:t>
            </a:r>
          </a:p>
          <a:p>
            <a:r>
              <a:rPr lang="en-US" dirty="0">
                <a:solidFill>
                  <a:srgbClr val="001ABF"/>
                </a:solidFill>
              </a:rPr>
              <a:t>energy in the incident wave.  After lots of algebra: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E868A6B-BC73-F00F-B596-B9FB3BFEE4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5343" y="1724025"/>
            <a:ext cx="5421313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7A619E6F-8A7B-B6DB-3E77-40A618D6CC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80518" y="2455862"/>
            <a:ext cx="6432550" cy="587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F523C313-EB6E-71DD-43B0-BD32E929BB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6031" y="3252787"/>
            <a:ext cx="7121525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18658CE2-FEF6-6AB8-D6E9-986C4F37AF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8743" y="4995862"/>
            <a:ext cx="6894513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85591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>
            <a:extLst>
              <a:ext uri="{FF2B5EF4-FFF2-40B4-BE49-F238E27FC236}">
                <a16:creationId xmlns:a16="http://schemas.microsoft.com/office/drawing/2014/main" id="{2923C96B-30FA-69FD-A80D-7E4028C788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1983" y="109538"/>
            <a:ext cx="8788033" cy="1692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These four equations, with five unknown amplitudes, are called </a:t>
            </a:r>
          </a:p>
          <a:p>
            <a:r>
              <a:rPr lang="en-US" sz="3200" i="1" dirty="0" err="1">
                <a:solidFill>
                  <a:srgbClr val="FF0000"/>
                </a:solidFill>
                <a:latin typeface="Arial Black" charset="0"/>
              </a:rPr>
              <a:t>Zoeppritz</a:t>
            </a:r>
            <a:r>
              <a:rPr lang="en-US" sz="3200" i="1" dirty="0">
                <a:solidFill>
                  <a:srgbClr val="FF0000"/>
                </a:solidFill>
                <a:latin typeface="Arial Black" charset="0"/>
              </a:rPr>
              <a:t>’ Equations</a:t>
            </a:r>
            <a:r>
              <a:rPr lang="en-US" sz="3200" dirty="0">
                <a:solidFill>
                  <a:srgbClr val="001ABF"/>
                </a:solidFill>
              </a:rPr>
              <a:t>.</a:t>
            </a:r>
          </a:p>
          <a:p>
            <a:r>
              <a:rPr lang="en-US" dirty="0">
                <a:solidFill>
                  <a:srgbClr val="001ABF"/>
                </a:solidFill>
              </a:rPr>
              <a:t>If we fix the amplitude for the incident wave (e.g., </a:t>
            </a:r>
            <a:r>
              <a:rPr lang="en-US" i="1" dirty="0">
                <a:latin typeface="Times New Roman" charset="0"/>
              </a:rPr>
              <a:t>A</a:t>
            </a:r>
            <a:r>
              <a:rPr lang="en-US" baseline="-25000" dirty="0">
                <a:latin typeface="Times New Roman" charset="0"/>
              </a:rPr>
              <a:t>0</a:t>
            </a:r>
            <a:r>
              <a:rPr lang="en-US" dirty="0">
                <a:latin typeface="Times New Roman" charset="0"/>
              </a:rPr>
              <a:t> = 1</a:t>
            </a:r>
            <a:r>
              <a:rPr lang="en-US" dirty="0">
                <a:solidFill>
                  <a:srgbClr val="001ABF"/>
                </a:solidFill>
              </a:rPr>
              <a:t>),</a:t>
            </a:r>
          </a:p>
          <a:p>
            <a:r>
              <a:rPr lang="en-US" dirty="0">
                <a:solidFill>
                  <a:srgbClr val="001ABF"/>
                </a:solidFill>
              </a:rPr>
              <a:t>we can solve for the other four algebraically.</a:t>
            </a:r>
          </a:p>
        </p:txBody>
      </p:sp>
      <p:pic>
        <p:nvPicPr>
          <p:cNvPr id="4" name="Picture 3" descr="zp1">
            <a:extLst>
              <a:ext uri="{FF2B5EF4-FFF2-40B4-BE49-F238E27FC236}">
                <a16:creationId xmlns:a16="http://schemas.microsoft.com/office/drawing/2014/main" id="{1124D429-4DFA-58D5-2116-67D1034FD8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0258" y="1814513"/>
            <a:ext cx="5111750" cy="4573588"/>
          </a:xfrm>
          <a:prstGeom prst="rect">
            <a:avLst/>
          </a:prstGeom>
          <a:noFill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 Box 5">
            <a:extLst>
              <a:ext uri="{FF2B5EF4-FFF2-40B4-BE49-F238E27FC236}">
                <a16:creationId xmlns:a16="http://schemas.microsoft.com/office/drawing/2014/main" id="{9E9479D6-F897-F32A-205D-4883C109FF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35983" y="1785938"/>
            <a:ext cx="3230372" cy="45243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Model from:</a:t>
            </a:r>
          </a:p>
          <a:p>
            <a:r>
              <a:rPr lang="en-US" dirty="0">
                <a:hlinkClick r:id="rId3"/>
              </a:rPr>
              <a:t>https://crewes.org/</a:t>
            </a:r>
            <a:endParaRPr lang="en-US" dirty="0"/>
          </a:p>
          <a:p>
            <a:r>
              <a:rPr lang="en-US" u="sng" dirty="0" err="1">
                <a:solidFill>
                  <a:schemeClr val="hlink"/>
                </a:solidFill>
              </a:rPr>
              <a:t>ResearchLinks</a:t>
            </a:r>
            <a:r>
              <a:rPr lang="en-US" u="sng" dirty="0">
                <a:solidFill>
                  <a:schemeClr val="hlink"/>
                </a:solidFill>
              </a:rPr>
              <a:t>/</a:t>
            </a:r>
          </a:p>
          <a:p>
            <a:r>
              <a:rPr lang="en-US" u="sng" dirty="0" err="1">
                <a:solidFill>
                  <a:schemeClr val="hlink"/>
                </a:solidFill>
              </a:rPr>
              <a:t>ExplorerPrograms</a:t>
            </a:r>
            <a:r>
              <a:rPr lang="en-US" u="sng" dirty="0">
                <a:solidFill>
                  <a:schemeClr val="hlink"/>
                </a:solidFill>
              </a:rPr>
              <a:t>/ZE/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i="1" dirty="0">
                <a:latin typeface="Symbol" charset="0"/>
                <a:sym typeface="Symbol" charset="0"/>
              </a:rPr>
              <a:t>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/>
              <a:t> </a:t>
            </a:r>
            <a:r>
              <a:rPr lang="en-US" dirty="0">
                <a:latin typeface="Times New Roman" charset="0"/>
              </a:rPr>
              <a:t>= 2000</a:t>
            </a:r>
            <a:r>
              <a:rPr lang="en-US" dirty="0">
                <a:solidFill>
                  <a:srgbClr val="001ABF"/>
                </a:solidFill>
              </a:rPr>
              <a:t>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Symbol" charset="0"/>
                <a:sym typeface="Symbol" charset="0"/>
              </a:rPr>
              <a:t>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/>
              <a:t> </a:t>
            </a:r>
            <a:r>
              <a:rPr lang="en-US" dirty="0">
                <a:latin typeface="Times New Roman" charset="0"/>
              </a:rPr>
              <a:t>= 2200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>
                <a:solidFill>
                  <a:srgbClr val="001ABF"/>
                </a:solidFill>
              </a:rPr>
              <a:t>kg/m</a:t>
            </a:r>
            <a:r>
              <a:rPr lang="en-US" baseline="30000" dirty="0">
                <a:solidFill>
                  <a:srgbClr val="001ABF"/>
                </a:solidFill>
              </a:rPr>
              <a:t>3</a:t>
            </a:r>
          </a:p>
          <a:p>
            <a:endParaRPr lang="en-US" sz="600" dirty="0">
              <a:solidFill>
                <a:schemeClr val="accent2"/>
              </a:solidFill>
            </a:endParaRPr>
          </a:p>
          <a:p>
            <a:endParaRPr lang="en-US" sz="600" dirty="0">
              <a:solidFill>
                <a:schemeClr val="accent2"/>
              </a:solidFill>
            </a:endParaRPr>
          </a:p>
          <a:p>
            <a:r>
              <a:rPr lang="en-US" i="1" dirty="0">
                <a:latin typeface="Symbol" charset="0"/>
                <a:sym typeface="Symbol" charset="0"/>
              </a:rPr>
              <a:t>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/>
              <a:t> </a:t>
            </a:r>
            <a:r>
              <a:rPr lang="en-US" dirty="0">
                <a:latin typeface="Times New Roman" charset="0"/>
              </a:rPr>
              <a:t>= 3000</a:t>
            </a:r>
            <a:r>
              <a:rPr lang="en-US" dirty="0">
                <a:solidFill>
                  <a:srgbClr val="001ABF"/>
                </a:solidFill>
              </a:rPr>
              <a:t>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Symbol" charset="0"/>
                <a:sym typeface="Symbol" charset="0"/>
              </a:rPr>
              <a:t>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/>
              <a:t> </a:t>
            </a:r>
            <a:r>
              <a:rPr lang="en-US" dirty="0">
                <a:latin typeface="Times New Roman" charset="0"/>
              </a:rPr>
              <a:t>= 4000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	 </a:t>
            </a:r>
            <a:r>
              <a:rPr lang="en-US" dirty="0">
                <a:solidFill>
                  <a:srgbClr val="001ABF"/>
                </a:solidFill>
              </a:rPr>
              <a:t>m/s</a:t>
            </a:r>
          </a:p>
          <a:p>
            <a:endParaRPr lang="en-US" sz="600" dirty="0">
              <a:solidFill>
                <a:schemeClr val="accent2"/>
              </a:solidFill>
            </a:endParaRPr>
          </a:p>
          <a:p>
            <a:endParaRPr lang="en-US" sz="600" dirty="0">
              <a:solidFill>
                <a:schemeClr val="accent2"/>
              </a:solidFill>
            </a:endParaRPr>
          </a:p>
          <a:p>
            <a:r>
              <a:rPr lang="en-US" i="1" dirty="0">
                <a:latin typeface="Symbol" charset="0"/>
                <a:sym typeface="Symbol" charset="0"/>
              </a:rPr>
              <a:t>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/>
              <a:t> </a:t>
            </a:r>
            <a:r>
              <a:rPr lang="en-US" dirty="0">
                <a:latin typeface="Times New Roman" charset="0"/>
              </a:rPr>
              <a:t>= 1500</a:t>
            </a:r>
            <a:r>
              <a:rPr lang="en-US" dirty="0">
                <a:solidFill>
                  <a:srgbClr val="001ABF"/>
                </a:solidFill>
              </a:rPr>
              <a:t>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Symbol" charset="0"/>
                <a:sym typeface="Symbol" charset="0"/>
              </a:rPr>
              <a:t>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/>
              <a:t> </a:t>
            </a:r>
            <a:r>
              <a:rPr lang="en-US" dirty="0">
                <a:latin typeface="Times New Roman" charset="0"/>
              </a:rPr>
              <a:t>= 2000</a:t>
            </a: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	</a:t>
            </a:r>
            <a:r>
              <a:rPr lang="en-US" dirty="0">
                <a:solidFill>
                  <a:srgbClr val="001ABF"/>
                </a:solidFill>
              </a:rPr>
              <a:t> m/s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863FA584-49FA-36DC-E47C-AD7899F2DD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983" y="3005138"/>
            <a:ext cx="517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/>
              <a:t>R</a:t>
            </a:r>
            <a:r>
              <a:rPr lang="en-US" baseline="-25000"/>
              <a:t>p</a:t>
            </a:r>
            <a:endParaRPr lang="en-US"/>
          </a:p>
        </p:txBody>
      </p:sp>
      <p:sp>
        <p:nvSpPr>
          <p:cNvPr id="8" name="Text Box 7">
            <a:extLst>
              <a:ext uri="{FF2B5EF4-FFF2-40B4-BE49-F238E27FC236}">
                <a16:creationId xmlns:a16="http://schemas.microsoft.com/office/drawing/2014/main" id="{8C475F76-23D5-B4FF-8EF7-6803AEE1D4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3858" y="2881313"/>
            <a:ext cx="48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/>
              <a:t>T</a:t>
            </a:r>
            <a:r>
              <a:rPr lang="en-US" baseline="-25000"/>
              <a:t>p</a:t>
            </a:r>
            <a:endParaRPr lang="en-US"/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00BAEA7B-4155-29C5-00B7-83DDF6849D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658" y="4710113"/>
            <a:ext cx="50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/>
              <a:t>R</a:t>
            </a:r>
            <a:r>
              <a:rPr lang="en-US" baseline="-25000"/>
              <a:t>s</a:t>
            </a:r>
            <a:endParaRPr lang="en-US"/>
          </a:p>
        </p:txBody>
      </p:sp>
      <p:sp>
        <p:nvSpPr>
          <p:cNvPr id="13" name="Text Box 9">
            <a:extLst>
              <a:ext uri="{FF2B5EF4-FFF2-40B4-BE49-F238E27FC236}">
                <a16:creationId xmlns:a16="http://schemas.microsoft.com/office/drawing/2014/main" id="{6A36F3CB-21D3-E238-6E5D-E397BAD10C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0096" y="5443538"/>
            <a:ext cx="471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/>
              <a:t>T</a:t>
            </a:r>
            <a:r>
              <a:rPr lang="en-US" baseline="-25000"/>
              <a:t>s</a:t>
            </a:r>
            <a:endParaRPr lang="en-US"/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93B6B346-5D14-6821-34AF-27249D90B9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121" y="6291263"/>
            <a:ext cx="35036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 err="1">
                <a:solidFill>
                  <a:srgbClr val="001ABF"/>
                </a:solidFill>
                <a:latin typeface="Times New Roman" charset="0"/>
              </a:rPr>
              <a:t>Crewes</a:t>
            </a:r>
            <a:r>
              <a:rPr lang="en-US" i="1" dirty="0">
                <a:solidFill>
                  <a:srgbClr val="001ABF"/>
                </a:solidFill>
                <a:latin typeface="Times New Roman" charset="0"/>
              </a:rPr>
              <a:t> </a:t>
            </a:r>
            <a:r>
              <a:rPr lang="en-US" i="1" dirty="0" err="1">
                <a:solidFill>
                  <a:srgbClr val="001ABF"/>
                </a:solidFill>
                <a:latin typeface="Times New Roman" charset="0"/>
              </a:rPr>
              <a:t>Zoeppritz</a:t>
            </a:r>
            <a:r>
              <a:rPr lang="en-US" i="1" dirty="0">
                <a:solidFill>
                  <a:srgbClr val="001ABF"/>
                </a:solidFill>
                <a:latin typeface="Times New Roman" charset="0"/>
              </a:rPr>
              <a:t> Explorer</a:t>
            </a:r>
          </a:p>
        </p:txBody>
      </p:sp>
    </p:spTree>
    <p:extLst>
      <p:ext uri="{BB962C8B-B14F-4D97-AF65-F5344CB8AC3E}">
        <p14:creationId xmlns:p14="http://schemas.microsoft.com/office/powerpoint/2010/main" val="4058917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14BCF4B6-EF2A-8DCB-296A-EAB5D3FA61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7889" y="228125"/>
            <a:ext cx="8916223" cy="6401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200" i="1" dirty="0">
                <a:solidFill>
                  <a:srgbClr val="001ABF"/>
                </a:solidFill>
                <a:latin typeface="Arial Black" charset="0"/>
              </a:rPr>
              <a:t>Seismic Wave Energy Partitioning</a:t>
            </a:r>
          </a:p>
          <a:p>
            <a:endParaRPr lang="en-US" sz="6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With Snell’s Law and the wave equations in our tool-belt,</a:t>
            </a:r>
          </a:p>
          <a:p>
            <a:r>
              <a:rPr lang="en-US" dirty="0">
                <a:solidFill>
                  <a:srgbClr val="001ABF"/>
                </a:solidFill>
              </a:rPr>
              <a:t>   we’re ready to consider what happens to seismic amplitudes</a:t>
            </a:r>
          </a:p>
          <a:p>
            <a:r>
              <a:rPr lang="en-US" dirty="0">
                <a:solidFill>
                  <a:srgbClr val="001ABF"/>
                </a:solidFill>
              </a:rPr>
              <a:t>   when an incoming wave arrives at a change in properties (and</a:t>
            </a:r>
          </a:p>
          <a:p>
            <a:r>
              <a:rPr lang="en-US" dirty="0">
                <a:solidFill>
                  <a:srgbClr val="001ABF"/>
                </a:solidFill>
              </a:rPr>
              <a:t>   hence, conversions occur). </a:t>
            </a:r>
          </a:p>
          <a:p>
            <a:endParaRPr lang="en-US" sz="12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One obvious thing that has </a:t>
            </a:r>
          </a:p>
          <a:p>
            <a:r>
              <a:rPr lang="en-US" dirty="0">
                <a:solidFill>
                  <a:srgbClr val="001ABF"/>
                </a:solidFill>
              </a:rPr>
              <a:t>   to happen is</a:t>
            </a:r>
          </a:p>
          <a:p>
            <a:r>
              <a:rPr lang="en-US" dirty="0">
                <a:solidFill>
                  <a:srgbClr val="001ABF"/>
                </a:solidFill>
              </a:rPr>
              <a:t>   </a:t>
            </a:r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conservation</a:t>
            </a:r>
            <a:endParaRPr lang="en-US" i="1" dirty="0">
              <a:solidFill>
                <a:srgbClr val="001ABF"/>
              </a:solidFill>
            </a:endParaRPr>
          </a:p>
          <a:p>
            <a:r>
              <a:rPr lang="en-US" i="1" dirty="0">
                <a:solidFill>
                  <a:srgbClr val="001ABF"/>
                </a:solidFill>
              </a:rPr>
              <a:t>   </a:t>
            </a:r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of energy</a:t>
            </a:r>
            <a:r>
              <a:rPr lang="en-US" dirty="0">
                <a:solidFill>
                  <a:srgbClr val="001ABF"/>
                </a:solidFill>
              </a:rPr>
              <a:t>, i.e.,</a:t>
            </a:r>
          </a:p>
          <a:p>
            <a:endParaRPr lang="en-US" sz="1200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   </a:t>
            </a:r>
            <a:r>
              <a:rPr lang="en-US" i="1" dirty="0"/>
              <a:t>reflected energy +</a:t>
            </a:r>
          </a:p>
          <a:p>
            <a:r>
              <a:rPr lang="en-US" i="1" dirty="0"/>
              <a:t>   transmitted energy</a:t>
            </a:r>
          </a:p>
          <a:p>
            <a:r>
              <a:rPr lang="en-US" i="1" dirty="0"/>
              <a:t>   = energy of the </a:t>
            </a:r>
          </a:p>
          <a:p>
            <a:r>
              <a:rPr lang="en-US" i="1" dirty="0"/>
              <a:t>   incoming wave</a:t>
            </a:r>
          </a:p>
          <a:p>
            <a:endParaRPr lang="en-US" sz="1200" i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As you might expect, energy is related to amplitude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1ABF"/>
                </a:solidFill>
              </a:rPr>
              <a:t> of the</a:t>
            </a:r>
          </a:p>
          <a:p>
            <a:r>
              <a:rPr lang="en-US" dirty="0">
                <a:solidFill>
                  <a:srgbClr val="001ABF"/>
                </a:solidFill>
              </a:rPr>
              <a:t>   wave.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2F21AEA-CD17-DC67-7CEE-5336721757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78664" y="2133125"/>
            <a:ext cx="2535865" cy="3475038"/>
          </a:xfrm>
          <a:prstGeom prst="rect">
            <a:avLst/>
          </a:prstGeom>
          <a:solidFill>
            <a:schemeClr val="accent1">
              <a:lumMod val="60000"/>
              <a:lumOff val="40000"/>
              <a:alpha val="6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" name="Line 7">
            <a:extLst>
              <a:ext uri="{FF2B5EF4-FFF2-40B4-BE49-F238E27FC236}">
                <a16:creationId xmlns:a16="http://schemas.microsoft.com/office/drawing/2014/main" id="{2C801EC2-1B2E-A71B-494B-AD2992E68B2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298231" y="3541924"/>
            <a:ext cx="2516298" cy="1561419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Text Box 8">
            <a:extLst>
              <a:ext uri="{FF2B5EF4-FFF2-40B4-BE49-F238E27FC236}">
                <a16:creationId xmlns:a16="http://schemas.microsoft.com/office/drawing/2014/main" id="{21DB257E-A94D-7C2F-2DC4-A7F9E5477826}"/>
              </a:ext>
            </a:extLst>
          </p:cNvPr>
          <p:cNvSpPr txBox="1">
            <a:spLocks noChangeArrowheads="1"/>
          </p:cNvSpPr>
          <p:nvPr/>
        </p:nvSpPr>
        <p:spPr bwMode="auto">
          <a:xfrm rot="19617244">
            <a:off x="7335274" y="4655267"/>
            <a:ext cx="1189665" cy="336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/>
              <a:t>incoming P</a:t>
            </a: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3916A42C-4A0E-7548-FD93-35681DE6AA8F}"/>
              </a:ext>
            </a:extLst>
          </p:cNvPr>
          <p:cNvSpPr>
            <a:spLocks/>
          </p:cNvSpPr>
          <p:nvPr/>
        </p:nvSpPr>
        <p:spPr bwMode="auto">
          <a:xfrm rot="19699398">
            <a:off x="5996901" y="3811944"/>
            <a:ext cx="2817628" cy="1127039"/>
          </a:xfrm>
          <a:custGeom>
            <a:avLst/>
            <a:gdLst>
              <a:gd name="T0" fmla="*/ 0 w 2214"/>
              <a:gd name="T1" fmla="*/ 1370 h 1372"/>
              <a:gd name="T2" fmla="*/ 96 w 2214"/>
              <a:gd name="T3" fmla="*/ 1322 h 1372"/>
              <a:gd name="T4" fmla="*/ 144 w 2214"/>
              <a:gd name="T5" fmla="*/ 1226 h 1372"/>
              <a:gd name="T6" fmla="*/ 288 w 2214"/>
              <a:gd name="T7" fmla="*/ 698 h 1372"/>
              <a:gd name="T8" fmla="*/ 370 w 2214"/>
              <a:gd name="T9" fmla="*/ 341 h 1372"/>
              <a:gd name="T10" fmla="*/ 445 w 2214"/>
              <a:gd name="T11" fmla="*/ 122 h 1372"/>
              <a:gd name="T12" fmla="*/ 501 w 2214"/>
              <a:gd name="T13" fmla="*/ 29 h 1372"/>
              <a:gd name="T14" fmla="*/ 564 w 2214"/>
              <a:gd name="T15" fmla="*/ 10 h 1372"/>
              <a:gd name="T16" fmla="*/ 626 w 2214"/>
              <a:gd name="T17" fmla="*/ 41 h 1372"/>
              <a:gd name="T18" fmla="*/ 701 w 2214"/>
              <a:gd name="T19" fmla="*/ 254 h 1372"/>
              <a:gd name="T20" fmla="*/ 832 w 2214"/>
              <a:gd name="T21" fmla="*/ 697 h 1372"/>
              <a:gd name="T22" fmla="*/ 901 w 2214"/>
              <a:gd name="T23" fmla="*/ 997 h 1372"/>
              <a:gd name="T24" fmla="*/ 1001 w 2214"/>
              <a:gd name="T25" fmla="*/ 1297 h 1372"/>
              <a:gd name="T26" fmla="*/ 1076 w 2214"/>
              <a:gd name="T27" fmla="*/ 1366 h 1372"/>
              <a:gd name="T28" fmla="*/ 1170 w 2214"/>
              <a:gd name="T29" fmla="*/ 1335 h 1372"/>
              <a:gd name="T30" fmla="*/ 1201 w 2214"/>
              <a:gd name="T31" fmla="*/ 1272 h 1372"/>
              <a:gd name="T32" fmla="*/ 1307 w 2214"/>
              <a:gd name="T33" fmla="*/ 904 h 1372"/>
              <a:gd name="T34" fmla="*/ 1457 w 2214"/>
              <a:gd name="T35" fmla="*/ 385 h 1372"/>
              <a:gd name="T36" fmla="*/ 1526 w 2214"/>
              <a:gd name="T37" fmla="*/ 141 h 1372"/>
              <a:gd name="T38" fmla="*/ 1595 w 2214"/>
              <a:gd name="T39" fmla="*/ 35 h 1372"/>
              <a:gd name="T40" fmla="*/ 1651 w 2214"/>
              <a:gd name="T41" fmla="*/ 4 h 1372"/>
              <a:gd name="T42" fmla="*/ 1707 w 2214"/>
              <a:gd name="T43" fmla="*/ 60 h 1372"/>
              <a:gd name="T44" fmla="*/ 1795 w 2214"/>
              <a:gd name="T45" fmla="*/ 329 h 1372"/>
              <a:gd name="T46" fmla="*/ 1889 w 2214"/>
              <a:gd name="T47" fmla="*/ 647 h 1372"/>
              <a:gd name="T48" fmla="*/ 2020 w 2214"/>
              <a:gd name="T49" fmla="*/ 1110 h 1372"/>
              <a:gd name="T50" fmla="*/ 2120 w 2214"/>
              <a:gd name="T51" fmla="*/ 1322 h 1372"/>
              <a:gd name="T52" fmla="*/ 2214 w 2214"/>
              <a:gd name="T53" fmla="*/ 1347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214" h="1372">
                <a:moveTo>
                  <a:pt x="0" y="1370"/>
                </a:moveTo>
                <a:cubicBezTo>
                  <a:pt x="36" y="1358"/>
                  <a:pt x="72" y="1346"/>
                  <a:pt x="96" y="1322"/>
                </a:cubicBezTo>
                <a:cubicBezTo>
                  <a:pt x="120" y="1298"/>
                  <a:pt x="112" y="1330"/>
                  <a:pt x="144" y="1226"/>
                </a:cubicBezTo>
                <a:cubicBezTo>
                  <a:pt x="176" y="1122"/>
                  <a:pt x="250" y="846"/>
                  <a:pt x="288" y="698"/>
                </a:cubicBezTo>
                <a:cubicBezTo>
                  <a:pt x="326" y="550"/>
                  <a:pt x="344" y="437"/>
                  <a:pt x="370" y="341"/>
                </a:cubicBezTo>
                <a:cubicBezTo>
                  <a:pt x="396" y="245"/>
                  <a:pt x="423" y="174"/>
                  <a:pt x="445" y="122"/>
                </a:cubicBezTo>
                <a:cubicBezTo>
                  <a:pt x="467" y="70"/>
                  <a:pt x="481" y="48"/>
                  <a:pt x="501" y="29"/>
                </a:cubicBezTo>
                <a:cubicBezTo>
                  <a:pt x="521" y="10"/>
                  <a:pt x="543" y="8"/>
                  <a:pt x="564" y="10"/>
                </a:cubicBezTo>
                <a:cubicBezTo>
                  <a:pt x="585" y="12"/>
                  <a:pt x="603" y="0"/>
                  <a:pt x="626" y="41"/>
                </a:cubicBezTo>
                <a:cubicBezTo>
                  <a:pt x="649" y="82"/>
                  <a:pt x="667" y="145"/>
                  <a:pt x="701" y="254"/>
                </a:cubicBezTo>
                <a:cubicBezTo>
                  <a:pt x="735" y="363"/>
                  <a:pt x="799" y="573"/>
                  <a:pt x="832" y="697"/>
                </a:cubicBezTo>
                <a:cubicBezTo>
                  <a:pt x="865" y="821"/>
                  <a:pt x="873" y="897"/>
                  <a:pt x="901" y="997"/>
                </a:cubicBezTo>
                <a:cubicBezTo>
                  <a:pt x="929" y="1097"/>
                  <a:pt x="972" y="1236"/>
                  <a:pt x="1001" y="1297"/>
                </a:cubicBezTo>
                <a:cubicBezTo>
                  <a:pt x="1030" y="1358"/>
                  <a:pt x="1048" y="1360"/>
                  <a:pt x="1076" y="1366"/>
                </a:cubicBezTo>
                <a:cubicBezTo>
                  <a:pt x="1104" y="1372"/>
                  <a:pt x="1149" y="1351"/>
                  <a:pt x="1170" y="1335"/>
                </a:cubicBezTo>
                <a:cubicBezTo>
                  <a:pt x="1191" y="1319"/>
                  <a:pt x="1178" y="1344"/>
                  <a:pt x="1201" y="1272"/>
                </a:cubicBezTo>
                <a:cubicBezTo>
                  <a:pt x="1224" y="1200"/>
                  <a:pt x="1264" y="1052"/>
                  <a:pt x="1307" y="904"/>
                </a:cubicBezTo>
                <a:cubicBezTo>
                  <a:pt x="1350" y="756"/>
                  <a:pt x="1420" y="512"/>
                  <a:pt x="1457" y="385"/>
                </a:cubicBezTo>
                <a:cubicBezTo>
                  <a:pt x="1494" y="258"/>
                  <a:pt x="1503" y="199"/>
                  <a:pt x="1526" y="141"/>
                </a:cubicBezTo>
                <a:cubicBezTo>
                  <a:pt x="1549" y="83"/>
                  <a:pt x="1574" y="58"/>
                  <a:pt x="1595" y="35"/>
                </a:cubicBezTo>
                <a:cubicBezTo>
                  <a:pt x="1616" y="12"/>
                  <a:pt x="1632" y="0"/>
                  <a:pt x="1651" y="4"/>
                </a:cubicBezTo>
                <a:cubicBezTo>
                  <a:pt x="1670" y="8"/>
                  <a:pt x="1683" y="6"/>
                  <a:pt x="1707" y="60"/>
                </a:cubicBezTo>
                <a:cubicBezTo>
                  <a:pt x="1731" y="114"/>
                  <a:pt x="1765" y="231"/>
                  <a:pt x="1795" y="329"/>
                </a:cubicBezTo>
                <a:cubicBezTo>
                  <a:pt x="1825" y="427"/>
                  <a:pt x="1852" y="517"/>
                  <a:pt x="1889" y="647"/>
                </a:cubicBezTo>
                <a:cubicBezTo>
                  <a:pt x="1926" y="777"/>
                  <a:pt x="1982" y="998"/>
                  <a:pt x="2020" y="1110"/>
                </a:cubicBezTo>
                <a:cubicBezTo>
                  <a:pt x="2058" y="1222"/>
                  <a:pt x="2088" y="1283"/>
                  <a:pt x="2120" y="1322"/>
                </a:cubicBezTo>
                <a:cubicBezTo>
                  <a:pt x="2152" y="1361"/>
                  <a:pt x="2183" y="1354"/>
                  <a:pt x="2214" y="1347"/>
                </a:cubicBezTo>
              </a:path>
            </a:pathLst>
          </a:custGeom>
          <a:noFill/>
          <a:ln w="508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3300"/>
                </a:solidFill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Line 10">
            <a:extLst>
              <a:ext uri="{FF2B5EF4-FFF2-40B4-BE49-F238E27FC236}">
                <a16:creationId xmlns:a16="http://schemas.microsoft.com/office/drawing/2014/main" id="{BBDD05AF-4C97-923E-6271-EA215B4FFB3E}"/>
              </a:ext>
            </a:extLst>
          </p:cNvPr>
          <p:cNvSpPr>
            <a:spLocks noChangeShapeType="1"/>
          </p:cNvSpPr>
          <p:nvPr/>
        </p:nvSpPr>
        <p:spPr bwMode="auto">
          <a:xfrm>
            <a:off x="6511509" y="4254150"/>
            <a:ext cx="330680" cy="5009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1" name="Text Box 11">
            <a:extLst>
              <a:ext uri="{FF2B5EF4-FFF2-40B4-BE49-F238E27FC236}">
                <a16:creationId xmlns:a16="http://schemas.microsoft.com/office/drawing/2014/main" id="{CE38392B-7C4F-74AF-1419-631BCFCDBD9D}"/>
              </a:ext>
            </a:extLst>
          </p:cNvPr>
          <p:cNvSpPr txBox="1">
            <a:spLocks noChangeArrowheads="1"/>
          </p:cNvSpPr>
          <p:nvPr/>
        </p:nvSpPr>
        <p:spPr bwMode="auto">
          <a:xfrm rot="19137381">
            <a:off x="6413675" y="4438077"/>
            <a:ext cx="309156" cy="3365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>
                <a:latin typeface="Times New Roman" charset="0"/>
              </a:rPr>
              <a:t>A</a:t>
            </a:r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624DAAA5-B385-FB4B-4B2B-A3447E6AB29F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511376" y="3549751"/>
            <a:ext cx="1295326" cy="1174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noFill/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7D3630A6-A2F8-31CE-50A4-E0DEAEEA66FD}"/>
              </a:ext>
            </a:extLst>
          </p:cNvPr>
          <p:cNvSpPr>
            <a:spLocks/>
          </p:cNvSpPr>
          <p:nvPr/>
        </p:nvSpPr>
        <p:spPr bwMode="auto">
          <a:xfrm>
            <a:off x="7992721" y="3541924"/>
            <a:ext cx="166318" cy="387420"/>
          </a:xfrm>
          <a:custGeom>
            <a:avLst/>
            <a:gdLst>
              <a:gd name="T0" fmla="*/ 0 w 85"/>
              <a:gd name="T1" fmla="*/ 0 h 198"/>
              <a:gd name="T2" fmla="*/ 35 w 85"/>
              <a:gd name="T3" fmla="*/ 110 h 198"/>
              <a:gd name="T4" fmla="*/ 85 w 85"/>
              <a:gd name="T5" fmla="*/ 198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" h="198">
                <a:moveTo>
                  <a:pt x="0" y="0"/>
                </a:moveTo>
                <a:cubicBezTo>
                  <a:pt x="10" y="38"/>
                  <a:pt x="21" y="77"/>
                  <a:pt x="35" y="110"/>
                </a:cubicBezTo>
                <a:cubicBezTo>
                  <a:pt x="49" y="143"/>
                  <a:pt x="67" y="170"/>
                  <a:pt x="85" y="19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id="{9D093CA1-F4FA-BEB6-B924-4F225DA12E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17037" y="3541924"/>
            <a:ext cx="344377" cy="455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Symbol" charset="0"/>
                <a:sym typeface="Symbol" charset="0"/>
              </a:rPr>
              <a:t>q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3CB20BE-7BF1-CEBF-F42A-E0EE6486AE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4529" y="2133125"/>
            <a:ext cx="1220972" cy="3475038"/>
          </a:xfrm>
          <a:prstGeom prst="rect">
            <a:avLst/>
          </a:prstGeom>
          <a:solidFill>
            <a:srgbClr val="FF71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651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4C4B9FAE-C5F8-D47F-6677-CBC3924551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714" y="223749"/>
            <a:ext cx="489326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3200" i="1" dirty="0">
                <a:solidFill>
                  <a:srgbClr val="001ABF"/>
                </a:solidFill>
                <a:latin typeface="Arial Black" charset="0"/>
              </a:rPr>
              <a:t>Impedance Contrast</a:t>
            </a:r>
            <a:r>
              <a:rPr lang="en-US" sz="3200" dirty="0">
                <a:solidFill>
                  <a:srgbClr val="001ABF"/>
                </a:solidFill>
                <a:latin typeface="Arial Black" charset="0"/>
              </a:rPr>
              <a:t>: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id="{E7C3CFD3-66D2-931B-7193-493D189420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564" y="879386"/>
            <a:ext cx="8486267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Thus far we</a:t>
            </a:r>
            <a:r>
              <a:rPr lang="en-US" dirty="0">
                <a:solidFill>
                  <a:srgbClr val="001ABF"/>
                </a:solidFill>
                <a:latin typeface="Arial"/>
              </a:rPr>
              <a:t>’</a:t>
            </a:r>
            <a:r>
              <a:rPr lang="en-US" dirty="0">
                <a:solidFill>
                  <a:srgbClr val="001ABF"/>
                </a:solidFill>
              </a:rPr>
              <a:t>ve focused much of the discussion on concepts</a:t>
            </a:r>
          </a:p>
          <a:p>
            <a:r>
              <a:rPr lang="en-US" dirty="0">
                <a:solidFill>
                  <a:srgbClr val="001ABF"/>
                </a:solidFill>
              </a:rPr>
              <a:t>related to velocity &amp; travel-time, but seismic waves also have</a:t>
            </a:r>
          </a:p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amplitude</a:t>
            </a:r>
            <a:r>
              <a:rPr lang="en-US" i="1" dirty="0">
                <a:solidFill>
                  <a:srgbClr val="001ABF"/>
                </a:solidFill>
              </a:rPr>
              <a:t>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solidFill>
                  <a:schemeClr val="tx2"/>
                </a:solidFill>
                <a:latin typeface="Times New Roman" charset="0"/>
              </a:rPr>
              <a:t>A</a:t>
            </a:r>
            <a:r>
              <a:rPr lang="en-US" dirty="0">
                <a:solidFill>
                  <a:srgbClr val="001ABF"/>
                </a:solidFill>
              </a:rPr>
              <a:t>, of the particle displacements: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BABD9BD1-59FF-596F-D7E1-E155FA30F2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1839" y="2098586"/>
            <a:ext cx="5291833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Amplitudes of reflections &amp; </a:t>
            </a:r>
          </a:p>
          <a:p>
            <a:r>
              <a:rPr lang="en-US" dirty="0">
                <a:solidFill>
                  <a:srgbClr val="001ABF"/>
                </a:solidFill>
              </a:rPr>
              <a:t>refractions are determined by </a:t>
            </a:r>
          </a:p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energy partitioning</a:t>
            </a:r>
            <a:r>
              <a:rPr lang="en-US" dirty="0"/>
              <a:t> </a:t>
            </a:r>
            <a:r>
              <a:rPr lang="en-US" dirty="0">
                <a:solidFill>
                  <a:srgbClr val="001ABF"/>
                </a:solidFill>
              </a:rPr>
              <a:t>at the </a:t>
            </a:r>
          </a:p>
          <a:p>
            <a:r>
              <a:rPr lang="en-US" dirty="0">
                <a:solidFill>
                  <a:srgbClr val="001ABF"/>
                </a:solidFill>
              </a:rPr>
              <a:t>boundary. A normally-incident (</a:t>
            </a:r>
            <a:r>
              <a:rPr lang="en-US" i="1" dirty="0">
                <a:latin typeface="Symbol" charset="0"/>
                <a:sym typeface="Symbol" charset="0"/>
              </a:rPr>
              <a:t></a:t>
            </a:r>
            <a:r>
              <a:rPr lang="en-US" dirty="0">
                <a:latin typeface="Times New Roman" charset="0"/>
              </a:rPr>
              <a:t>= 0</a:t>
            </a:r>
            <a:r>
              <a:rPr lang="en-US" dirty="0">
                <a:solidFill>
                  <a:srgbClr val="001ABF"/>
                </a:solidFill>
              </a:rPr>
              <a:t>) </a:t>
            </a:r>
          </a:p>
          <a:p>
            <a:r>
              <a:rPr lang="en-US" i="1" dirty="0"/>
              <a:t>P</a:t>
            </a:r>
            <a:r>
              <a:rPr lang="en-US" dirty="0">
                <a:solidFill>
                  <a:srgbClr val="001ABF"/>
                </a:solidFill>
              </a:rPr>
              <a:t>-wave with amplitude </a:t>
            </a:r>
            <a:r>
              <a:rPr lang="en-US" i="1" dirty="0">
                <a:latin typeface="Times New Roman" charset="0"/>
              </a:rPr>
              <a:t>A</a:t>
            </a:r>
            <a:r>
              <a:rPr lang="en-US" i="1" baseline="-25000" dirty="0">
                <a:latin typeface="Times New Roman" charset="0"/>
              </a:rPr>
              <a:t>i</a:t>
            </a:r>
            <a:r>
              <a:rPr lang="en-US" dirty="0"/>
              <a:t> </a:t>
            </a:r>
            <a:r>
              <a:rPr lang="en-US" dirty="0">
                <a:solidFill>
                  <a:srgbClr val="001ABF"/>
                </a:solidFill>
              </a:rPr>
              <a:t>produces a </a:t>
            </a:r>
          </a:p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reflected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/>
              <a:t>P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with amplitude: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6064D7-4482-AF60-1965-7AFC31160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3177" y="2247811"/>
            <a:ext cx="2057400" cy="2819400"/>
          </a:xfrm>
          <a:prstGeom prst="rect">
            <a:avLst/>
          </a:prstGeom>
          <a:solidFill>
            <a:schemeClr val="accent1">
              <a:lumMod val="60000"/>
              <a:lumOff val="40000"/>
              <a:alpha val="6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Line 9">
            <a:extLst>
              <a:ext uri="{FF2B5EF4-FFF2-40B4-BE49-F238E27FC236}">
                <a16:creationId xmlns:a16="http://schemas.microsoft.com/office/drawing/2014/main" id="{4EF5B434-2FCC-CD39-7BC9-A034E59003B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99052" y="3390811"/>
            <a:ext cx="2041525" cy="12668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Text Box 10">
            <a:extLst>
              <a:ext uri="{FF2B5EF4-FFF2-40B4-BE49-F238E27FC236}">
                <a16:creationId xmlns:a16="http://schemas.microsoft.com/office/drawing/2014/main" id="{E8D68664-9C1A-1DEB-A792-DAAC3515B401}"/>
              </a:ext>
            </a:extLst>
          </p:cNvPr>
          <p:cNvSpPr txBox="1">
            <a:spLocks noChangeArrowheads="1"/>
          </p:cNvSpPr>
          <p:nvPr/>
        </p:nvSpPr>
        <p:spPr bwMode="auto">
          <a:xfrm rot="19617244">
            <a:off x="2640427" y="4229011"/>
            <a:ext cx="11890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/>
              <a:t>incoming P</a:t>
            </a: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EF5CEA6C-DA8E-A5F2-4E3B-584A1CBD8EE5}"/>
              </a:ext>
            </a:extLst>
          </p:cNvPr>
          <p:cNvSpPr>
            <a:spLocks/>
          </p:cNvSpPr>
          <p:nvPr/>
        </p:nvSpPr>
        <p:spPr bwMode="auto">
          <a:xfrm rot="19699398">
            <a:off x="1554577" y="3609886"/>
            <a:ext cx="2286000" cy="914400"/>
          </a:xfrm>
          <a:custGeom>
            <a:avLst/>
            <a:gdLst>
              <a:gd name="T0" fmla="*/ 0 w 2214"/>
              <a:gd name="T1" fmla="*/ 1370 h 1372"/>
              <a:gd name="T2" fmla="*/ 96 w 2214"/>
              <a:gd name="T3" fmla="*/ 1322 h 1372"/>
              <a:gd name="T4" fmla="*/ 144 w 2214"/>
              <a:gd name="T5" fmla="*/ 1226 h 1372"/>
              <a:gd name="T6" fmla="*/ 288 w 2214"/>
              <a:gd name="T7" fmla="*/ 698 h 1372"/>
              <a:gd name="T8" fmla="*/ 370 w 2214"/>
              <a:gd name="T9" fmla="*/ 341 h 1372"/>
              <a:gd name="T10" fmla="*/ 445 w 2214"/>
              <a:gd name="T11" fmla="*/ 122 h 1372"/>
              <a:gd name="T12" fmla="*/ 501 w 2214"/>
              <a:gd name="T13" fmla="*/ 29 h 1372"/>
              <a:gd name="T14" fmla="*/ 564 w 2214"/>
              <a:gd name="T15" fmla="*/ 10 h 1372"/>
              <a:gd name="T16" fmla="*/ 626 w 2214"/>
              <a:gd name="T17" fmla="*/ 41 h 1372"/>
              <a:gd name="T18" fmla="*/ 701 w 2214"/>
              <a:gd name="T19" fmla="*/ 254 h 1372"/>
              <a:gd name="T20" fmla="*/ 832 w 2214"/>
              <a:gd name="T21" fmla="*/ 697 h 1372"/>
              <a:gd name="T22" fmla="*/ 901 w 2214"/>
              <a:gd name="T23" fmla="*/ 997 h 1372"/>
              <a:gd name="T24" fmla="*/ 1001 w 2214"/>
              <a:gd name="T25" fmla="*/ 1297 h 1372"/>
              <a:gd name="T26" fmla="*/ 1076 w 2214"/>
              <a:gd name="T27" fmla="*/ 1366 h 1372"/>
              <a:gd name="T28" fmla="*/ 1170 w 2214"/>
              <a:gd name="T29" fmla="*/ 1335 h 1372"/>
              <a:gd name="T30" fmla="*/ 1201 w 2214"/>
              <a:gd name="T31" fmla="*/ 1272 h 1372"/>
              <a:gd name="T32" fmla="*/ 1307 w 2214"/>
              <a:gd name="T33" fmla="*/ 904 h 1372"/>
              <a:gd name="T34" fmla="*/ 1457 w 2214"/>
              <a:gd name="T35" fmla="*/ 385 h 1372"/>
              <a:gd name="T36" fmla="*/ 1526 w 2214"/>
              <a:gd name="T37" fmla="*/ 141 h 1372"/>
              <a:gd name="T38" fmla="*/ 1595 w 2214"/>
              <a:gd name="T39" fmla="*/ 35 h 1372"/>
              <a:gd name="T40" fmla="*/ 1651 w 2214"/>
              <a:gd name="T41" fmla="*/ 4 h 1372"/>
              <a:gd name="T42" fmla="*/ 1707 w 2214"/>
              <a:gd name="T43" fmla="*/ 60 h 1372"/>
              <a:gd name="T44" fmla="*/ 1795 w 2214"/>
              <a:gd name="T45" fmla="*/ 329 h 1372"/>
              <a:gd name="T46" fmla="*/ 1889 w 2214"/>
              <a:gd name="T47" fmla="*/ 647 h 1372"/>
              <a:gd name="T48" fmla="*/ 2020 w 2214"/>
              <a:gd name="T49" fmla="*/ 1110 h 1372"/>
              <a:gd name="T50" fmla="*/ 2120 w 2214"/>
              <a:gd name="T51" fmla="*/ 1322 h 1372"/>
              <a:gd name="T52" fmla="*/ 2214 w 2214"/>
              <a:gd name="T53" fmla="*/ 1347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214" h="1372">
                <a:moveTo>
                  <a:pt x="0" y="1370"/>
                </a:moveTo>
                <a:cubicBezTo>
                  <a:pt x="36" y="1358"/>
                  <a:pt x="72" y="1346"/>
                  <a:pt x="96" y="1322"/>
                </a:cubicBezTo>
                <a:cubicBezTo>
                  <a:pt x="120" y="1298"/>
                  <a:pt x="112" y="1330"/>
                  <a:pt x="144" y="1226"/>
                </a:cubicBezTo>
                <a:cubicBezTo>
                  <a:pt x="176" y="1122"/>
                  <a:pt x="250" y="846"/>
                  <a:pt x="288" y="698"/>
                </a:cubicBezTo>
                <a:cubicBezTo>
                  <a:pt x="326" y="550"/>
                  <a:pt x="344" y="437"/>
                  <a:pt x="370" y="341"/>
                </a:cubicBezTo>
                <a:cubicBezTo>
                  <a:pt x="396" y="245"/>
                  <a:pt x="423" y="174"/>
                  <a:pt x="445" y="122"/>
                </a:cubicBezTo>
                <a:cubicBezTo>
                  <a:pt x="467" y="70"/>
                  <a:pt x="481" y="48"/>
                  <a:pt x="501" y="29"/>
                </a:cubicBezTo>
                <a:cubicBezTo>
                  <a:pt x="521" y="10"/>
                  <a:pt x="543" y="8"/>
                  <a:pt x="564" y="10"/>
                </a:cubicBezTo>
                <a:cubicBezTo>
                  <a:pt x="585" y="12"/>
                  <a:pt x="603" y="0"/>
                  <a:pt x="626" y="41"/>
                </a:cubicBezTo>
                <a:cubicBezTo>
                  <a:pt x="649" y="82"/>
                  <a:pt x="667" y="145"/>
                  <a:pt x="701" y="254"/>
                </a:cubicBezTo>
                <a:cubicBezTo>
                  <a:pt x="735" y="363"/>
                  <a:pt x="799" y="573"/>
                  <a:pt x="832" y="697"/>
                </a:cubicBezTo>
                <a:cubicBezTo>
                  <a:pt x="865" y="821"/>
                  <a:pt x="873" y="897"/>
                  <a:pt x="901" y="997"/>
                </a:cubicBezTo>
                <a:cubicBezTo>
                  <a:pt x="929" y="1097"/>
                  <a:pt x="972" y="1236"/>
                  <a:pt x="1001" y="1297"/>
                </a:cubicBezTo>
                <a:cubicBezTo>
                  <a:pt x="1030" y="1358"/>
                  <a:pt x="1048" y="1360"/>
                  <a:pt x="1076" y="1366"/>
                </a:cubicBezTo>
                <a:cubicBezTo>
                  <a:pt x="1104" y="1372"/>
                  <a:pt x="1149" y="1351"/>
                  <a:pt x="1170" y="1335"/>
                </a:cubicBezTo>
                <a:cubicBezTo>
                  <a:pt x="1191" y="1319"/>
                  <a:pt x="1178" y="1344"/>
                  <a:pt x="1201" y="1272"/>
                </a:cubicBezTo>
                <a:cubicBezTo>
                  <a:pt x="1224" y="1200"/>
                  <a:pt x="1264" y="1052"/>
                  <a:pt x="1307" y="904"/>
                </a:cubicBezTo>
                <a:cubicBezTo>
                  <a:pt x="1350" y="756"/>
                  <a:pt x="1420" y="512"/>
                  <a:pt x="1457" y="385"/>
                </a:cubicBezTo>
                <a:cubicBezTo>
                  <a:pt x="1494" y="258"/>
                  <a:pt x="1503" y="199"/>
                  <a:pt x="1526" y="141"/>
                </a:cubicBezTo>
                <a:cubicBezTo>
                  <a:pt x="1549" y="83"/>
                  <a:pt x="1574" y="58"/>
                  <a:pt x="1595" y="35"/>
                </a:cubicBezTo>
                <a:cubicBezTo>
                  <a:pt x="1616" y="12"/>
                  <a:pt x="1632" y="0"/>
                  <a:pt x="1651" y="4"/>
                </a:cubicBezTo>
                <a:cubicBezTo>
                  <a:pt x="1670" y="8"/>
                  <a:pt x="1683" y="6"/>
                  <a:pt x="1707" y="60"/>
                </a:cubicBezTo>
                <a:cubicBezTo>
                  <a:pt x="1731" y="114"/>
                  <a:pt x="1765" y="231"/>
                  <a:pt x="1795" y="329"/>
                </a:cubicBezTo>
                <a:cubicBezTo>
                  <a:pt x="1825" y="427"/>
                  <a:pt x="1852" y="517"/>
                  <a:pt x="1889" y="647"/>
                </a:cubicBezTo>
                <a:cubicBezTo>
                  <a:pt x="1926" y="777"/>
                  <a:pt x="1982" y="998"/>
                  <a:pt x="2020" y="1110"/>
                </a:cubicBezTo>
                <a:cubicBezTo>
                  <a:pt x="2058" y="1222"/>
                  <a:pt x="2088" y="1283"/>
                  <a:pt x="2120" y="1322"/>
                </a:cubicBezTo>
                <a:cubicBezTo>
                  <a:pt x="2152" y="1361"/>
                  <a:pt x="2183" y="1354"/>
                  <a:pt x="2214" y="1347"/>
                </a:cubicBezTo>
              </a:path>
            </a:pathLst>
          </a:custGeom>
          <a:noFill/>
          <a:ln w="508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3300"/>
                </a:solidFill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2" name="Line 12">
            <a:extLst>
              <a:ext uri="{FF2B5EF4-FFF2-40B4-BE49-F238E27FC236}">
                <a16:creationId xmlns:a16="http://schemas.microsoft.com/office/drawing/2014/main" id="{272679E4-3343-6A9B-475A-124CD26EAE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72090" y="3968661"/>
            <a:ext cx="268288" cy="406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64E1B544-D1BA-D9A0-0A31-821854FB2777}"/>
              </a:ext>
            </a:extLst>
          </p:cNvPr>
          <p:cNvSpPr txBox="1">
            <a:spLocks noChangeArrowheads="1"/>
          </p:cNvSpPr>
          <p:nvPr/>
        </p:nvSpPr>
        <p:spPr bwMode="auto">
          <a:xfrm rot="19137381">
            <a:off x="1907002" y="4092486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>
                <a:latin typeface="Times New Roman" charset="0"/>
              </a:rPr>
              <a:t>A</a:t>
            </a:r>
          </a:p>
        </p:txBody>
      </p:sp>
      <p:sp>
        <p:nvSpPr>
          <p:cNvPr id="20" name="Line 14">
            <a:extLst>
              <a:ext uri="{FF2B5EF4-FFF2-40B4-BE49-F238E27FC236}">
                <a16:creationId xmlns:a16="http://schemas.microsoft.com/office/drawing/2014/main" id="{3A1460CF-C9CE-E821-2413-99566746531C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783302" y="3397161"/>
            <a:ext cx="1050925" cy="952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1508B745-9DBA-3068-6D95-20498C778FB2}"/>
              </a:ext>
            </a:extLst>
          </p:cNvPr>
          <p:cNvSpPr>
            <a:spLocks/>
          </p:cNvSpPr>
          <p:nvPr/>
        </p:nvSpPr>
        <p:spPr bwMode="auto">
          <a:xfrm>
            <a:off x="3173827" y="3390811"/>
            <a:ext cx="134938" cy="314325"/>
          </a:xfrm>
          <a:custGeom>
            <a:avLst/>
            <a:gdLst>
              <a:gd name="T0" fmla="*/ 0 w 85"/>
              <a:gd name="T1" fmla="*/ 0 h 198"/>
              <a:gd name="T2" fmla="*/ 35 w 85"/>
              <a:gd name="T3" fmla="*/ 110 h 198"/>
              <a:gd name="T4" fmla="*/ 85 w 85"/>
              <a:gd name="T5" fmla="*/ 198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" h="198">
                <a:moveTo>
                  <a:pt x="0" y="0"/>
                </a:moveTo>
                <a:cubicBezTo>
                  <a:pt x="10" y="38"/>
                  <a:pt x="21" y="77"/>
                  <a:pt x="35" y="110"/>
                </a:cubicBezTo>
                <a:cubicBezTo>
                  <a:pt x="49" y="143"/>
                  <a:pt x="67" y="170"/>
                  <a:pt x="85" y="19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Text Box 16">
            <a:extLst>
              <a:ext uri="{FF2B5EF4-FFF2-40B4-BE49-F238E27FC236}">
                <a16:creationId xmlns:a16="http://schemas.microsoft.com/office/drawing/2014/main" id="{E0FF0C44-06C1-122E-AB67-6A8E4386C2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69027" y="3390811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Symbol" charset="0"/>
                <a:sym typeface="Symbol" charset="0"/>
              </a:rPr>
              <a:t>q</a:t>
            </a:r>
          </a:p>
        </p:txBody>
      </p:sp>
      <p:sp>
        <p:nvSpPr>
          <p:cNvPr id="23" name="Text Box 18">
            <a:extLst>
              <a:ext uri="{FF2B5EF4-FFF2-40B4-BE49-F238E27FC236}">
                <a16:creationId xmlns:a16="http://schemas.microsoft.com/office/drawing/2014/main" id="{0D4E5BD3-E55C-CB41-ACC6-C0E2E0EB6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8089" y="4460786"/>
            <a:ext cx="213011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reflection</a:t>
            </a:r>
          </a:p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coefficient</a:t>
            </a:r>
            <a:r>
              <a:rPr lang="en-US" dirty="0">
                <a:solidFill>
                  <a:srgbClr val="001ABF"/>
                </a:solidFill>
              </a:rPr>
              <a:t>)</a:t>
            </a:r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2AAA3FAC-5D12-E9B7-9432-C231BEA970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589" y="5433924"/>
            <a:ext cx="6270066" cy="1200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/>
              <a:t>   </a:t>
            </a:r>
            <a:r>
              <a:rPr lang="en-US" dirty="0">
                <a:solidFill>
                  <a:srgbClr val="001ABF"/>
                </a:solidFill>
              </a:rPr>
              <a:t>and a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refracted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i="1" dirty="0"/>
              <a:t>P</a:t>
            </a:r>
            <a:r>
              <a:rPr lang="en-US" dirty="0">
                <a:solidFill>
                  <a:srgbClr val="001ABF"/>
                </a:solidFill>
              </a:rPr>
              <a:t>: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where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 err="1">
                <a:latin typeface="Times New Roman" charset="0"/>
              </a:rPr>
              <a:t>Z</a:t>
            </a:r>
            <a:r>
              <a:rPr lang="en-US" i="1" baseline="-25000" dirty="0" err="1">
                <a:latin typeface="Times New Roman" charset="0"/>
              </a:rPr>
              <a:t>i</a:t>
            </a:r>
            <a:r>
              <a:rPr lang="en-US" i="1" dirty="0">
                <a:latin typeface="Times New Roman" charset="0"/>
              </a:rPr>
              <a:t> = </a:t>
            </a:r>
            <a:r>
              <a:rPr lang="en-US" i="1" dirty="0">
                <a:latin typeface="Symbol" charset="0"/>
                <a:sym typeface="Symbol" charset="0"/>
              </a:rPr>
              <a:t></a:t>
            </a:r>
            <a:r>
              <a:rPr lang="en-US" i="1" baseline="-25000" dirty="0" err="1">
                <a:latin typeface="Times New Roman" charset="0"/>
              </a:rPr>
              <a:t>i</a:t>
            </a:r>
            <a:r>
              <a:rPr lang="en-US" i="1" dirty="0" err="1">
                <a:latin typeface="Times New Roman" charset="0"/>
              </a:rPr>
              <a:t>V</a:t>
            </a:r>
            <a:r>
              <a:rPr lang="en-US" i="1" baseline="-25000" dirty="0" err="1">
                <a:latin typeface="Times New Roman" charset="0"/>
              </a:rPr>
              <a:t>i</a:t>
            </a:r>
            <a:r>
              <a:rPr lang="en-US" dirty="0"/>
              <a:t> </a:t>
            </a:r>
            <a:r>
              <a:rPr lang="en-US" dirty="0">
                <a:solidFill>
                  <a:srgbClr val="001ABF"/>
                </a:solidFill>
              </a:rPr>
              <a:t>is the 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impedance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in layer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dirty="0">
                <a:solidFill>
                  <a:srgbClr val="001ABF"/>
                </a:solidFill>
              </a:rPr>
              <a:t>.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3DC58D16-C653-2D48-0BAD-DAF58979C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32714" y="5298986"/>
            <a:ext cx="2948075" cy="770918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6" name="Text Box 21">
            <a:extLst>
              <a:ext uri="{FF2B5EF4-FFF2-40B4-BE49-F238E27FC236}">
                <a16:creationId xmlns:a16="http://schemas.microsoft.com/office/drawing/2014/main" id="{30EF7AC1-3AAD-3999-036B-4772211EB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8089" y="5279936"/>
            <a:ext cx="246137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(</a:t>
            </a:r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transmission</a:t>
            </a:r>
          </a:p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coefficient</a:t>
            </a:r>
            <a:r>
              <a:rPr lang="en-US" dirty="0">
                <a:solidFill>
                  <a:srgbClr val="001ABF"/>
                </a:solidFill>
              </a:rPr>
              <a:t>)</a:t>
            </a:r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EB54AA66-A555-25F1-A637-D3E9BC4497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5189" y="4526791"/>
            <a:ext cx="2819400" cy="737270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A5E1BB39-7B06-10FE-4FF9-E62B3DCE4D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40577" y="2247811"/>
            <a:ext cx="990600" cy="2819400"/>
          </a:xfrm>
          <a:prstGeom prst="rect">
            <a:avLst/>
          </a:prstGeom>
          <a:solidFill>
            <a:srgbClr val="FF71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651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3">
            <a:extLst>
              <a:ext uri="{FF2B5EF4-FFF2-40B4-BE49-F238E27FC236}">
                <a16:creationId xmlns:a16="http://schemas.microsoft.com/office/drawing/2014/main" id="{76BE4A3E-9A50-AF07-2211-4B2BED0BC2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3267" y="335846"/>
            <a:ext cx="8725466" cy="6186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The energy </a:t>
            </a:r>
            <a:r>
              <a:rPr lang="en-US" i="1" dirty="0">
                <a:latin typeface="Times New Roman" charset="0"/>
              </a:rPr>
              <a:t>E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in a wave is directly proportional to the square of</a:t>
            </a:r>
          </a:p>
          <a:p>
            <a:r>
              <a:rPr lang="en-US" dirty="0">
                <a:solidFill>
                  <a:srgbClr val="001ABF"/>
                </a:solidFill>
              </a:rPr>
              <a:t>   the amplitude, </a:t>
            </a:r>
            <a:r>
              <a:rPr lang="en-US" i="1" dirty="0">
                <a:latin typeface="Times New Roman" charset="0"/>
              </a:rPr>
              <a:t>A</a:t>
            </a:r>
            <a:r>
              <a:rPr lang="en-US" baseline="30000" dirty="0">
                <a:latin typeface="Times New Roman" charset="0"/>
              </a:rPr>
              <a:t>2</a:t>
            </a:r>
            <a:r>
              <a:rPr lang="en-US" dirty="0">
                <a:solidFill>
                  <a:srgbClr val="001ABF"/>
                </a:solidFill>
              </a:rPr>
              <a:t>, and for this example, sign (i.e. propagation</a:t>
            </a:r>
          </a:p>
          <a:p>
            <a:r>
              <a:rPr lang="en-US" dirty="0">
                <a:solidFill>
                  <a:srgbClr val="001ABF"/>
                </a:solidFill>
              </a:rPr>
              <a:t>   direction) matters. We</a:t>
            </a:r>
            <a:r>
              <a:rPr lang="en-US" dirty="0">
                <a:solidFill>
                  <a:srgbClr val="001ABF"/>
                </a:solidFill>
                <a:latin typeface="Arial"/>
              </a:rPr>
              <a:t>’</a:t>
            </a:r>
            <a:r>
              <a:rPr lang="en-US" dirty="0">
                <a:solidFill>
                  <a:srgbClr val="001ABF"/>
                </a:solidFill>
              </a:rPr>
              <a:t>ll use the sign of the </a:t>
            </a:r>
            <a:r>
              <a:rPr lang="en-US" i="1" dirty="0">
                <a:latin typeface="Times New Roman" charset="0"/>
              </a:rPr>
              <a:t>z</a:t>
            </a:r>
            <a:r>
              <a:rPr lang="en-US" dirty="0">
                <a:solidFill>
                  <a:srgbClr val="001ABF"/>
                </a:solidFill>
              </a:rPr>
              <a:t>-component</a:t>
            </a:r>
          </a:p>
          <a:p>
            <a:r>
              <a:rPr lang="en-US" dirty="0">
                <a:solidFill>
                  <a:srgbClr val="001ABF"/>
                </a:solidFill>
              </a:rPr>
              <a:t>   (positive-down) of propagation. Then we have: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                                          Displacement must be continuous</a:t>
            </a:r>
          </a:p>
          <a:p>
            <a:r>
              <a:rPr lang="en-US" dirty="0">
                <a:solidFill>
                  <a:srgbClr val="001ABF"/>
                </a:solidFill>
              </a:rPr>
              <a:t>                                               at the boundary so:</a:t>
            </a:r>
          </a:p>
          <a:p>
            <a:r>
              <a:rPr lang="en-US" dirty="0">
                <a:solidFill>
                  <a:schemeClr val="accent2"/>
                </a:solidFill>
              </a:rPr>
              <a:t>                                                       </a:t>
            </a:r>
            <a:r>
              <a:rPr lang="en-US" i="1" dirty="0">
                <a:latin typeface="Times New Roman" charset="0"/>
              </a:rPr>
              <a:t>A</a:t>
            </a:r>
            <a:r>
              <a:rPr lang="en-US" i="1" baseline="-25000" dirty="0">
                <a:latin typeface="Times New Roman" charset="0"/>
              </a:rPr>
              <a:t>i</a:t>
            </a:r>
            <a:r>
              <a:rPr lang="en-US" dirty="0">
                <a:latin typeface="Times New Roman" charset="0"/>
              </a:rPr>
              <a:t> + </a:t>
            </a:r>
            <a:r>
              <a:rPr lang="en-US" i="1" dirty="0" err="1">
                <a:latin typeface="Times New Roman" charset="0"/>
              </a:rPr>
              <a:t>A</a:t>
            </a:r>
            <a:r>
              <a:rPr lang="en-US" i="1" baseline="-25000" dirty="0" err="1">
                <a:latin typeface="Times New Roman" charset="0"/>
              </a:rPr>
              <a:t>rfl</a:t>
            </a:r>
            <a:r>
              <a:rPr lang="en-US" dirty="0">
                <a:latin typeface="Times New Roman" charset="0"/>
              </a:rPr>
              <a:t> = </a:t>
            </a:r>
            <a:r>
              <a:rPr lang="en-US" i="1" dirty="0" err="1">
                <a:latin typeface="Times New Roman" charset="0"/>
              </a:rPr>
              <a:t>A</a:t>
            </a:r>
            <a:r>
              <a:rPr lang="en-US" i="1" baseline="-25000" dirty="0" err="1">
                <a:latin typeface="Times New Roman" charset="0"/>
              </a:rPr>
              <a:t>rfr</a:t>
            </a:r>
            <a:endParaRPr lang="en-US" dirty="0"/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                                           And: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</a:rPr>
              <a:t>                                                         </a:t>
            </a:r>
            <a:r>
              <a:rPr lang="en-US" dirty="0">
                <a:latin typeface="Times New Roman" charset="0"/>
              </a:rPr>
              <a:t>1 + </a:t>
            </a:r>
            <a:r>
              <a:rPr lang="en-US" i="1" dirty="0">
                <a:latin typeface="Times New Roman" charset="0"/>
              </a:rPr>
              <a:t>R</a:t>
            </a:r>
            <a:r>
              <a:rPr lang="en-US" dirty="0">
                <a:latin typeface="Times New Roman" charset="0"/>
              </a:rPr>
              <a:t> = </a:t>
            </a:r>
            <a:r>
              <a:rPr lang="en-US" i="1" dirty="0">
                <a:latin typeface="Times New Roman" charset="0"/>
              </a:rPr>
              <a:t>T</a:t>
            </a:r>
          </a:p>
          <a:p>
            <a:endParaRPr lang="en-US" sz="1200" i="1" dirty="0">
              <a:latin typeface="Times New Roman" charset="0"/>
            </a:endParaRPr>
          </a:p>
          <a:p>
            <a:r>
              <a:rPr lang="en-US" dirty="0">
                <a:solidFill>
                  <a:srgbClr val="001ABF"/>
                </a:solidFill>
              </a:rPr>
              <a:t>Note however for the </a:t>
            </a:r>
            <a:r>
              <a:rPr lang="en-US" i="1" dirty="0"/>
              <a:t>P</a:t>
            </a:r>
            <a:r>
              <a:rPr lang="en-US" dirty="0">
                <a:solidFill>
                  <a:srgbClr val="001ABF"/>
                </a:solidFill>
              </a:rPr>
              <a:t>-wave depicted here, this applies only</a:t>
            </a:r>
          </a:p>
          <a:p>
            <a:r>
              <a:rPr lang="en-US" dirty="0">
                <a:solidFill>
                  <a:srgbClr val="001ABF"/>
                </a:solidFill>
              </a:rPr>
              <a:t>   to the case where </a:t>
            </a:r>
            <a:r>
              <a:rPr lang="en-US" i="1" dirty="0">
                <a:latin typeface="Symbol" charset="0"/>
                <a:sym typeface="Symbol" charset="0"/>
              </a:rPr>
              <a:t></a:t>
            </a:r>
            <a:r>
              <a:rPr lang="en-US" i="1" baseline="-25000" dirty="0" err="1">
                <a:latin typeface="Times New Roman" charset="0"/>
              </a:rPr>
              <a:t>i</a:t>
            </a:r>
            <a:r>
              <a:rPr lang="en-US" dirty="0">
                <a:latin typeface="Times New Roman" charset="0"/>
              </a:rPr>
              <a:t> = 0°</a:t>
            </a:r>
            <a:r>
              <a:rPr lang="en-US" dirty="0">
                <a:solidFill>
                  <a:srgbClr val="001ABF"/>
                </a:solidFill>
              </a:rPr>
              <a:t>… (</a:t>
            </a:r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Why?</a:t>
            </a:r>
            <a:r>
              <a:rPr lang="en-US" dirty="0">
                <a:solidFill>
                  <a:srgbClr val="001ABF"/>
                </a:solidFill>
              </a:rPr>
              <a:t>)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1796B01-2CBA-0715-6D50-31B8879AFE58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298700" y="1453445"/>
            <a:ext cx="2536825" cy="3475038"/>
          </a:xfrm>
          <a:prstGeom prst="rect">
            <a:avLst/>
          </a:prstGeom>
          <a:solidFill>
            <a:schemeClr val="accent1">
              <a:lumMod val="60000"/>
              <a:lumOff val="40000"/>
              <a:alpha val="67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6" name="Line 6">
            <a:extLst>
              <a:ext uri="{FF2B5EF4-FFF2-40B4-BE49-F238E27FC236}">
                <a16:creationId xmlns:a16="http://schemas.microsoft.com/office/drawing/2014/main" id="{C73A398F-F8F3-3069-F218-11713CB2510C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1857375" y="2421820"/>
            <a:ext cx="2516188" cy="15621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7" name="Text Box 7">
            <a:extLst>
              <a:ext uri="{FF2B5EF4-FFF2-40B4-BE49-F238E27FC236}">
                <a16:creationId xmlns:a16="http://schemas.microsoft.com/office/drawing/2014/main" id="{0F4A62A1-183B-F18A-A975-E74B2E880A13}"/>
              </a:ext>
            </a:extLst>
          </p:cNvPr>
          <p:cNvSpPr txBox="1">
            <a:spLocks noChangeArrowheads="1"/>
          </p:cNvSpPr>
          <p:nvPr/>
        </p:nvSpPr>
        <p:spPr bwMode="auto">
          <a:xfrm rot="3417244">
            <a:off x="2019300" y="3407658"/>
            <a:ext cx="118903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/>
              <a:t>incoming P</a:t>
            </a:r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C52558F3-F8B4-CDA8-F172-81AE64932AA8}"/>
              </a:ext>
            </a:extLst>
          </p:cNvPr>
          <p:cNvSpPr>
            <a:spLocks/>
          </p:cNvSpPr>
          <p:nvPr/>
        </p:nvSpPr>
        <p:spPr bwMode="auto">
          <a:xfrm rot="3499398">
            <a:off x="1652588" y="2488495"/>
            <a:ext cx="2817813" cy="1125538"/>
          </a:xfrm>
          <a:custGeom>
            <a:avLst/>
            <a:gdLst>
              <a:gd name="T0" fmla="*/ 0 w 2214"/>
              <a:gd name="T1" fmla="*/ 1370 h 1372"/>
              <a:gd name="T2" fmla="*/ 96 w 2214"/>
              <a:gd name="T3" fmla="*/ 1322 h 1372"/>
              <a:gd name="T4" fmla="*/ 144 w 2214"/>
              <a:gd name="T5" fmla="*/ 1226 h 1372"/>
              <a:gd name="T6" fmla="*/ 288 w 2214"/>
              <a:gd name="T7" fmla="*/ 698 h 1372"/>
              <a:gd name="T8" fmla="*/ 370 w 2214"/>
              <a:gd name="T9" fmla="*/ 341 h 1372"/>
              <a:gd name="T10" fmla="*/ 445 w 2214"/>
              <a:gd name="T11" fmla="*/ 122 h 1372"/>
              <a:gd name="T12" fmla="*/ 501 w 2214"/>
              <a:gd name="T13" fmla="*/ 29 h 1372"/>
              <a:gd name="T14" fmla="*/ 564 w 2214"/>
              <a:gd name="T15" fmla="*/ 10 h 1372"/>
              <a:gd name="T16" fmla="*/ 626 w 2214"/>
              <a:gd name="T17" fmla="*/ 41 h 1372"/>
              <a:gd name="T18" fmla="*/ 701 w 2214"/>
              <a:gd name="T19" fmla="*/ 254 h 1372"/>
              <a:gd name="T20" fmla="*/ 832 w 2214"/>
              <a:gd name="T21" fmla="*/ 697 h 1372"/>
              <a:gd name="T22" fmla="*/ 901 w 2214"/>
              <a:gd name="T23" fmla="*/ 997 h 1372"/>
              <a:gd name="T24" fmla="*/ 1001 w 2214"/>
              <a:gd name="T25" fmla="*/ 1297 h 1372"/>
              <a:gd name="T26" fmla="*/ 1076 w 2214"/>
              <a:gd name="T27" fmla="*/ 1366 h 1372"/>
              <a:gd name="T28" fmla="*/ 1170 w 2214"/>
              <a:gd name="T29" fmla="*/ 1335 h 1372"/>
              <a:gd name="T30" fmla="*/ 1201 w 2214"/>
              <a:gd name="T31" fmla="*/ 1272 h 1372"/>
              <a:gd name="T32" fmla="*/ 1307 w 2214"/>
              <a:gd name="T33" fmla="*/ 904 h 1372"/>
              <a:gd name="T34" fmla="*/ 1457 w 2214"/>
              <a:gd name="T35" fmla="*/ 385 h 1372"/>
              <a:gd name="T36" fmla="*/ 1526 w 2214"/>
              <a:gd name="T37" fmla="*/ 141 h 1372"/>
              <a:gd name="T38" fmla="*/ 1595 w 2214"/>
              <a:gd name="T39" fmla="*/ 35 h 1372"/>
              <a:gd name="T40" fmla="*/ 1651 w 2214"/>
              <a:gd name="T41" fmla="*/ 4 h 1372"/>
              <a:gd name="T42" fmla="*/ 1707 w 2214"/>
              <a:gd name="T43" fmla="*/ 60 h 1372"/>
              <a:gd name="T44" fmla="*/ 1795 w 2214"/>
              <a:gd name="T45" fmla="*/ 329 h 1372"/>
              <a:gd name="T46" fmla="*/ 1889 w 2214"/>
              <a:gd name="T47" fmla="*/ 647 h 1372"/>
              <a:gd name="T48" fmla="*/ 2020 w 2214"/>
              <a:gd name="T49" fmla="*/ 1110 h 1372"/>
              <a:gd name="T50" fmla="*/ 2120 w 2214"/>
              <a:gd name="T51" fmla="*/ 1322 h 1372"/>
              <a:gd name="T52" fmla="*/ 2214 w 2214"/>
              <a:gd name="T53" fmla="*/ 1347 h 13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214" h="1372">
                <a:moveTo>
                  <a:pt x="0" y="1370"/>
                </a:moveTo>
                <a:cubicBezTo>
                  <a:pt x="36" y="1358"/>
                  <a:pt x="72" y="1346"/>
                  <a:pt x="96" y="1322"/>
                </a:cubicBezTo>
                <a:cubicBezTo>
                  <a:pt x="120" y="1298"/>
                  <a:pt x="112" y="1330"/>
                  <a:pt x="144" y="1226"/>
                </a:cubicBezTo>
                <a:cubicBezTo>
                  <a:pt x="176" y="1122"/>
                  <a:pt x="250" y="846"/>
                  <a:pt x="288" y="698"/>
                </a:cubicBezTo>
                <a:cubicBezTo>
                  <a:pt x="326" y="550"/>
                  <a:pt x="344" y="437"/>
                  <a:pt x="370" y="341"/>
                </a:cubicBezTo>
                <a:cubicBezTo>
                  <a:pt x="396" y="245"/>
                  <a:pt x="423" y="174"/>
                  <a:pt x="445" y="122"/>
                </a:cubicBezTo>
                <a:cubicBezTo>
                  <a:pt x="467" y="70"/>
                  <a:pt x="481" y="48"/>
                  <a:pt x="501" y="29"/>
                </a:cubicBezTo>
                <a:cubicBezTo>
                  <a:pt x="521" y="10"/>
                  <a:pt x="543" y="8"/>
                  <a:pt x="564" y="10"/>
                </a:cubicBezTo>
                <a:cubicBezTo>
                  <a:pt x="585" y="12"/>
                  <a:pt x="603" y="0"/>
                  <a:pt x="626" y="41"/>
                </a:cubicBezTo>
                <a:cubicBezTo>
                  <a:pt x="649" y="82"/>
                  <a:pt x="667" y="145"/>
                  <a:pt x="701" y="254"/>
                </a:cubicBezTo>
                <a:cubicBezTo>
                  <a:pt x="735" y="363"/>
                  <a:pt x="799" y="573"/>
                  <a:pt x="832" y="697"/>
                </a:cubicBezTo>
                <a:cubicBezTo>
                  <a:pt x="865" y="821"/>
                  <a:pt x="873" y="897"/>
                  <a:pt x="901" y="997"/>
                </a:cubicBezTo>
                <a:cubicBezTo>
                  <a:pt x="929" y="1097"/>
                  <a:pt x="972" y="1236"/>
                  <a:pt x="1001" y="1297"/>
                </a:cubicBezTo>
                <a:cubicBezTo>
                  <a:pt x="1030" y="1358"/>
                  <a:pt x="1048" y="1360"/>
                  <a:pt x="1076" y="1366"/>
                </a:cubicBezTo>
                <a:cubicBezTo>
                  <a:pt x="1104" y="1372"/>
                  <a:pt x="1149" y="1351"/>
                  <a:pt x="1170" y="1335"/>
                </a:cubicBezTo>
                <a:cubicBezTo>
                  <a:pt x="1191" y="1319"/>
                  <a:pt x="1178" y="1344"/>
                  <a:pt x="1201" y="1272"/>
                </a:cubicBezTo>
                <a:cubicBezTo>
                  <a:pt x="1224" y="1200"/>
                  <a:pt x="1264" y="1052"/>
                  <a:pt x="1307" y="904"/>
                </a:cubicBezTo>
                <a:cubicBezTo>
                  <a:pt x="1350" y="756"/>
                  <a:pt x="1420" y="512"/>
                  <a:pt x="1457" y="385"/>
                </a:cubicBezTo>
                <a:cubicBezTo>
                  <a:pt x="1494" y="258"/>
                  <a:pt x="1503" y="199"/>
                  <a:pt x="1526" y="141"/>
                </a:cubicBezTo>
                <a:cubicBezTo>
                  <a:pt x="1549" y="83"/>
                  <a:pt x="1574" y="58"/>
                  <a:pt x="1595" y="35"/>
                </a:cubicBezTo>
                <a:cubicBezTo>
                  <a:pt x="1616" y="12"/>
                  <a:pt x="1632" y="0"/>
                  <a:pt x="1651" y="4"/>
                </a:cubicBezTo>
                <a:cubicBezTo>
                  <a:pt x="1670" y="8"/>
                  <a:pt x="1683" y="6"/>
                  <a:pt x="1707" y="60"/>
                </a:cubicBezTo>
                <a:cubicBezTo>
                  <a:pt x="1731" y="114"/>
                  <a:pt x="1765" y="231"/>
                  <a:pt x="1795" y="329"/>
                </a:cubicBezTo>
                <a:cubicBezTo>
                  <a:pt x="1825" y="427"/>
                  <a:pt x="1852" y="517"/>
                  <a:pt x="1889" y="647"/>
                </a:cubicBezTo>
                <a:cubicBezTo>
                  <a:pt x="1926" y="777"/>
                  <a:pt x="1982" y="998"/>
                  <a:pt x="2020" y="1110"/>
                </a:cubicBezTo>
                <a:cubicBezTo>
                  <a:pt x="2058" y="1222"/>
                  <a:pt x="2088" y="1283"/>
                  <a:pt x="2120" y="1322"/>
                </a:cubicBezTo>
                <a:cubicBezTo>
                  <a:pt x="2152" y="1361"/>
                  <a:pt x="2183" y="1354"/>
                  <a:pt x="2214" y="1347"/>
                </a:cubicBezTo>
              </a:path>
            </a:pathLst>
          </a:custGeom>
          <a:noFill/>
          <a:ln w="508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rgbClr val="FF3300"/>
                </a:solidFill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9" name="Line 9">
            <a:extLst>
              <a:ext uri="{FF2B5EF4-FFF2-40B4-BE49-F238E27FC236}">
                <a16:creationId xmlns:a16="http://schemas.microsoft.com/office/drawing/2014/main" id="{012C229B-8583-36D1-A973-C70C8DEF5A65}"/>
              </a:ext>
            </a:extLst>
          </p:cNvPr>
          <p:cNvSpPr>
            <a:spLocks noChangeShapeType="1"/>
          </p:cNvSpPr>
          <p:nvPr/>
        </p:nvSpPr>
        <p:spPr bwMode="auto">
          <a:xfrm rot="5400000">
            <a:off x="2768600" y="2070983"/>
            <a:ext cx="330200" cy="501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0" name="Text Box 10">
            <a:extLst>
              <a:ext uri="{FF2B5EF4-FFF2-40B4-BE49-F238E27FC236}">
                <a16:creationId xmlns:a16="http://schemas.microsoft.com/office/drawing/2014/main" id="{76B1EF42-2EB7-8A60-912A-B030D5F04710}"/>
              </a:ext>
            </a:extLst>
          </p:cNvPr>
          <p:cNvSpPr txBox="1">
            <a:spLocks noChangeArrowheads="1"/>
          </p:cNvSpPr>
          <p:nvPr/>
        </p:nvSpPr>
        <p:spPr bwMode="auto">
          <a:xfrm rot="2937381">
            <a:off x="2678113" y="2045583"/>
            <a:ext cx="3079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>
                <a:latin typeface="Times New Roman" charset="0"/>
              </a:rPr>
              <a:t>A</a:t>
            </a:r>
          </a:p>
        </p:txBody>
      </p:sp>
      <p:sp>
        <p:nvSpPr>
          <p:cNvPr id="31" name="Line 11">
            <a:extLst>
              <a:ext uri="{FF2B5EF4-FFF2-40B4-BE49-F238E27FC236}">
                <a16:creationId xmlns:a16="http://schemas.microsoft.com/office/drawing/2014/main" id="{A8026DDA-AB34-57E1-56C7-7B83999F8DC5}"/>
              </a:ext>
            </a:extLst>
          </p:cNvPr>
          <p:cNvSpPr>
            <a:spLocks noChangeShapeType="1"/>
          </p:cNvSpPr>
          <p:nvPr/>
        </p:nvSpPr>
        <p:spPr bwMode="auto">
          <a:xfrm rot="5400000" flipH="1" flipV="1">
            <a:off x="3235325" y="3798183"/>
            <a:ext cx="1295400" cy="12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noFill/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07E43487-C415-3900-2450-C316BA0663B1}"/>
              </a:ext>
            </a:extLst>
          </p:cNvPr>
          <p:cNvSpPr>
            <a:spLocks/>
          </p:cNvSpPr>
          <p:nvPr/>
        </p:nvSpPr>
        <p:spPr bwMode="auto">
          <a:xfrm rot="5400000">
            <a:off x="3619500" y="3528308"/>
            <a:ext cx="166688" cy="387350"/>
          </a:xfrm>
          <a:custGeom>
            <a:avLst/>
            <a:gdLst>
              <a:gd name="T0" fmla="*/ 0 w 85"/>
              <a:gd name="T1" fmla="*/ 0 h 198"/>
              <a:gd name="T2" fmla="*/ 35 w 85"/>
              <a:gd name="T3" fmla="*/ 110 h 198"/>
              <a:gd name="T4" fmla="*/ 85 w 85"/>
              <a:gd name="T5" fmla="*/ 198 h 1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5" h="198">
                <a:moveTo>
                  <a:pt x="0" y="0"/>
                </a:moveTo>
                <a:cubicBezTo>
                  <a:pt x="10" y="38"/>
                  <a:pt x="21" y="77"/>
                  <a:pt x="35" y="110"/>
                </a:cubicBezTo>
                <a:cubicBezTo>
                  <a:pt x="49" y="143"/>
                  <a:pt x="67" y="170"/>
                  <a:pt x="85" y="198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3" name="Text Box 13">
            <a:extLst>
              <a:ext uri="{FF2B5EF4-FFF2-40B4-BE49-F238E27FC236}">
                <a16:creationId xmlns:a16="http://schemas.microsoft.com/office/drawing/2014/main" id="{9933D4FC-6E5F-C273-2E3E-17CC2F8562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7263" y="3206046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Symbol" charset="0"/>
                <a:sym typeface="Symbol" charset="0"/>
              </a:rPr>
              <a:t>q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EA7C5FB-7C6B-8AE4-60A0-178EA74D33B2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3043238" y="3245733"/>
            <a:ext cx="1046163" cy="3475038"/>
          </a:xfrm>
          <a:prstGeom prst="rect">
            <a:avLst/>
          </a:prstGeom>
          <a:solidFill>
            <a:srgbClr val="FF717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id="{05ACCFF1-01A4-B3EC-90BE-10A2E8AA6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35638" y="1988433"/>
            <a:ext cx="1773237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4410EA27-07AC-BB9F-4B5E-62FFA05C24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108950" y="1988433"/>
            <a:ext cx="1773238" cy="803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mc="http://schemas.openxmlformats.org/markup-compatibility/2006" xmlns="" xmlns:a14="http://schemas.microsoft.com/office/drawing/2010/main" xmlns:lc="http://schemas.openxmlformats.org/drawingml/2006/lockedCanvas">
                <a:solidFill>
                  <a:schemeClr val="accent1"/>
                </a:solidFill>
              </a14:hiddenFill>
            </a:ext>
            <a:ext uri="{91240B29-F687-4f45-9708-019B960494DF}">
              <a14:hiddenLine xmlns:mc="http://schemas.openxmlformats.org/markup-compatibility/2006" xmlns="" xmlns:a14="http://schemas.microsoft.com/office/drawing/2010/main" xmlns:lc="http://schemas.openxmlformats.org/drawingml/2006/lockedCanvas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mc="http://schemas.openxmlformats.org/markup-compatibility/2006" xmlns="" xmlns:a14="http://schemas.microsoft.com/office/drawing/2010/main" xmlns:lc="http://schemas.openxmlformats.org/drawingml/2006/lockedCanvas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121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F8EB8EC7-298B-7E58-1C77-B06F18DF16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75" y="166569"/>
            <a:ext cx="8378447" cy="6524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An </a:t>
            </a:r>
            <a:r>
              <a:rPr lang="en-US" i="1" dirty="0"/>
              <a:t>SH</a:t>
            </a:r>
            <a:r>
              <a:rPr lang="en-US" dirty="0">
                <a:solidFill>
                  <a:srgbClr val="001ABF"/>
                </a:solidFill>
              </a:rPr>
              <a:t>-wave, it turns out, produces no </a:t>
            </a:r>
            <a:r>
              <a:rPr lang="en-US" i="1" dirty="0"/>
              <a:t>P</a:t>
            </a:r>
            <a:r>
              <a:rPr lang="en-US" dirty="0"/>
              <a:t> </a:t>
            </a:r>
            <a:r>
              <a:rPr lang="en-US" dirty="0">
                <a:solidFill>
                  <a:srgbClr val="001ABF"/>
                </a:solidFill>
              </a:rPr>
              <a:t>or</a:t>
            </a:r>
            <a:r>
              <a:rPr lang="en-US" dirty="0"/>
              <a:t> </a:t>
            </a:r>
            <a:r>
              <a:rPr lang="en-US" i="1" dirty="0"/>
              <a:t>SV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conversions</a:t>
            </a:r>
          </a:p>
          <a:p>
            <a:r>
              <a:rPr lang="en-US" dirty="0">
                <a:solidFill>
                  <a:srgbClr val="001ABF"/>
                </a:solidFill>
              </a:rPr>
              <a:t>   at a horizontal boundary. (Why?) So we can consider</a:t>
            </a:r>
          </a:p>
          <a:p>
            <a:r>
              <a:rPr lang="en-US" dirty="0">
                <a:solidFill>
                  <a:srgbClr val="001ABF"/>
                </a:solidFill>
              </a:rPr>
              <a:t>   an example in which </a:t>
            </a:r>
            <a:r>
              <a:rPr lang="en-US" i="1" dirty="0"/>
              <a:t>S</a:t>
            </a:r>
            <a:r>
              <a:rPr lang="en-US" dirty="0">
                <a:solidFill>
                  <a:srgbClr val="001ABF"/>
                </a:solidFill>
              </a:rPr>
              <a:t>-</a:t>
            </a:r>
          </a:p>
          <a:p>
            <a:r>
              <a:rPr lang="en-US" dirty="0">
                <a:solidFill>
                  <a:srgbClr val="001ABF"/>
                </a:solidFill>
              </a:rPr>
              <a:t>   velocities are </a:t>
            </a:r>
            <a:r>
              <a:rPr lang="en-US" i="1" dirty="0">
                <a:latin typeface="Symbol" charset="0"/>
                <a:sym typeface="Symbol" charset="0"/>
              </a:rPr>
              <a:t>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solidFill>
                  <a:srgbClr val="001ABF"/>
                </a:solidFill>
              </a:rPr>
              <a:t>, </a:t>
            </a:r>
            <a:r>
              <a:rPr lang="en-US" i="1" dirty="0">
                <a:latin typeface="Symbol" charset="0"/>
                <a:sym typeface="Symbol" charset="0"/>
              </a:rPr>
              <a:t>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solidFill>
                  <a:srgbClr val="001ABF"/>
                </a:solidFill>
              </a:rPr>
              <a:t>; </a:t>
            </a:r>
          </a:p>
          <a:p>
            <a:r>
              <a:rPr lang="en-US" dirty="0">
                <a:solidFill>
                  <a:srgbClr val="001ABF"/>
                </a:solidFill>
              </a:rPr>
              <a:t>   densities are </a:t>
            </a:r>
            <a:r>
              <a:rPr lang="en-US" i="1" dirty="0">
                <a:latin typeface="Symbol" charset="0"/>
                <a:sym typeface="Symbol" charset="0"/>
              </a:rPr>
              <a:t>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solidFill>
                  <a:srgbClr val="001ABF"/>
                </a:solidFill>
              </a:rPr>
              <a:t>, </a:t>
            </a:r>
            <a:r>
              <a:rPr lang="en-US" i="1" dirty="0">
                <a:latin typeface="Symbol" charset="0"/>
                <a:sym typeface="Symbol" charset="0"/>
              </a:rPr>
              <a:t>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solidFill>
                  <a:srgbClr val="001ABF"/>
                </a:solidFill>
              </a:rPr>
              <a:t>; and</a:t>
            </a:r>
          </a:p>
          <a:p>
            <a:r>
              <a:rPr lang="en-US" dirty="0">
                <a:solidFill>
                  <a:srgbClr val="001ABF"/>
                </a:solidFill>
              </a:rPr>
              <a:t>   angles of incidence are </a:t>
            </a:r>
          </a:p>
          <a:p>
            <a:r>
              <a:rPr lang="en-US" dirty="0">
                <a:solidFill>
                  <a:srgbClr val="001ABF"/>
                </a:solidFill>
              </a:rPr>
              <a:t>   </a:t>
            </a:r>
            <a:r>
              <a:rPr lang="en-US" i="1" dirty="0">
                <a:latin typeface="Times New Roman" charset="0"/>
              </a:rPr>
              <a:t>j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solidFill>
                  <a:srgbClr val="001ABF"/>
                </a:solidFill>
              </a:rPr>
              <a:t>,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j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solidFill>
                  <a:srgbClr val="001ABF"/>
                </a:solidFill>
              </a:rPr>
              <a:t>: If the wave propagates</a:t>
            </a:r>
          </a:p>
          <a:p>
            <a:r>
              <a:rPr lang="en-US" dirty="0">
                <a:solidFill>
                  <a:srgbClr val="001ABF"/>
                </a:solidFill>
              </a:rPr>
              <a:t>   only in the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1ABF"/>
                </a:solidFill>
              </a:rPr>
              <a:t>- &amp;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dirty="0">
                <a:solidFill>
                  <a:srgbClr val="001ABF"/>
                </a:solidFill>
              </a:rPr>
              <a:t>-directions,</a:t>
            </a:r>
          </a:p>
          <a:p>
            <a:r>
              <a:rPr lang="en-US" dirty="0">
                <a:solidFill>
                  <a:srgbClr val="001ABF"/>
                </a:solidFill>
              </a:rPr>
              <a:t>   the only non-zero</a:t>
            </a:r>
          </a:p>
          <a:p>
            <a:r>
              <a:rPr lang="en-US" dirty="0">
                <a:solidFill>
                  <a:srgbClr val="001ABF"/>
                </a:solidFill>
              </a:rPr>
              <a:t>   displacement is </a:t>
            </a:r>
            <a:r>
              <a:rPr lang="en-US" i="1" dirty="0" err="1">
                <a:latin typeface="Times New Roman" charset="0"/>
              </a:rPr>
              <a:t>u</a:t>
            </a:r>
            <a:r>
              <a:rPr lang="en-US" i="1" baseline="-25000" dirty="0" err="1">
                <a:latin typeface="Times New Roman" charset="0"/>
              </a:rPr>
              <a:t>y</a:t>
            </a:r>
            <a:r>
              <a:rPr lang="en-US" dirty="0">
                <a:solidFill>
                  <a:srgbClr val="001ABF"/>
                </a:solidFill>
              </a:rPr>
              <a:t>.</a:t>
            </a:r>
          </a:p>
          <a:p>
            <a:endParaRPr lang="en-US" sz="6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The wave equation must</a:t>
            </a:r>
          </a:p>
          <a:p>
            <a:r>
              <a:rPr lang="en-US" dirty="0">
                <a:solidFill>
                  <a:srgbClr val="001ABF"/>
                </a:solidFill>
              </a:rPr>
              <a:t>   satisfy:</a:t>
            </a:r>
          </a:p>
          <a:p>
            <a:endParaRPr lang="en-US" sz="16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We’ve derived solutions to similar equations, and S&amp;W write</a:t>
            </a:r>
          </a:p>
          <a:p>
            <a:r>
              <a:rPr lang="en-US" dirty="0">
                <a:solidFill>
                  <a:srgbClr val="001ABF"/>
                </a:solidFill>
              </a:rPr>
              <a:t>   a solution for this specific case (p66) as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sz="12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   where </a:t>
            </a:r>
            <a:r>
              <a:rPr lang="en-US" i="1" dirty="0">
                <a:latin typeface="Times New Roman" charset="0"/>
              </a:rPr>
              <a:t>r</a:t>
            </a:r>
            <a:r>
              <a:rPr lang="en-US" i="1" baseline="-25000" dirty="0">
                <a:latin typeface="Symbol" charset="0"/>
                <a:sym typeface="Symbol" charset="0"/>
              </a:rPr>
              <a:t></a:t>
            </a:r>
            <a:r>
              <a:rPr lang="en-US" dirty="0">
                <a:latin typeface="Times New Roman" charset="0"/>
              </a:rPr>
              <a:t> = </a:t>
            </a:r>
            <a:r>
              <a:rPr lang="en-US" i="1" dirty="0" err="1">
                <a:latin typeface="Times New Roman" charset="0"/>
              </a:rPr>
              <a:t>k</a:t>
            </a:r>
            <a:r>
              <a:rPr lang="en-US" i="1" baseline="-25000" dirty="0" err="1">
                <a:latin typeface="Times New Roman" charset="0"/>
              </a:rPr>
              <a:t>z</a:t>
            </a:r>
            <a:r>
              <a:rPr lang="en-US" dirty="0">
                <a:latin typeface="Times New Roman" charset="0"/>
              </a:rPr>
              <a:t>/</a:t>
            </a:r>
            <a:r>
              <a:rPr lang="en-US" i="1" dirty="0" err="1">
                <a:latin typeface="Times New Roman" charset="0"/>
              </a:rPr>
              <a:t>k</a:t>
            </a:r>
            <a:r>
              <a:rPr lang="en-US" i="1" baseline="-25000" dirty="0" err="1">
                <a:latin typeface="Times New Roman" charset="0"/>
              </a:rPr>
              <a:t>x</a:t>
            </a:r>
            <a:r>
              <a:rPr lang="en-US" dirty="0"/>
              <a:t> </a:t>
            </a:r>
            <a:r>
              <a:rPr lang="en-US" dirty="0">
                <a:solidFill>
                  <a:srgbClr val="001ABF"/>
                </a:solidFill>
              </a:rPr>
              <a:t>is just a ratio of wavenumbers.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EFCFD6-E1DF-6295-2558-5D2FCDBCA5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112" y="1019056"/>
            <a:ext cx="4227513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C252C79-5130-EFA9-40DA-500AF1F5E9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7112" y="2374781"/>
            <a:ext cx="4227513" cy="1350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5D86186-9C63-EC8B-24F7-117DA50191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4173418"/>
            <a:ext cx="2438400" cy="78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7416591-9FD7-0A04-0C74-17CAF1982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8225" y="5725994"/>
            <a:ext cx="3003550" cy="53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7506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>
            <a:extLst>
              <a:ext uri="{FF2B5EF4-FFF2-40B4-BE49-F238E27FC236}">
                <a16:creationId xmlns:a16="http://schemas.microsoft.com/office/drawing/2014/main" id="{69C6124C-3BD2-60B2-ECCB-E491450C1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3575" y="151180"/>
            <a:ext cx="8621143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The displacements can be written: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(Here the sign difference in terms</a:t>
            </a:r>
          </a:p>
          <a:p>
            <a:r>
              <a:rPr lang="en-US" dirty="0">
                <a:solidFill>
                  <a:srgbClr val="001ABF"/>
                </a:solidFill>
              </a:rPr>
              <a:t>   in medium 1 is a function of </a:t>
            </a:r>
          </a:p>
          <a:p>
            <a:r>
              <a:rPr lang="en-US" dirty="0">
                <a:solidFill>
                  <a:srgbClr val="001ABF"/>
                </a:solidFill>
              </a:rPr>
              <a:t>   propagation direction, and</a:t>
            </a:r>
          </a:p>
          <a:p>
            <a:r>
              <a:rPr lang="en-US" dirty="0">
                <a:solidFill>
                  <a:srgbClr val="001ABF"/>
                </a:solidFill>
              </a:rPr>
              <a:t>   the wavenumber dependence</a:t>
            </a:r>
          </a:p>
          <a:p>
            <a:r>
              <a:rPr lang="en-US" dirty="0">
                <a:solidFill>
                  <a:srgbClr val="001ABF"/>
                </a:solidFill>
              </a:rPr>
              <a:t>   in medium 2 comes from  </a:t>
            </a:r>
          </a:p>
          <a:p>
            <a:r>
              <a:rPr lang="en-US" dirty="0">
                <a:solidFill>
                  <a:srgbClr val="001ABF"/>
                </a:solidFill>
              </a:rPr>
              <a:t>   Snell</a:t>
            </a:r>
            <a:r>
              <a:rPr lang="en-US" dirty="0">
                <a:solidFill>
                  <a:srgbClr val="001ABF"/>
                </a:solidFill>
                <a:latin typeface="Arial"/>
              </a:rPr>
              <a:t>’</a:t>
            </a:r>
            <a:r>
              <a:rPr lang="en-US" dirty="0">
                <a:solidFill>
                  <a:srgbClr val="001ABF"/>
                </a:solidFill>
              </a:rPr>
              <a:t>s Law and our definition</a:t>
            </a:r>
          </a:p>
          <a:p>
            <a:r>
              <a:rPr lang="en-US" dirty="0">
                <a:solidFill>
                  <a:srgbClr val="001ABF"/>
                </a:solidFill>
              </a:rPr>
              <a:t>   of the slowness vector!)</a:t>
            </a:r>
          </a:p>
          <a:p>
            <a:endParaRPr lang="en-US" sz="12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We need displacement </a:t>
            </a:r>
            <a:r>
              <a:rPr lang="en-US" i="1" dirty="0" err="1">
                <a:latin typeface="Times New Roman" charset="0"/>
              </a:rPr>
              <a:t>u</a:t>
            </a:r>
            <a:r>
              <a:rPr lang="en-US" i="1" baseline="-25000" dirty="0" err="1">
                <a:latin typeface="Times New Roman" charset="0"/>
              </a:rPr>
              <a:t>y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to be continuous at the interface for</a:t>
            </a:r>
          </a:p>
          <a:p>
            <a:r>
              <a:rPr lang="en-US" dirty="0">
                <a:solidFill>
                  <a:srgbClr val="001ABF"/>
                </a:solidFill>
              </a:rPr>
              <a:t>   all choices of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solidFill>
                  <a:srgbClr val="001ABF"/>
                </a:solidFill>
              </a:rPr>
              <a:t> and all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>
                <a:solidFill>
                  <a:srgbClr val="001ABF"/>
                </a:solidFill>
              </a:rPr>
              <a:t>, so we can write:</a:t>
            </a:r>
          </a:p>
          <a:p>
            <a:endParaRPr lang="en-US" dirty="0">
              <a:solidFill>
                <a:srgbClr val="001ABF"/>
              </a:solidFill>
            </a:endParaRPr>
          </a:p>
          <a:p>
            <a:endParaRPr lang="en-US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i.e.,  </a:t>
            </a:r>
            <a:r>
              <a:rPr lang="en-US" i="1" dirty="0">
                <a:latin typeface="Times New Roman" charset="0"/>
              </a:rPr>
              <a:t>B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latin typeface="Times New Roman" charset="0"/>
              </a:rPr>
              <a:t> + </a:t>
            </a:r>
            <a:r>
              <a:rPr lang="en-US" i="1" dirty="0">
                <a:latin typeface="Times New Roman" charset="0"/>
              </a:rPr>
              <a:t>B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latin typeface="Times New Roman" charset="0"/>
              </a:rPr>
              <a:t> = </a:t>
            </a:r>
            <a:r>
              <a:rPr lang="en-US" i="1" dirty="0">
                <a:latin typeface="Times New Roman" charset="0"/>
              </a:rPr>
              <a:t>B</a:t>
            </a:r>
            <a:r>
              <a:rPr lang="ja-JP" altLang="en-US" dirty="0">
                <a:latin typeface="Times New Roman" charset="0"/>
              </a:rPr>
              <a:t>’</a:t>
            </a:r>
            <a:r>
              <a:rPr lang="en-US" dirty="0">
                <a:solidFill>
                  <a:srgbClr val="001ABF"/>
                </a:solidFill>
              </a:rPr>
              <a:t>, or equivalently, </a:t>
            </a:r>
            <a:r>
              <a:rPr lang="en-US" dirty="0">
                <a:latin typeface="Times New Roman" charset="0"/>
              </a:rPr>
              <a:t>1 + </a:t>
            </a:r>
            <a:r>
              <a:rPr lang="en-US" i="1" dirty="0">
                <a:latin typeface="Times New Roman" charset="0"/>
              </a:rPr>
              <a:t>R</a:t>
            </a:r>
            <a:r>
              <a:rPr lang="en-US" dirty="0">
                <a:latin typeface="Times New Roman" charset="0"/>
              </a:rPr>
              <a:t> =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>
                <a:solidFill>
                  <a:srgbClr val="001ABF"/>
                </a:solidFill>
              </a:rPr>
              <a:t>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B5C075-8524-37CE-E8EC-EB59200B3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608380"/>
            <a:ext cx="4692650" cy="604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E85C938-A52D-AA96-3225-6CA4B84AB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75" y="1294180"/>
            <a:ext cx="2592388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9" name="Text Box 6">
            <a:extLst>
              <a:ext uri="{FF2B5EF4-FFF2-40B4-BE49-F238E27FC236}">
                <a16:creationId xmlns:a16="http://schemas.microsoft.com/office/drawing/2014/main" id="{2A247BA2-1074-228D-8A94-016CDBD45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0" y="749245"/>
            <a:ext cx="2462534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in medium 1 and</a:t>
            </a:r>
          </a:p>
          <a:p>
            <a:endParaRPr lang="en-US" sz="1500" dirty="0">
              <a:solidFill>
                <a:srgbClr val="001ABF"/>
              </a:solidFill>
            </a:endParaRPr>
          </a:p>
          <a:p>
            <a:r>
              <a:rPr lang="en-US" dirty="0">
                <a:solidFill>
                  <a:srgbClr val="001ABF"/>
                </a:solidFill>
              </a:rPr>
              <a:t>in medium 2.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9C84436-3806-9D7A-B65A-C52ADD30C5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1775" y="1984743"/>
            <a:ext cx="3886200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727EDD17-38B6-B938-63EE-733C429BCF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4025" y="5485180"/>
            <a:ext cx="8667750" cy="596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8197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>
            <a:extLst>
              <a:ext uri="{FF2B5EF4-FFF2-40B4-BE49-F238E27FC236}">
                <a16:creationId xmlns:a16="http://schemas.microsoft.com/office/drawing/2014/main" id="{77ED8AAF-B72A-95F4-A8A3-B7CA3F7D4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8113" y="1316831"/>
            <a:ext cx="843577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</a:rPr>
              <a:t>Note that we could do the same exercise for stress &amp; get the</a:t>
            </a:r>
          </a:p>
          <a:p>
            <a:r>
              <a:rPr lang="en-US" dirty="0">
                <a:solidFill>
                  <a:srgbClr val="001ABF"/>
                </a:solidFill>
              </a:rPr>
              <a:t>   same answer! But also note </a:t>
            </a:r>
            <a:r>
              <a:rPr lang="en-US" i="1" dirty="0">
                <a:latin typeface="Times New Roman" charset="0"/>
              </a:rPr>
              <a:t>R</a:t>
            </a:r>
            <a:r>
              <a:rPr lang="en-US" dirty="0"/>
              <a:t> </a:t>
            </a:r>
            <a:r>
              <a:rPr lang="en-US" dirty="0">
                <a:solidFill>
                  <a:srgbClr val="001ABF"/>
                </a:solidFill>
              </a:rPr>
              <a:t>&amp;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i="1" dirty="0">
                <a:latin typeface="Times New Roman" charset="0"/>
              </a:rPr>
              <a:t>T</a:t>
            </a:r>
            <a:r>
              <a:rPr lang="en-US" dirty="0"/>
              <a:t> </a:t>
            </a:r>
            <a:r>
              <a:rPr lang="en-US" dirty="0">
                <a:solidFill>
                  <a:srgbClr val="001ABF"/>
                </a:solidFill>
              </a:rPr>
              <a:t>depend on angles…</a:t>
            </a:r>
          </a:p>
          <a:p>
            <a:endParaRPr lang="en-US" i="1" dirty="0">
              <a:solidFill>
                <a:srgbClr val="001ABF"/>
              </a:solidFill>
              <a:latin typeface="Arial Black" charset="0"/>
            </a:endParaRPr>
          </a:p>
          <a:p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Now</a:t>
            </a:r>
            <a:r>
              <a:rPr lang="en-US" dirty="0">
                <a:solidFill>
                  <a:srgbClr val="001ABF"/>
                </a:solidFill>
              </a:rPr>
              <a:t>, in order to get stress tractions to match, we require:</a:t>
            </a:r>
            <a:endParaRPr lang="en-US" i="1" dirty="0">
              <a:solidFill>
                <a:srgbClr val="001ABF"/>
              </a:solidFill>
              <a:latin typeface="Arial Black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04EB5C-09B6-F494-28A4-146F11333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713" y="3298031"/>
            <a:ext cx="3048000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33471EA-3D39-350B-2C05-4D8F6F927F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713" y="4669631"/>
            <a:ext cx="3048000" cy="871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419986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2000161A-C8AC-CE53-ADEA-D3ADED171BEC}"/>
              </a:ext>
            </a:extLst>
          </p:cNvPr>
          <p:cNvSpPr/>
          <p:nvPr/>
        </p:nvSpPr>
        <p:spPr>
          <a:xfrm>
            <a:off x="199211" y="1543105"/>
            <a:ext cx="1317645" cy="2070561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45DDA4-9917-19A6-84EC-DFD5F13B6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187" y="946210"/>
            <a:ext cx="4341813" cy="3573462"/>
          </a:xfrm>
          <a:prstGeom prst="rect">
            <a:avLst/>
          </a:prstGeom>
          <a:solidFill>
            <a:srgbClr val="B4C7E7">
              <a:alpha val="67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C5F1AC-B06E-5269-EA3C-F5C662184D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946210"/>
            <a:ext cx="4341812" cy="3573462"/>
          </a:xfrm>
          <a:prstGeom prst="rect">
            <a:avLst/>
          </a:prstGeom>
          <a:solidFill>
            <a:srgbClr val="FF7179">
              <a:alpha val="67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52321820-E8EA-A4AA-D7D4-55671607E3F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2200" y="2706747"/>
            <a:ext cx="2463800" cy="1525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72901C16-4D72-C88E-316C-7CBD0350566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32200" y="1181160"/>
            <a:ext cx="2463800" cy="1525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9" name="Line 7">
            <a:extLst>
              <a:ext uri="{FF2B5EF4-FFF2-40B4-BE49-F238E27FC236}">
                <a16:creationId xmlns:a16="http://schemas.microsoft.com/office/drawing/2014/main" id="{50FA1A39-541B-1AF5-2651-826E9021BA79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17987" y="2041585"/>
            <a:ext cx="1878013" cy="6651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C8AE898-8809-33B1-2C69-11092302A20F}"/>
              </a:ext>
            </a:extLst>
          </p:cNvPr>
          <p:cNvSpPr txBox="1">
            <a:spLocks noChangeArrowheads="1"/>
          </p:cNvSpPr>
          <p:nvPr/>
        </p:nvSpPr>
        <p:spPr bwMode="auto">
          <a:xfrm rot="19617244">
            <a:off x="4035425" y="3597335"/>
            <a:ext cx="11890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/>
              <a:t>incoming P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C29160F4-C9DC-65F8-F17E-09A99DF2AD02}"/>
              </a:ext>
            </a:extLst>
          </p:cNvPr>
          <p:cNvSpPr txBox="1">
            <a:spLocks noChangeArrowheads="1"/>
          </p:cNvSpPr>
          <p:nvPr/>
        </p:nvSpPr>
        <p:spPr bwMode="auto">
          <a:xfrm rot="1904574">
            <a:off x="4344987" y="1592322"/>
            <a:ext cx="1155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/>
              <a:t>reflected P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2F2C12CE-574B-C6D4-F8F8-D6D565C9DB1A}"/>
              </a:ext>
            </a:extLst>
          </p:cNvPr>
          <p:cNvSpPr txBox="1">
            <a:spLocks noChangeArrowheads="1"/>
          </p:cNvSpPr>
          <p:nvPr/>
        </p:nvSpPr>
        <p:spPr bwMode="auto">
          <a:xfrm rot="1094043">
            <a:off x="2058987" y="1897122"/>
            <a:ext cx="1155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/>
              <a:t>reflected S</a:t>
            </a:r>
          </a:p>
        </p:txBody>
      </p:sp>
      <p:sp>
        <p:nvSpPr>
          <p:cNvPr id="13" name="Line 11">
            <a:extLst>
              <a:ext uri="{FF2B5EF4-FFF2-40B4-BE49-F238E27FC236}">
                <a16:creationId xmlns:a16="http://schemas.microsoft.com/office/drawing/2014/main" id="{54FB702D-EFF4-F8CA-8411-11F48A0A205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1884422"/>
            <a:ext cx="2698750" cy="822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Line 12">
            <a:extLst>
              <a:ext uri="{FF2B5EF4-FFF2-40B4-BE49-F238E27FC236}">
                <a16:creationId xmlns:a16="http://schemas.microsoft.com/office/drawing/2014/main" id="{04F9D130-4714-1E3E-A71F-88732F21BE3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446397"/>
            <a:ext cx="1882775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id="{C7D78E4A-5D44-BD58-EE08-A38E6B9B6E7E}"/>
              </a:ext>
            </a:extLst>
          </p:cNvPr>
          <p:cNvSpPr txBox="1">
            <a:spLocks noChangeArrowheads="1"/>
          </p:cNvSpPr>
          <p:nvPr/>
        </p:nvSpPr>
        <p:spPr bwMode="auto">
          <a:xfrm rot="20530141">
            <a:off x="6672262" y="2005072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/>
              <a:t>refracted P</a:t>
            </a:r>
          </a:p>
        </p:txBody>
      </p:sp>
      <p:sp>
        <p:nvSpPr>
          <p:cNvPr id="16" name="Text Box 14">
            <a:extLst>
              <a:ext uri="{FF2B5EF4-FFF2-40B4-BE49-F238E27FC236}">
                <a16:creationId xmlns:a16="http://schemas.microsoft.com/office/drawing/2014/main" id="{9531421B-073E-D3D2-16F6-45030FD1AD43}"/>
              </a:ext>
            </a:extLst>
          </p:cNvPr>
          <p:cNvSpPr txBox="1">
            <a:spLocks noChangeArrowheads="1"/>
          </p:cNvSpPr>
          <p:nvPr/>
        </p:nvSpPr>
        <p:spPr bwMode="auto">
          <a:xfrm rot="21095462">
            <a:off x="9034462" y="2349560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/>
              <a:t>refracted S</a:t>
            </a:r>
          </a:p>
        </p:txBody>
      </p:sp>
      <p:sp>
        <p:nvSpPr>
          <p:cNvPr id="17" name="Text Box 15">
            <a:extLst>
              <a:ext uri="{FF2B5EF4-FFF2-40B4-BE49-F238E27FC236}">
                <a16:creationId xmlns:a16="http://schemas.microsoft.com/office/drawing/2014/main" id="{924B4B50-4C73-EF83-4579-52906484AC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4187" y="4062472"/>
            <a:ext cx="14198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latin typeface="Symbol" charset="0"/>
                <a:sym typeface="Symbol" charset="0"/>
              </a:rPr>
              <a:t>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i="1" dirty="0">
                <a:latin typeface="Times New Roman" charset="0"/>
              </a:rPr>
              <a:t>, </a:t>
            </a:r>
            <a:r>
              <a:rPr lang="en-US" i="1" dirty="0">
                <a:latin typeface="Symbol" charset="0"/>
                <a:sym typeface="Symbol" charset="0"/>
              </a:rPr>
              <a:t>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i="1" dirty="0">
                <a:latin typeface="Times New Roman" charset="0"/>
              </a:rPr>
              <a:t>, </a:t>
            </a:r>
            <a:r>
              <a:rPr lang="en-US" i="1" dirty="0">
                <a:latin typeface="Symbol" charset="0"/>
                <a:sym typeface="Symbol" charset="0"/>
              </a:rPr>
              <a:t></a:t>
            </a:r>
            <a:r>
              <a:rPr lang="en-US" baseline="-25000" dirty="0">
                <a:latin typeface="Symbol" charset="0"/>
                <a:sym typeface="Symbol" charset="0"/>
              </a:rPr>
              <a:t>1</a:t>
            </a:r>
            <a:endParaRPr lang="en-US" i="1" dirty="0">
              <a:latin typeface="Times New Roman" charset="0"/>
            </a:endParaRPr>
          </a:p>
        </p:txBody>
      </p:sp>
      <p:sp>
        <p:nvSpPr>
          <p:cNvPr id="18" name="Text Box 16">
            <a:extLst>
              <a:ext uri="{FF2B5EF4-FFF2-40B4-BE49-F238E27FC236}">
                <a16:creationId xmlns:a16="http://schemas.microsoft.com/office/drawing/2014/main" id="{79C1B29A-D5EA-AC87-0F3D-004E710E59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0662" y="4062472"/>
            <a:ext cx="132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Symbol" charset="0"/>
                <a:sym typeface="Symbol" charset="0"/>
              </a:rPr>
              <a:t></a:t>
            </a:r>
            <a:r>
              <a:rPr lang="en-US" baseline="-25000">
                <a:latin typeface="Times New Roman" charset="0"/>
              </a:rPr>
              <a:t>2</a:t>
            </a:r>
            <a:r>
              <a:rPr lang="en-US" i="1">
                <a:latin typeface="Times New Roman" charset="0"/>
              </a:rPr>
              <a:t>, </a:t>
            </a:r>
            <a:r>
              <a:rPr lang="en-US" i="1">
                <a:latin typeface="Symbol" charset="0"/>
                <a:sym typeface="Symbol" charset="0"/>
              </a:rPr>
              <a:t></a:t>
            </a:r>
            <a:r>
              <a:rPr lang="en-US" baseline="-25000">
                <a:latin typeface="Times New Roman" charset="0"/>
              </a:rPr>
              <a:t>2</a:t>
            </a:r>
            <a:r>
              <a:rPr lang="en-US" i="1">
                <a:latin typeface="Times New Roman" charset="0"/>
              </a:rPr>
              <a:t>, </a:t>
            </a:r>
            <a:r>
              <a:rPr lang="en-US" i="1">
                <a:latin typeface="Symbol" charset="0"/>
                <a:sym typeface="Symbol" charset="0"/>
              </a:rPr>
              <a:t></a:t>
            </a:r>
            <a:r>
              <a:rPr lang="en-US" baseline="-25000">
                <a:latin typeface="Symbol" charset="0"/>
                <a:sym typeface="Symbol" charset="0"/>
              </a:rPr>
              <a:t></a:t>
            </a:r>
            <a:endParaRPr lang="en-US" i="1">
              <a:latin typeface="Times New Roman" charset="0"/>
            </a:endParaRP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56C84A07-BCFC-A93E-960D-3CD9EC2D4F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5787" y="3910072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A</a:t>
            </a:r>
            <a:r>
              <a:rPr lang="en-US" baseline="-25000">
                <a:latin typeface="Times New Roman" charset="0"/>
              </a:rPr>
              <a:t>0</a:t>
            </a:r>
            <a:endParaRPr lang="en-US" i="1">
              <a:latin typeface="Times New Roman" charset="0"/>
            </a:endParaRPr>
          </a:p>
        </p:txBody>
      </p:sp>
      <p:sp>
        <p:nvSpPr>
          <p:cNvPr id="20" name="Text Box 18">
            <a:extLst>
              <a:ext uri="{FF2B5EF4-FFF2-40B4-BE49-F238E27FC236}">
                <a16:creationId xmlns:a16="http://schemas.microsoft.com/office/drawing/2014/main" id="{E9AD6214-FF4A-52A6-E83F-547A0C03BF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987" y="2005072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B</a:t>
            </a:r>
            <a:r>
              <a:rPr lang="en-US" baseline="-25000">
                <a:latin typeface="Times New Roman" charset="0"/>
              </a:rPr>
              <a:t>1</a:t>
            </a:r>
            <a:endParaRPr lang="en-US" i="1">
              <a:latin typeface="Times New Roman" charset="0"/>
            </a:endParaRPr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DCE08FF9-ECDE-53DC-02DF-C865080FAD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300" y="938272"/>
            <a:ext cx="471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A</a:t>
            </a:r>
            <a:r>
              <a:rPr lang="en-US" baseline="-25000">
                <a:latin typeface="Times New Roman" charset="0"/>
              </a:rPr>
              <a:t>1</a:t>
            </a:r>
            <a:endParaRPr lang="en-US" i="1">
              <a:latin typeface="Times New Roman" charset="0"/>
            </a:endParaRPr>
          </a:p>
        </p:txBody>
      </p:sp>
      <p:sp>
        <p:nvSpPr>
          <p:cNvPr id="22" name="Text Box 20">
            <a:extLst>
              <a:ext uri="{FF2B5EF4-FFF2-40B4-BE49-F238E27FC236}">
                <a16:creationId xmlns:a16="http://schemas.microsoft.com/office/drawing/2014/main" id="{7D365B84-5BCF-22BB-75CE-D0CE6C71F8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2100" y="2157472"/>
            <a:ext cx="471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B</a:t>
            </a:r>
            <a:r>
              <a:rPr lang="en-US" baseline="-25000">
                <a:latin typeface="Times New Roman" charset="0"/>
              </a:rPr>
              <a:t>2</a:t>
            </a:r>
            <a:endParaRPr lang="en-US" i="1">
              <a:latin typeface="Times New Roman" charset="0"/>
            </a:endParaRPr>
          </a:p>
        </p:txBody>
      </p:sp>
      <p:sp>
        <p:nvSpPr>
          <p:cNvPr id="23" name="Text Box 21">
            <a:extLst>
              <a:ext uri="{FF2B5EF4-FFF2-40B4-BE49-F238E27FC236}">
                <a16:creationId xmlns:a16="http://schemas.microsoft.com/office/drawing/2014/main" id="{46F4929C-25C6-BE05-A4A4-87A2E91E33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187" y="1471672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A</a:t>
            </a:r>
            <a:r>
              <a:rPr lang="en-US" baseline="-25000">
                <a:latin typeface="Times New Roman" charset="0"/>
              </a:rPr>
              <a:t>2</a:t>
            </a:r>
            <a:endParaRPr lang="en-US" i="1">
              <a:latin typeface="Times New Roman" charset="0"/>
            </a:endParaRPr>
          </a:p>
        </p:txBody>
      </p:sp>
      <p:sp>
        <p:nvSpPr>
          <p:cNvPr id="24" name="Text Box 22">
            <a:extLst>
              <a:ext uri="{FF2B5EF4-FFF2-40B4-BE49-F238E27FC236}">
                <a16:creationId xmlns:a16="http://schemas.microsoft.com/office/drawing/2014/main" id="{D93689FB-E88D-2E3E-BF94-B8CBE6356D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512" y="295335"/>
            <a:ext cx="61626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More Generalized Mode Conversion:</a:t>
            </a:r>
          </a:p>
        </p:txBody>
      </p:sp>
      <p:sp>
        <p:nvSpPr>
          <p:cNvPr id="25" name="Line 23">
            <a:extLst>
              <a:ext uri="{FF2B5EF4-FFF2-40B4-BE49-F238E27FC236}">
                <a16:creationId xmlns:a16="http://schemas.microsoft.com/office/drawing/2014/main" id="{C7A31603-740E-F308-94C8-BD1DE8E7EF4B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3787" y="2709922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6" name="Freeform 25">
            <a:extLst>
              <a:ext uri="{FF2B5EF4-FFF2-40B4-BE49-F238E27FC236}">
                <a16:creationId xmlns:a16="http://schemas.microsoft.com/office/drawing/2014/main" id="{2EDCCA6D-56BE-7A66-58D1-6726044E70F4}"/>
              </a:ext>
            </a:extLst>
          </p:cNvPr>
          <p:cNvSpPr>
            <a:spLocks/>
          </p:cNvSpPr>
          <p:nvPr/>
        </p:nvSpPr>
        <p:spPr bwMode="auto">
          <a:xfrm>
            <a:off x="4411662" y="2700397"/>
            <a:ext cx="328613" cy="846138"/>
          </a:xfrm>
          <a:custGeom>
            <a:avLst/>
            <a:gdLst>
              <a:gd name="T0" fmla="*/ 0 w 207"/>
              <a:gd name="T1" fmla="*/ 0 h 533"/>
              <a:gd name="T2" fmla="*/ 38 w 207"/>
              <a:gd name="T3" fmla="*/ 220 h 533"/>
              <a:gd name="T4" fmla="*/ 120 w 207"/>
              <a:gd name="T5" fmla="*/ 414 h 533"/>
              <a:gd name="T6" fmla="*/ 207 w 207"/>
              <a:gd name="T7" fmla="*/ 533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7" h="533">
                <a:moveTo>
                  <a:pt x="0" y="0"/>
                </a:moveTo>
                <a:cubicBezTo>
                  <a:pt x="9" y="75"/>
                  <a:pt x="18" y="151"/>
                  <a:pt x="38" y="220"/>
                </a:cubicBezTo>
                <a:cubicBezTo>
                  <a:pt x="58" y="289"/>
                  <a:pt x="92" y="362"/>
                  <a:pt x="120" y="414"/>
                </a:cubicBezTo>
                <a:cubicBezTo>
                  <a:pt x="148" y="466"/>
                  <a:pt x="177" y="499"/>
                  <a:pt x="207" y="533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1700FB3E-441F-9A24-DC69-2B816937E015}"/>
              </a:ext>
            </a:extLst>
          </p:cNvPr>
          <p:cNvSpPr>
            <a:spLocks/>
          </p:cNvSpPr>
          <p:nvPr/>
        </p:nvSpPr>
        <p:spPr bwMode="auto">
          <a:xfrm>
            <a:off x="4900612" y="2309872"/>
            <a:ext cx="53975" cy="403225"/>
          </a:xfrm>
          <a:custGeom>
            <a:avLst/>
            <a:gdLst>
              <a:gd name="T0" fmla="*/ 34 w 34"/>
              <a:gd name="T1" fmla="*/ 0 h 254"/>
              <a:gd name="T2" fmla="*/ 5 w 34"/>
              <a:gd name="T3" fmla="*/ 110 h 254"/>
              <a:gd name="T4" fmla="*/ 5 w 34"/>
              <a:gd name="T5" fmla="*/ 254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" h="254">
                <a:moveTo>
                  <a:pt x="34" y="0"/>
                </a:moveTo>
                <a:cubicBezTo>
                  <a:pt x="22" y="34"/>
                  <a:pt x="10" y="68"/>
                  <a:pt x="5" y="110"/>
                </a:cubicBezTo>
                <a:cubicBezTo>
                  <a:pt x="0" y="152"/>
                  <a:pt x="2" y="203"/>
                  <a:pt x="5" y="254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B39CB7DD-0DB1-5115-76BD-8E44DDBDFBDC}"/>
              </a:ext>
            </a:extLst>
          </p:cNvPr>
          <p:cNvSpPr>
            <a:spLocks/>
          </p:cNvSpPr>
          <p:nvPr/>
        </p:nvSpPr>
        <p:spPr bwMode="auto">
          <a:xfrm>
            <a:off x="3735387" y="1492310"/>
            <a:ext cx="388938" cy="1198562"/>
          </a:xfrm>
          <a:custGeom>
            <a:avLst/>
            <a:gdLst>
              <a:gd name="T0" fmla="*/ 0 w 245"/>
              <a:gd name="T1" fmla="*/ 755 h 755"/>
              <a:gd name="T2" fmla="*/ 39 w 245"/>
              <a:gd name="T3" fmla="*/ 475 h 755"/>
              <a:gd name="T4" fmla="*/ 127 w 245"/>
              <a:gd name="T5" fmla="*/ 200 h 755"/>
              <a:gd name="T6" fmla="*/ 245 w 245"/>
              <a:gd name="T7" fmla="*/ 0 h 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5" h="755">
                <a:moveTo>
                  <a:pt x="0" y="755"/>
                </a:moveTo>
                <a:cubicBezTo>
                  <a:pt x="9" y="661"/>
                  <a:pt x="18" y="567"/>
                  <a:pt x="39" y="475"/>
                </a:cubicBezTo>
                <a:cubicBezTo>
                  <a:pt x="60" y="383"/>
                  <a:pt x="93" y="279"/>
                  <a:pt x="127" y="200"/>
                </a:cubicBezTo>
                <a:cubicBezTo>
                  <a:pt x="161" y="121"/>
                  <a:pt x="203" y="60"/>
                  <a:pt x="245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80FECA86-1785-684E-D7F6-8E953CEF8DB0}"/>
              </a:ext>
            </a:extLst>
          </p:cNvPr>
          <p:cNvSpPr>
            <a:spLocks/>
          </p:cNvSpPr>
          <p:nvPr/>
        </p:nvSpPr>
        <p:spPr bwMode="auto">
          <a:xfrm flipH="1" flipV="1">
            <a:off x="7756525" y="2494022"/>
            <a:ext cx="17462" cy="206375"/>
          </a:xfrm>
          <a:custGeom>
            <a:avLst/>
            <a:gdLst>
              <a:gd name="T0" fmla="*/ 11 w 11"/>
              <a:gd name="T1" fmla="*/ 130 h 130"/>
              <a:gd name="T2" fmla="*/ 0 w 11"/>
              <a:gd name="T3" fmla="*/ 0 h 13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" h="130">
                <a:moveTo>
                  <a:pt x="11" y="130"/>
                </a:moveTo>
                <a:cubicBezTo>
                  <a:pt x="11" y="130"/>
                  <a:pt x="5" y="65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0" name="Freeform 29">
            <a:extLst>
              <a:ext uri="{FF2B5EF4-FFF2-40B4-BE49-F238E27FC236}">
                <a16:creationId xmlns:a16="http://schemas.microsoft.com/office/drawing/2014/main" id="{89ABAA2C-E771-C4E2-A5C6-E98F4C6B5C70}"/>
              </a:ext>
            </a:extLst>
          </p:cNvPr>
          <p:cNvSpPr>
            <a:spLocks/>
          </p:cNvSpPr>
          <p:nvPr/>
        </p:nvSpPr>
        <p:spPr bwMode="auto">
          <a:xfrm>
            <a:off x="8342312" y="2017772"/>
            <a:ext cx="201613" cy="692150"/>
          </a:xfrm>
          <a:custGeom>
            <a:avLst/>
            <a:gdLst>
              <a:gd name="T0" fmla="*/ 122 w 127"/>
              <a:gd name="T1" fmla="*/ 436 h 436"/>
              <a:gd name="T2" fmla="*/ 118 w 127"/>
              <a:gd name="T3" fmla="*/ 287 h 436"/>
              <a:gd name="T4" fmla="*/ 68 w 127"/>
              <a:gd name="T5" fmla="*/ 131 h 436"/>
              <a:gd name="T6" fmla="*/ 0 w 127"/>
              <a:gd name="T7" fmla="*/ 0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" h="436">
                <a:moveTo>
                  <a:pt x="122" y="436"/>
                </a:moveTo>
                <a:cubicBezTo>
                  <a:pt x="124" y="387"/>
                  <a:pt x="127" y="338"/>
                  <a:pt x="118" y="287"/>
                </a:cubicBezTo>
                <a:cubicBezTo>
                  <a:pt x="109" y="236"/>
                  <a:pt x="88" y="179"/>
                  <a:pt x="68" y="131"/>
                </a:cubicBezTo>
                <a:cubicBezTo>
                  <a:pt x="48" y="83"/>
                  <a:pt x="24" y="41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1" name="Text Box 29">
            <a:extLst>
              <a:ext uri="{FF2B5EF4-FFF2-40B4-BE49-F238E27FC236}">
                <a16:creationId xmlns:a16="http://schemas.microsoft.com/office/drawing/2014/main" id="{B99921EF-C6DC-670D-9059-DD8F04A580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9787" y="2081272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i</a:t>
            </a:r>
            <a:r>
              <a:rPr lang="en-US" baseline="-25000">
                <a:latin typeface="Times New Roman" charset="0"/>
              </a:rPr>
              <a:t>2</a:t>
            </a:r>
            <a:endParaRPr lang="en-US" i="1">
              <a:latin typeface="Times New Roman" charset="0"/>
            </a:endParaRPr>
          </a:p>
        </p:txBody>
      </p:sp>
      <p:sp>
        <p:nvSpPr>
          <p:cNvPr id="32" name="Text Box 30">
            <a:extLst>
              <a:ext uri="{FF2B5EF4-FFF2-40B4-BE49-F238E27FC236}">
                <a16:creationId xmlns:a16="http://schemas.microsoft.com/office/drawing/2014/main" id="{205FF025-9572-A965-08EB-07C07ABF08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6837" y="2414647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j</a:t>
            </a:r>
            <a:r>
              <a:rPr lang="en-US" baseline="-25000">
                <a:latin typeface="Times New Roman" charset="0"/>
              </a:rPr>
              <a:t>2</a:t>
            </a:r>
            <a:endParaRPr lang="en-US" i="1">
              <a:latin typeface="Times New Roman" charset="0"/>
            </a:endParaRPr>
          </a:p>
        </p:txBody>
      </p:sp>
      <p:sp>
        <p:nvSpPr>
          <p:cNvPr id="33" name="Text Box 31">
            <a:extLst>
              <a:ext uri="{FF2B5EF4-FFF2-40B4-BE49-F238E27FC236}">
                <a16:creationId xmlns:a16="http://schemas.microsoft.com/office/drawing/2014/main" id="{09BA4B26-4605-B3B8-C859-6936913A3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587" y="2233672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j</a:t>
            </a:r>
            <a:r>
              <a:rPr lang="en-US" baseline="-25000">
                <a:latin typeface="Times New Roman" charset="0"/>
              </a:rPr>
              <a:t>1</a:t>
            </a:r>
            <a:endParaRPr lang="en-US" i="1">
              <a:latin typeface="Times New Roman" charset="0"/>
            </a:endParaRPr>
          </a:p>
        </p:txBody>
      </p:sp>
      <p:sp>
        <p:nvSpPr>
          <p:cNvPr id="34" name="Text Box 32">
            <a:extLst>
              <a:ext uri="{FF2B5EF4-FFF2-40B4-BE49-F238E27FC236}">
                <a16:creationId xmlns:a16="http://schemas.microsoft.com/office/drawing/2014/main" id="{EF21D2BA-0EAD-0689-0DFD-343F6B0829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6787" y="1852672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i</a:t>
            </a:r>
            <a:r>
              <a:rPr lang="en-US" baseline="-25000">
                <a:latin typeface="Times New Roman" charset="0"/>
              </a:rPr>
              <a:t>1</a:t>
            </a:r>
            <a:endParaRPr lang="en-US" i="1">
              <a:latin typeface="Times New Roman" charset="0"/>
            </a:endParaRPr>
          </a:p>
        </p:txBody>
      </p:sp>
      <p:sp>
        <p:nvSpPr>
          <p:cNvPr id="35" name="Text Box 33">
            <a:extLst>
              <a:ext uri="{FF2B5EF4-FFF2-40B4-BE49-F238E27FC236}">
                <a16:creationId xmlns:a16="http://schemas.microsoft.com/office/drawing/2014/main" id="{13E10870-25C9-A482-71FF-020697C823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2587" y="2919472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i</a:t>
            </a:r>
            <a:r>
              <a:rPr lang="en-US" baseline="-25000">
                <a:latin typeface="Times New Roman" charset="0"/>
              </a:rPr>
              <a:t>0</a:t>
            </a:r>
            <a:endParaRPr lang="en-US" i="1">
              <a:latin typeface="Times New Roman" charset="0"/>
            </a:endParaRPr>
          </a:p>
        </p:txBody>
      </p:sp>
      <p:sp>
        <p:nvSpPr>
          <p:cNvPr id="36" name="Text Box 34">
            <a:extLst>
              <a:ext uri="{FF2B5EF4-FFF2-40B4-BE49-F238E27FC236}">
                <a16:creationId xmlns:a16="http://schemas.microsoft.com/office/drawing/2014/main" id="{735049DA-322D-FB4C-B966-D0713AFD15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587" y="4900672"/>
            <a:ext cx="6822150" cy="1661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FF0000"/>
                </a:solidFill>
                <a:latin typeface="Arial Black" charset="0"/>
              </a:rPr>
              <a:t>Snell’s Law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rgbClr val="001ABF"/>
                </a:solidFill>
              </a:rPr>
              <a:t>predicts the ray angles: For </a:t>
            </a:r>
            <a:r>
              <a:rPr lang="en-US" i="1" dirty="0">
                <a:latin typeface="Times New Roman" charset="0"/>
              </a:rPr>
              <a:t>i</a:t>
            </a:r>
            <a:r>
              <a:rPr lang="en-US" baseline="-25000" dirty="0">
                <a:latin typeface="Times New Roman" charset="0"/>
              </a:rPr>
              <a:t>0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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i="1" baseline="-25000" dirty="0" err="1">
                <a:latin typeface="Times New Roman" charset="0"/>
              </a:rPr>
              <a:t>c</a:t>
            </a:r>
            <a:r>
              <a:rPr lang="en-US" dirty="0">
                <a:solidFill>
                  <a:srgbClr val="001ABF"/>
                </a:solidFill>
                <a:sym typeface="Symbol" charset="0"/>
              </a:rPr>
              <a:t>,</a:t>
            </a:r>
          </a:p>
          <a:p>
            <a:endParaRPr lang="en-US" dirty="0">
              <a:solidFill>
                <a:srgbClr val="001ABF"/>
              </a:solidFill>
              <a:sym typeface="Symbol" charset="0"/>
            </a:endParaRPr>
          </a:p>
          <a:p>
            <a:endParaRPr lang="en-US" dirty="0">
              <a:solidFill>
                <a:srgbClr val="001ABF"/>
              </a:solidFill>
              <a:sym typeface="Symbol" charset="0"/>
            </a:endParaRPr>
          </a:p>
          <a:p>
            <a:endParaRPr lang="en-US" sz="600" dirty="0">
              <a:solidFill>
                <a:srgbClr val="001ABF"/>
              </a:solidFill>
              <a:sym typeface="Symbol" charset="0"/>
            </a:endParaRPr>
          </a:p>
          <a:p>
            <a:r>
              <a:rPr lang="en-US" dirty="0">
                <a:solidFill>
                  <a:srgbClr val="001ABF"/>
                </a:solidFill>
                <a:sym typeface="Symbol" charset="0"/>
              </a:rPr>
              <a:t>(For </a:t>
            </a:r>
            <a:r>
              <a:rPr lang="en-US" i="1" dirty="0">
                <a:latin typeface="Times New Roman" charset="0"/>
              </a:rPr>
              <a:t>i</a:t>
            </a:r>
            <a:r>
              <a:rPr lang="en-US" baseline="-25000" dirty="0">
                <a:latin typeface="Times New Roman" charset="0"/>
              </a:rPr>
              <a:t>0</a:t>
            </a:r>
            <a:r>
              <a:rPr lang="en-US" dirty="0"/>
              <a:t> </a:t>
            </a:r>
            <a:r>
              <a:rPr lang="en-US" dirty="0">
                <a:latin typeface="Times New Roman" charset="0"/>
              </a:rPr>
              <a:t>&gt;</a:t>
            </a:r>
            <a:r>
              <a:rPr lang="en-US" dirty="0">
                <a:sym typeface="Symbol" charset="0"/>
              </a:rPr>
              <a:t> </a:t>
            </a:r>
            <a:r>
              <a:rPr lang="en-US" i="1" dirty="0" err="1">
                <a:latin typeface="Times New Roman" charset="0"/>
              </a:rPr>
              <a:t>i</a:t>
            </a:r>
            <a:r>
              <a:rPr lang="en-US" i="1" baseline="-25000" dirty="0" err="1">
                <a:latin typeface="Times New Roman" charset="0"/>
              </a:rPr>
              <a:t>c</a:t>
            </a:r>
            <a:r>
              <a:rPr lang="en-US" dirty="0">
                <a:solidFill>
                  <a:srgbClr val="001ABF"/>
                </a:solidFill>
              </a:rPr>
              <a:t>, the rules change a bit.)</a:t>
            </a:r>
            <a:endParaRPr lang="en-US" i="1" baseline="-25000" dirty="0">
              <a:solidFill>
                <a:srgbClr val="001ABF"/>
              </a:solidFill>
              <a:latin typeface="Times New Roman" charset="0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5ED6241A-5DA5-5276-8BC9-52EBE8BD7A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987" y="5303897"/>
            <a:ext cx="4495800" cy="827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49B9F589-8CC3-7100-F01A-98B0CAD10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4587" y="4911785"/>
            <a:ext cx="1295400" cy="66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9" name="TextBox 38">
            <a:extLst>
              <a:ext uri="{FF2B5EF4-FFF2-40B4-BE49-F238E27FC236}">
                <a16:creationId xmlns:a16="http://schemas.microsoft.com/office/drawing/2014/main" id="{2BC82FEA-A4C9-2B51-449B-A240489B8678}"/>
              </a:ext>
            </a:extLst>
          </p:cNvPr>
          <p:cNvSpPr txBox="1"/>
          <p:nvPr/>
        </p:nvSpPr>
        <p:spPr>
          <a:xfrm>
            <a:off x="188177" y="1582341"/>
            <a:ext cx="138544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9AC"/>
                </a:solidFill>
              </a:rPr>
              <a:t>Here, we let: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latin typeface="Symbol" pitchFamily="2" charset="2"/>
                <a:cs typeface="Times New Roman" panose="02020603050405020304" pitchFamily="18" charset="0"/>
              </a:rPr>
              <a:t>a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latin typeface="Symbol" pitchFamily="2" charset="2"/>
                <a:cs typeface="Times New Roman" panose="02020603050405020304" pitchFamily="18" charset="0"/>
              </a:rPr>
              <a:t>b</a:t>
            </a:r>
          </a:p>
          <a:p>
            <a:r>
              <a:rPr lang="en-US" i="1" dirty="0" err="1">
                <a:latin typeface="Symbol" pitchFamily="2" charset="2"/>
                <a:cs typeface="Times New Roman" panose="02020603050405020304" pitchFamily="18" charset="0"/>
              </a:rPr>
              <a:t>q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>
                <a:latin typeface="Symbol" pitchFamily="2" charset="2"/>
                <a:cs typeface="Times New Roman" panose="02020603050405020304" pitchFamily="18" charset="0"/>
              </a:rPr>
              <a:t>q</a:t>
            </a:r>
            <a:r>
              <a:rPr lang="en-US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542060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6A34703F-6ABD-1FDB-F021-280B2A5F45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4187" y="812800"/>
            <a:ext cx="4341813" cy="3573462"/>
          </a:xfrm>
          <a:prstGeom prst="rect">
            <a:avLst/>
          </a:prstGeom>
          <a:solidFill>
            <a:srgbClr val="B4C7E7">
              <a:alpha val="67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2461A5-651D-C771-564E-12F83BB088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812800"/>
            <a:ext cx="4341812" cy="3573462"/>
          </a:xfrm>
          <a:prstGeom prst="rect">
            <a:avLst/>
          </a:prstGeom>
          <a:solidFill>
            <a:srgbClr val="FF7179">
              <a:alpha val="67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4" name="Line 5">
            <a:extLst>
              <a:ext uri="{FF2B5EF4-FFF2-40B4-BE49-F238E27FC236}">
                <a16:creationId xmlns:a16="http://schemas.microsoft.com/office/drawing/2014/main" id="{9EF97208-935B-3C3C-1A64-12F2855AB1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632200" y="2573337"/>
            <a:ext cx="2463800" cy="1525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5" name="Line 6">
            <a:extLst>
              <a:ext uri="{FF2B5EF4-FFF2-40B4-BE49-F238E27FC236}">
                <a16:creationId xmlns:a16="http://schemas.microsoft.com/office/drawing/2014/main" id="{DFC0CC53-40C8-8B54-1168-D853B7ABCA4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3632200" y="1047750"/>
            <a:ext cx="2463800" cy="15255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6" name="Line 7">
            <a:extLst>
              <a:ext uri="{FF2B5EF4-FFF2-40B4-BE49-F238E27FC236}">
                <a16:creationId xmlns:a16="http://schemas.microsoft.com/office/drawing/2014/main" id="{DA33443F-B61E-64BC-B768-1E073F16ADD4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217987" y="1908175"/>
            <a:ext cx="1878013" cy="6651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17" name="Text Box 8">
            <a:extLst>
              <a:ext uri="{FF2B5EF4-FFF2-40B4-BE49-F238E27FC236}">
                <a16:creationId xmlns:a16="http://schemas.microsoft.com/office/drawing/2014/main" id="{D7050D8C-6ED1-6DB8-3077-7CD83B5FF789}"/>
              </a:ext>
            </a:extLst>
          </p:cNvPr>
          <p:cNvSpPr txBox="1">
            <a:spLocks noChangeArrowheads="1"/>
          </p:cNvSpPr>
          <p:nvPr/>
        </p:nvSpPr>
        <p:spPr bwMode="auto">
          <a:xfrm rot="19617244">
            <a:off x="4035425" y="3463925"/>
            <a:ext cx="11890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/>
              <a:t>incoming P</a:t>
            </a:r>
          </a:p>
        </p:txBody>
      </p:sp>
      <p:sp>
        <p:nvSpPr>
          <p:cNvPr id="18" name="Text Box 9">
            <a:extLst>
              <a:ext uri="{FF2B5EF4-FFF2-40B4-BE49-F238E27FC236}">
                <a16:creationId xmlns:a16="http://schemas.microsoft.com/office/drawing/2014/main" id="{B47C7B60-E0BA-B725-E78D-8629ADA5BE92}"/>
              </a:ext>
            </a:extLst>
          </p:cNvPr>
          <p:cNvSpPr txBox="1">
            <a:spLocks noChangeArrowheads="1"/>
          </p:cNvSpPr>
          <p:nvPr/>
        </p:nvSpPr>
        <p:spPr bwMode="auto">
          <a:xfrm rot="1904574">
            <a:off x="4344987" y="1458912"/>
            <a:ext cx="1155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/>
              <a:t>reflected P</a:t>
            </a:r>
          </a:p>
        </p:txBody>
      </p:sp>
      <p:sp>
        <p:nvSpPr>
          <p:cNvPr id="19" name="Text Box 10">
            <a:extLst>
              <a:ext uri="{FF2B5EF4-FFF2-40B4-BE49-F238E27FC236}">
                <a16:creationId xmlns:a16="http://schemas.microsoft.com/office/drawing/2014/main" id="{4A81E0A2-57CE-757B-91EA-BE4839E9E05C}"/>
              </a:ext>
            </a:extLst>
          </p:cNvPr>
          <p:cNvSpPr txBox="1">
            <a:spLocks noChangeArrowheads="1"/>
          </p:cNvSpPr>
          <p:nvPr/>
        </p:nvSpPr>
        <p:spPr bwMode="auto">
          <a:xfrm rot="1228850">
            <a:off x="3875087" y="1658937"/>
            <a:ext cx="11557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/>
              <a:t>reflected S</a:t>
            </a:r>
          </a:p>
        </p:txBody>
      </p:sp>
      <p:sp>
        <p:nvSpPr>
          <p:cNvPr id="20" name="Line 11">
            <a:extLst>
              <a:ext uri="{FF2B5EF4-FFF2-40B4-BE49-F238E27FC236}">
                <a16:creationId xmlns:a16="http://schemas.microsoft.com/office/drawing/2014/main" id="{330A5E4C-6B1A-C49E-BC21-9D69700ECB54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1751012"/>
            <a:ext cx="2698750" cy="8223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1" name="Line 12">
            <a:extLst>
              <a:ext uri="{FF2B5EF4-FFF2-40B4-BE49-F238E27FC236}">
                <a16:creationId xmlns:a16="http://schemas.microsoft.com/office/drawing/2014/main" id="{B44C430A-9556-7E76-B2E8-B5D154731E9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0" y="2312987"/>
            <a:ext cx="1882775" cy="2603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A297E434-4EC9-306C-D665-5B02357F1C13}"/>
              </a:ext>
            </a:extLst>
          </p:cNvPr>
          <p:cNvSpPr txBox="1">
            <a:spLocks noChangeArrowheads="1"/>
          </p:cNvSpPr>
          <p:nvPr/>
        </p:nvSpPr>
        <p:spPr bwMode="auto">
          <a:xfrm rot="20530141">
            <a:off x="6672262" y="1871662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/>
              <a:t>refracted P</a:t>
            </a:r>
          </a:p>
        </p:txBody>
      </p:sp>
      <p:sp>
        <p:nvSpPr>
          <p:cNvPr id="23" name="Text Box 14">
            <a:extLst>
              <a:ext uri="{FF2B5EF4-FFF2-40B4-BE49-F238E27FC236}">
                <a16:creationId xmlns:a16="http://schemas.microsoft.com/office/drawing/2014/main" id="{CC0C7A94-9E56-C5D5-D0D2-78E54E4B5B54}"/>
              </a:ext>
            </a:extLst>
          </p:cNvPr>
          <p:cNvSpPr txBox="1">
            <a:spLocks noChangeArrowheads="1"/>
          </p:cNvSpPr>
          <p:nvPr/>
        </p:nvSpPr>
        <p:spPr bwMode="auto">
          <a:xfrm rot="21095462">
            <a:off x="6554787" y="2386012"/>
            <a:ext cx="1177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sz="1600" i="1"/>
              <a:t>refracted S</a:t>
            </a:r>
          </a:p>
        </p:txBody>
      </p:sp>
      <p:sp>
        <p:nvSpPr>
          <p:cNvPr id="24" name="Text Box 15">
            <a:extLst>
              <a:ext uri="{FF2B5EF4-FFF2-40B4-BE49-F238E27FC236}">
                <a16:creationId xmlns:a16="http://schemas.microsoft.com/office/drawing/2014/main" id="{50077833-4E74-5542-C629-BAF90C5FBF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4187" y="3929062"/>
            <a:ext cx="132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Symbol" charset="0"/>
                <a:sym typeface="Symbol" charset="0"/>
              </a:rPr>
              <a:t></a:t>
            </a:r>
            <a:r>
              <a:rPr lang="en-US" baseline="-25000">
                <a:latin typeface="Times New Roman" charset="0"/>
              </a:rPr>
              <a:t>1</a:t>
            </a:r>
            <a:r>
              <a:rPr lang="en-US" i="1">
                <a:latin typeface="Times New Roman" charset="0"/>
              </a:rPr>
              <a:t>, </a:t>
            </a:r>
            <a:r>
              <a:rPr lang="en-US" i="1">
                <a:latin typeface="Symbol" charset="0"/>
                <a:sym typeface="Symbol" charset="0"/>
              </a:rPr>
              <a:t></a:t>
            </a:r>
            <a:r>
              <a:rPr lang="en-US" baseline="-25000">
                <a:latin typeface="Times New Roman" charset="0"/>
              </a:rPr>
              <a:t>1</a:t>
            </a:r>
            <a:r>
              <a:rPr lang="en-US" i="1">
                <a:latin typeface="Times New Roman" charset="0"/>
              </a:rPr>
              <a:t>, </a:t>
            </a:r>
            <a:r>
              <a:rPr lang="en-US" i="1">
                <a:latin typeface="Symbol" charset="0"/>
                <a:sym typeface="Symbol" charset="0"/>
              </a:rPr>
              <a:t></a:t>
            </a:r>
            <a:r>
              <a:rPr lang="en-US" baseline="-25000">
                <a:latin typeface="Symbol" charset="0"/>
                <a:sym typeface="Symbol" charset="0"/>
              </a:rPr>
              <a:t></a:t>
            </a:r>
            <a:endParaRPr lang="en-US" i="1">
              <a:latin typeface="Times New Roman" charset="0"/>
            </a:endParaRPr>
          </a:p>
        </p:txBody>
      </p:sp>
      <p:sp>
        <p:nvSpPr>
          <p:cNvPr id="25" name="Text Box 16">
            <a:extLst>
              <a:ext uri="{FF2B5EF4-FFF2-40B4-BE49-F238E27FC236}">
                <a16:creationId xmlns:a16="http://schemas.microsoft.com/office/drawing/2014/main" id="{0CD92D1E-03CD-A072-85CC-FCE6ED3322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10662" y="3929062"/>
            <a:ext cx="132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Symbol" charset="0"/>
                <a:sym typeface="Symbol" charset="0"/>
              </a:rPr>
              <a:t></a:t>
            </a:r>
            <a:r>
              <a:rPr lang="en-US" baseline="-25000">
                <a:latin typeface="Times New Roman" charset="0"/>
              </a:rPr>
              <a:t>2</a:t>
            </a:r>
            <a:r>
              <a:rPr lang="en-US" i="1">
                <a:latin typeface="Times New Roman" charset="0"/>
              </a:rPr>
              <a:t>, </a:t>
            </a:r>
            <a:r>
              <a:rPr lang="en-US" i="1">
                <a:latin typeface="Symbol" charset="0"/>
                <a:sym typeface="Symbol" charset="0"/>
              </a:rPr>
              <a:t></a:t>
            </a:r>
            <a:r>
              <a:rPr lang="en-US" baseline="-25000">
                <a:latin typeface="Times New Roman" charset="0"/>
              </a:rPr>
              <a:t>2</a:t>
            </a:r>
            <a:r>
              <a:rPr lang="en-US" i="1">
                <a:latin typeface="Times New Roman" charset="0"/>
              </a:rPr>
              <a:t>, </a:t>
            </a:r>
            <a:r>
              <a:rPr lang="en-US" i="1">
                <a:latin typeface="Symbol" charset="0"/>
                <a:sym typeface="Symbol" charset="0"/>
              </a:rPr>
              <a:t></a:t>
            </a:r>
            <a:r>
              <a:rPr lang="en-US" baseline="-25000">
                <a:latin typeface="Symbol" charset="0"/>
                <a:sym typeface="Symbol" charset="0"/>
              </a:rPr>
              <a:t></a:t>
            </a:r>
            <a:endParaRPr lang="en-US" i="1">
              <a:latin typeface="Times New Roman" charset="0"/>
            </a:endParaRPr>
          </a:p>
        </p:txBody>
      </p:sp>
      <p:sp>
        <p:nvSpPr>
          <p:cNvPr id="26" name="Text Box 17">
            <a:extLst>
              <a:ext uri="{FF2B5EF4-FFF2-40B4-BE49-F238E27FC236}">
                <a16:creationId xmlns:a16="http://schemas.microsoft.com/office/drawing/2014/main" id="{B992C0C5-0410-677B-C3E1-21E8C6EB6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5787" y="3776662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A</a:t>
            </a:r>
            <a:r>
              <a:rPr lang="en-US" baseline="-25000">
                <a:latin typeface="Times New Roman" charset="0"/>
              </a:rPr>
              <a:t>0</a:t>
            </a:r>
            <a:endParaRPr lang="en-US" i="1">
              <a:latin typeface="Times New Roman" charset="0"/>
            </a:endParaRPr>
          </a:p>
        </p:txBody>
      </p:sp>
      <p:sp>
        <p:nvSpPr>
          <p:cNvPr id="27" name="Text Box 18">
            <a:extLst>
              <a:ext uri="{FF2B5EF4-FFF2-40B4-BE49-F238E27FC236}">
                <a16:creationId xmlns:a16="http://schemas.microsoft.com/office/drawing/2014/main" id="{BAA22F88-F49D-CBA8-72B3-99E135D1E9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3987" y="1871662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B</a:t>
            </a:r>
            <a:r>
              <a:rPr lang="en-US" baseline="-25000">
                <a:latin typeface="Times New Roman" charset="0"/>
              </a:rPr>
              <a:t>1</a:t>
            </a:r>
            <a:endParaRPr lang="en-US" i="1">
              <a:latin typeface="Times New Roman" charset="0"/>
            </a:endParaRPr>
          </a:p>
        </p:txBody>
      </p:sp>
      <p:sp>
        <p:nvSpPr>
          <p:cNvPr id="28" name="Text Box 19">
            <a:extLst>
              <a:ext uri="{FF2B5EF4-FFF2-40B4-BE49-F238E27FC236}">
                <a16:creationId xmlns:a16="http://schemas.microsoft.com/office/drawing/2014/main" id="{2A585550-D23C-BFC1-B138-C8246C96A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7300" y="804862"/>
            <a:ext cx="471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A</a:t>
            </a:r>
            <a:r>
              <a:rPr lang="en-US" baseline="-25000">
                <a:latin typeface="Times New Roman" charset="0"/>
              </a:rPr>
              <a:t>1</a:t>
            </a:r>
            <a:endParaRPr lang="en-US" i="1">
              <a:latin typeface="Times New Roman" charset="0"/>
            </a:endParaRPr>
          </a:p>
        </p:txBody>
      </p:sp>
      <p:sp>
        <p:nvSpPr>
          <p:cNvPr id="29" name="Text Box 20">
            <a:extLst>
              <a:ext uri="{FF2B5EF4-FFF2-40B4-BE49-F238E27FC236}">
                <a16:creationId xmlns:a16="http://schemas.microsoft.com/office/drawing/2014/main" id="{C74D2172-0546-1319-C17A-E693D2D8E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12100" y="2024062"/>
            <a:ext cx="4714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B</a:t>
            </a:r>
            <a:r>
              <a:rPr lang="en-US" baseline="-25000">
                <a:latin typeface="Times New Roman" charset="0"/>
              </a:rPr>
              <a:t>2</a:t>
            </a:r>
            <a:endParaRPr lang="en-US" i="1">
              <a:latin typeface="Times New Roman" charset="0"/>
            </a:endParaRPr>
          </a:p>
        </p:txBody>
      </p:sp>
      <p:sp>
        <p:nvSpPr>
          <p:cNvPr id="30" name="Text Box 21">
            <a:extLst>
              <a:ext uri="{FF2B5EF4-FFF2-40B4-BE49-F238E27FC236}">
                <a16:creationId xmlns:a16="http://schemas.microsoft.com/office/drawing/2014/main" id="{44574E73-7CA7-48E9-B411-4E6B07A14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31187" y="1338262"/>
            <a:ext cx="471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A</a:t>
            </a:r>
            <a:r>
              <a:rPr lang="en-US" baseline="-25000">
                <a:latin typeface="Times New Roman" charset="0"/>
              </a:rPr>
              <a:t>2</a:t>
            </a:r>
            <a:endParaRPr lang="en-US" i="1">
              <a:latin typeface="Times New Roman" charset="0"/>
            </a:endParaRPr>
          </a:p>
        </p:txBody>
      </p:sp>
      <p:sp>
        <p:nvSpPr>
          <p:cNvPr id="31" name="Text Box 22">
            <a:extLst>
              <a:ext uri="{FF2B5EF4-FFF2-40B4-BE49-F238E27FC236}">
                <a16:creationId xmlns:a16="http://schemas.microsoft.com/office/drawing/2014/main" id="{1AAC5EF9-22D7-2828-7D25-6A04FDEB4D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4512" y="273050"/>
            <a:ext cx="3333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 dirty="0">
                <a:solidFill>
                  <a:srgbClr val="001ABF"/>
                </a:solidFill>
                <a:latin typeface="Arial Black" charset="0"/>
              </a:rPr>
              <a:t>Mode Conversions:</a:t>
            </a:r>
          </a:p>
        </p:txBody>
      </p:sp>
      <p:sp>
        <p:nvSpPr>
          <p:cNvPr id="32" name="Line 23">
            <a:extLst>
              <a:ext uri="{FF2B5EF4-FFF2-40B4-BE49-F238E27FC236}">
                <a16:creationId xmlns:a16="http://schemas.microsoft.com/office/drawing/2014/main" id="{80E42AF6-57FA-BD56-4766-D6621B52E79C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3787" y="2576512"/>
            <a:ext cx="7924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3" name="Freeform 32">
            <a:extLst>
              <a:ext uri="{FF2B5EF4-FFF2-40B4-BE49-F238E27FC236}">
                <a16:creationId xmlns:a16="http://schemas.microsoft.com/office/drawing/2014/main" id="{462D8C2C-BFAA-877B-5AB6-B9DCDAAD9306}"/>
              </a:ext>
            </a:extLst>
          </p:cNvPr>
          <p:cNvSpPr>
            <a:spLocks/>
          </p:cNvSpPr>
          <p:nvPr/>
        </p:nvSpPr>
        <p:spPr bwMode="auto">
          <a:xfrm>
            <a:off x="4411662" y="2566987"/>
            <a:ext cx="328613" cy="846138"/>
          </a:xfrm>
          <a:custGeom>
            <a:avLst/>
            <a:gdLst>
              <a:gd name="T0" fmla="*/ 0 w 207"/>
              <a:gd name="T1" fmla="*/ 0 h 533"/>
              <a:gd name="T2" fmla="*/ 38 w 207"/>
              <a:gd name="T3" fmla="*/ 220 h 533"/>
              <a:gd name="T4" fmla="*/ 120 w 207"/>
              <a:gd name="T5" fmla="*/ 414 h 533"/>
              <a:gd name="T6" fmla="*/ 207 w 207"/>
              <a:gd name="T7" fmla="*/ 533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07" h="533">
                <a:moveTo>
                  <a:pt x="0" y="0"/>
                </a:moveTo>
                <a:cubicBezTo>
                  <a:pt x="9" y="75"/>
                  <a:pt x="18" y="151"/>
                  <a:pt x="38" y="220"/>
                </a:cubicBezTo>
                <a:cubicBezTo>
                  <a:pt x="58" y="289"/>
                  <a:pt x="92" y="362"/>
                  <a:pt x="120" y="414"/>
                </a:cubicBezTo>
                <a:cubicBezTo>
                  <a:pt x="148" y="466"/>
                  <a:pt x="177" y="499"/>
                  <a:pt x="207" y="533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4" name="Freeform 33">
            <a:extLst>
              <a:ext uri="{FF2B5EF4-FFF2-40B4-BE49-F238E27FC236}">
                <a16:creationId xmlns:a16="http://schemas.microsoft.com/office/drawing/2014/main" id="{0C3E3AEC-6332-9F65-9A3E-1BDBED790553}"/>
              </a:ext>
            </a:extLst>
          </p:cNvPr>
          <p:cNvSpPr>
            <a:spLocks/>
          </p:cNvSpPr>
          <p:nvPr/>
        </p:nvSpPr>
        <p:spPr bwMode="auto">
          <a:xfrm>
            <a:off x="4900612" y="2176462"/>
            <a:ext cx="53975" cy="403225"/>
          </a:xfrm>
          <a:custGeom>
            <a:avLst/>
            <a:gdLst>
              <a:gd name="T0" fmla="*/ 34 w 34"/>
              <a:gd name="T1" fmla="*/ 0 h 254"/>
              <a:gd name="T2" fmla="*/ 5 w 34"/>
              <a:gd name="T3" fmla="*/ 110 h 254"/>
              <a:gd name="T4" fmla="*/ 5 w 34"/>
              <a:gd name="T5" fmla="*/ 254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4" h="254">
                <a:moveTo>
                  <a:pt x="34" y="0"/>
                </a:moveTo>
                <a:cubicBezTo>
                  <a:pt x="22" y="34"/>
                  <a:pt x="10" y="68"/>
                  <a:pt x="5" y="110"/>
                </a:cubicBezTo>
                <a:cubicBezTo>
                  <a:pt x="0" y="152"/>
                  <a:pt x="2" y="203"/>
                  <a:pt x="5" y="254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5" name="Freeform 34">
            <a:extLst>
              <a:ext uri="{FF2B5EF4-FFF2-40B4-BE49-F238E27FC236}">
                <a16:creationId xmlns:a16="http://schemas.microsoft.com/office/drawing/2014/main" id="{D44573BA-9ED0-A8D5-9554-86FED8FB489D}"/>
              </a:ext>
            </a:extLst>
          </p:cNvPr>
          <p:cNvSpPr>
            <a:spLocks/>
          </p:cNvSpPr>
          <p:nvPr/>
        </p:nvSpPr>
        <p:spPr bwMode="auto">
          <a:xfrm>
            <a:off x="3735387" y="1358900"/>
            <a:ext cx="388938" cy="1198562"/>
          </a:xfrm>
          <a:custGeom>
            <a:avLst/>
            <a:gdLst>
              <a:gd name="T0" fmla="*/ 0 w 245"/>
              <a:gd name="T1" fmla="*/ 755 h 755"/>
              <a:gd name="T2" fmla="*/ 39 w 245"/>
              <a:gd name="T3" fmla="*/ 475 h 755"/>
              <a:gd name="T4" fmla="*/ 127 w 245"/>
              <a:gd name="T5" fmla="*/ 200 h 755"/>
              <a:gd name="T6" fmla="*/ 245 w 245"/>
              <a:gd name="T7" fmla="*/ 0 h 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45" h="755">
                <a:moveTo>
                  <a:pt x="0" y="755"/>
                </a:moveTo>
                <a:cubicBezTo>
                  <a:pt x="9" y="661"/>
                  <a:pt x="18" y="567"/>
                  <a:pt x="39" y="475"/>
                </a:cubicBezTo>
                <a:cubicBezTo>
                  <a:pt x="60" y="383"/>
                  <a:pt x="93" y="279"/>
                  <a:pt x="127" y="200"/>
                </a:cubicBezTo>
                <a:cubicBezTo>
                  <a:pt x="161" y="121"/>
                  <a:pt x="203" y="60"/>
                  <a:pt x="245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6" name="Freeform 35">
            <a:extLst>
              <a:ext uri="{FF2B5EF4-FFF2-40B4-BE49-F238E27FC236}">
                <a16:creationId xmlns:a16="http://schemas.microsoft.com/office/drawing/2014/main" id="{C0CDDED1-2735-D9DA-F512-4765C3C68D42}"/>
              </a:ext>
            </a:extLst>
          </p:cNvPr>
          <p:cNvSpPr>
            <a:spLocks/>
          </p:cNvSpPr>
          <p:nvPr/>
        </p:nvSpPr>
        <p:spPr bwMode="auto">
          <a:xfrm flipH="1" flipV="1">
            <a:off x="7756525" y="2360612"/>
            <a:ext cx="17462" cy="206375"/>
          </a:xfrm>
          <a:custGeom>
            <a:avLst/>
            <a:gdLst>
              <a:gd name="T0" fmla="*/ 11 w 11"/>
              <a:gd name="T1" fmla="*/ 130 h 130"/>
              <a:gd name="T2" fmla="*/ 0 w 11"/>
              <a:gd name="T3" fmla="*/ 0 h 130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1" h="130">
                <a:moveTo>
                  <a:pt x="11" y="130"/>
                </a:moveTo>
                <a:cubicBezTo>
                  <a:pt x="11" y="130"/>
                  <a:pt x="5" y="65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7" name="Freeform 36">
            <a:extLst>
              <a:ext uri="{FF2B5EF4-FFF2-40B4-BE49-F238E27FC236}">
                <a16:creationId xmlns:a16="http://schemas.microsoft.com/office/drawing/2014/main" id="{4727AC49-B111-FE67-CD16-FD34DF689B67}"/>
              </a:ext>
            </a:extLst>
          </p:cNvPr>
          <p:cNvSpPr>
            <a:spLocks/>
          </p:cNvSpPr>
          <p:nvPr/>
        </p:nvSpPr>
        <p:spPr bwMode="auto">
          <a:xfrm>
            <a:off x="8342312" y="1884362"/>
            <a:ext cx="201613" cy="692150"/>
          </a:xfrm>
          <a:custGeom>
            <a:avLst/>
            <a:gdLst>
              <a:gd name="T0" fmla="*/ 122 w 127"/>
              <a:gd name="T1" fmla="*/ 436 h 436"/>
              <a:gd name="T2" fmla="*/ 118 w 127"/>
              <a:gd name="T3" fmla="*/ 287 h 436"/>
              <a:gd name="T4" fmla="*/ 68 w 127"/>
              <a:gd name="T5" fmla="*/ 131 h 436"/>
              <a:gd name="T6" fmla="*/ 0 w 127"/>
              <a:gd name="T7" fmla="*/ 0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127" h="436">
                <a:moveTo>
                  <a:pt x="122" y="436"/>
                </a:moveTo>
                <a:cubicBezTo>
                  <a:pt x="124" y="387"/>
                  <a:pt x="127" y="338"/>
                  <a:pt x="118" y="287"/>
                </a:cubicBezTo>
                <a:cubicBezTo>
                  <a:pt x="109" y="236"/>
                  <a:pt x="88" y="179"/>
                  <a:pt x="68" y="131"/>
                </a:cubicBezTo>
                <a:cubicBezTo>
                  <a:pt x="48" y="83"/>
                  <a:pt x="24" y="41"/>
                  <a:pt x="0" y="0"/>
                </a:cubicBezTo>
              </a:path>
            </a:pathLst>
          </a:custGeom>
          <a:noFill/>
          <a:ln w="158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38" name="Text Box 29">
            <a:extLst>
              <a:ext uri="{FF2B5EF4-FFF2-40B4-BE49-F238E27FC236}">
                <a16:creationId xmlns:a16="http://schemas.microsoft.com/office/drawing/2014/main" id="{CF5AF829-59DD-E63E-3A44-C83DCA397C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9787" y="1947862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i</a:t>
            </a:r>
            <a:r>
              <a:rPr lang="en-US" baseline="-25000">
                <a:latin typeface="Times New Roman" charset="0"/>
              </a:rPr>
              <a:t>2</a:t>
            </a:r>
            <a:endParaRPr lang="en-US" i="1">
              <a:latin typeface="Times New Roman" charset="0"/>
            </a:endParaRPr>
          </a:p>
        </p:txBody>
      </p:sp>
      <p:sp>
        <p:nvSpPr>
          <p:cNvPr id="39" name="Text Box 30">
            <a:extLst>
              <a:ext uri="{FF2B5EF4-FFF2-40B4-BE49-F238E27FC236}">
                <a16:creationId xmlns:a16="http://schemas.microsoft.com/office/drawing/2014/main" id="{2D2D7A3D-90A2-68E9-03F0-4FF1C76265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6837" y="2281237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j</a:t>
            </a:r>
            <a:r>
              <a:rPr lang="en-US" baseline="-25000">
                <a:latin typeface="Times New Roman" charset="0"/>
              </a:rPr>
              <a:t>2</a:t>
            </a:r>
            <a:endParaRPr lang="en-US" i="1">
              <a:latin typeface="Times New Roman" charset="0"/>
            </a:endParaRPr>
          </a:p>
        </p:txBody>
      </p:sp>
      <p:sp>
        <p:nvSpPr>
          <p:cNvPr id="40" name="Text Box 31">
            <a:extLst>
              <a:ext uri="{FF2B5EF4-FFF2-40B4-BE49-F238E27FC236}">
                <a16:creationId xmlns:a16="http://schemas.microsoft.com/office/drawing/2014/main" id="{7E09A08F-0897-D389-657F-02D5B09046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587" y="2100262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j</a:t>
            </a:r>
            <a:r>
              <a:rPr lang="en-US" baseline="-25000">
                <a:latin typeface="Times New Roman" charset="0"/>
              </a:rPr>
              <a:t>1</a:t>
            </a:r>
            <a:endParaRPr lang="en-US" i="1">
              <a:latin typeface="Times New Roman" charset="0"/>
            </a:endParaRPr>
          </a:p>
        </p:txBody>
      </p:sp>
      <p:sp>
        <p:nvSpPr>
          <p:cNvPr id="41" name="Text Box 32">
            <a:extLst>
              <a:ext uri="{FF2B5EF4-FFF2-40B4-BE49-F238E27FC236}">
                <a16:creationId xmlns:a16="http://schemas.microsoft.com/office/drawing/2014/main" id="{869B3AD3-1CEE-6860-2935-BADC02317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6787" y="1719262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i</a:t>
            </a:r>
            <a:r>
              <a:rPr lang="en-US" baseline="-25000">
                <a:latin typeface="Times New Roman" charset="0"/>
              </a:rPr>
              <a:t>1</a:t>
            </a:r>
            <a:endParaRPr lang="en-US" i="1">
              <a:latin typeface="Times New Roman" charset="0"/>
            </a:endParaRPr>
          </a:p>
        </p:txBody>
      </p:sp>
      <p:sp>
        <p:nvSpPr>
          <p:cNvPr id="42" name="Text Box 33">
            <a:extLst>
              <a:ext uri="{FF2B5EF4-FFF2-40B4-BE49-F238E27FC236}">
                <a16:creationId xmlns:a16="http://schemas.microsoft.com/office/drawing/2014/main" id="{FA0BFF62-7C82-8C8F-4C91-69A7513FF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2587" y="2786062"/>
            <a:ext cx="3698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i</a:t>
            </a:r>
            <a:r>
              <a:rPr lang="en-US" baseline="-25000">
                <a:latin typeface="Times New Roman" charset="0"/>
              </a:rPr>
              <a:t>0</a:t>
            </a:r>
            <a:endParaRPr lang="en-US" i="1">
              <a:latin typeface="Times New Roman" charset="0"/>
            </a:endParaRPr>
          </a:p>
        </p:txBody>
      </p:sp>
      <p:sp>
        <p:nvSpPr>
          <p:cNvPr id="43" name="Text Box 34">
            <a:extLst>
              <a:ext uri="{FF2B5EF4-FFF2-40B4-BE49-F238E27FC236}">
                <a16:creationId xmlns:a16="http://schemas.microsoft.com/office/drawing/2014/main" id="{66C108F6-0271-3B0E-2E51-46212B3C1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6587" y="4449762"/>
            <a:ext cx="8462573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dirty="0">
                <a:solidFill>
                  <a:srgbClr val="001ABF"/>
                </a:solidFill>
                <a:sym typeface="Symbol" charset="0"/>
              </a:rPr>
              <a:t>Consider particle displacements &amp; stress at the interface:</a:t>
            </a:r>
          </a:p>
          <a:p>
            <a:endParaRPr lang="en-US" sz="600" dirty="0">
              <a:solidFill>
                <a:srgbClr val="001ABF"/>
              </a:solidFill>
              <a:sym typeface="Symbol" charset="0"/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001ABF"/>
                </a:solidFill>
                <a:sym typeface="Symbol" charset="0"/>
              </a:rPr>
              <a:t> </a:t>
            </a:r>
            <a:r>
              <a:rPr lang="en-US" i="1" dirty="0">
                <a:latin typeface="Times New Roman" charset="0"/>
              </a:rPr>
              <a:t>u</a:t>
            </a:r>
            <a:r>
              <a:rPr lang="en-US" baseline="-25000" dirty="0">
                <a:latin typeface="Times New Roman" charset="0"/>
              </a:rPr>
              <a:t>1</a:t>
            </a:r>
            <a:r>
              <a:rPr lang="en-US" dirty="0">
                <a:solidFill>
                  <a:srgbClr val="001ABF"/>
                </a:solidFill>
                <a:sym typeface="Symbol" charset="0"/>
              </a:rPr>
              <a:t>, </a:t>
            </a:r>
            <a:r>
              <a:rPr lang="en-US" i="1" dirty="0">
                <a:latin typeface="Times New Roman" charset="0"/>
              </a:rPr>
              <a:t>u</a:t>
            </a:r>
            <a:r>
              <a:rPr lang="en-US" baseline="-25000" dirty="0">
                <a:latin typeface="Times New Roman" charset="0"/>
              </a:rPr>
              <a:t>3</a:t>
            </a:r>
            <a:r>
              <a:rPr lang="en-US" dirty="0">
                <a:solidFill>
                  <a:schemeClr val="accent2"/>
                </a:solidFill>
                <a:sym typeface="Symbol" charset="0"/>
              </a:rPr>
              <a:t> </a:t>
            </a:r>
            <a:r>
              <a:rPr lang="en-US" dirty="0">
                <a:solidFill>
                  <a:srgbClr val="001ABF"/>
                </a:solidFill>
                <a:sym typeface="Symbol" charset="0"/>
              </a:rPr>
              <a:t>are nonzero (in this case we have </a:t>
            </a:r>
            <a:r>
              <a:rPr lang="en-US" i="1" dirty="0">
                <a:latin typeface="Times New Roman" charset="0"/>
              </a:rPr>
              <a:t>u</a:t>
            </a:r>
            <a:r>
              <a:rPr lang="en-US" baseline="-25000" dirty="0">
                <a:latin typeface="Times New Roman" charset="0"/>
              </a:rPr>
              <a:t>2</a:t>
            </a:r>
            <a:r>
              <a:rPr lang="en-US" dirty="0">
                <a:sym typeface="Symbol" charset="0"/>
              </a:rPr>
              <a:t> </a:t>
            </a:r>
            <a:r>
              <a:rPr lang="en-US" dirty="0">
                <a:latin typeface="Times New Roman" charset="0"/>
              </a:rPr>
              <a:t>= 0</a:t>
            </a:r>
            <a:r>
              <a:rPr lang="en-US" dirty="0">
                <a:solidFill>
                  <a:srgbClr val="001ABF"/>
                </a:solidFill>
                <a:sym typeface="Symbol" charset="0"/>
              </a:rPr>
              <a:t>) and must be</a:t>
            </a:r>
          </a:p>
          <a:p>
            <a:r>
              <a:rPr lang="en-US" dirty="0">
                <a:solidFill>
                  <a:srgbClr val="001ABF"/>
                </a:solidFill>
                <a:sym typeface="Symbol" charset="0"/>
              </a:rPr>
              <a:t>     continuous across the boundary: </a:t>
            </a:r>
          </a:p>
          <a:p>
            <a:endParaRPr lang="en-US" dirty="0">
              <a:solidFill>
                <a:srgbClr val="001ABF"/>
              </a:solidFill>
              <a:sym typeface="Symbol" charset="0"/>
            </a:endParaRPr>
          </a:p>
          <a:p>
            <a:pPr>
              <a:buFontTx/>
              <a:buChar char="•"/>
            </a:pPr>
            <a:r>
              <a:rPr lang="en-US" dirty="0">
                <a:solidFill>
                  <a:srgbClr val="001ABF"/>
                </a:solidFill>
                <a:sym typeface="Symbol" charset="0"/>
              </a:rPr>
              <a:t> Also stress must be continuous:</a:t>
            </a:r>
          </a:p>
        </p:txBody>
      </p:sp>
      <p:sp>
        <p:nvSpPr>
          <p:cNvPr id="44" name="Line 35">
            <a:extLst>
              <a:ext uri="{FF2B5EF4-FFF2-40B4-BE49-F238E27FC236}">
                <a16:creationId xmlns:a16="http://schemas.microsoft.com/office/drawing/2014/main" id="{00314B37-B51E-BA45-0D49-FB746C05C42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173787" y="3167062"/>
            <a:ext cx="0" cy="1143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5" name="Line 36">
            <a:extLst>
              <a:ext uri="{FF2B5EF4-FFF2-40B4-BE49-F238E27FC236}">
                <a16:creationId xmlns:a16="http://schemas.microsoft.com/office/drawing/2014/main" id="{F76FF530-0156-C39E-18F0-C6C761323BA3}"/>
              </a:ext>
            </a:extLst>
          </p:cNvPr>
          <p:cNvSpPr>
            <a:spLocks noChangeShapeType="1"/>
          </p:cNvSpPr>
          <p:nvPr/>
        </p:nvSpPr>
        <p:spPr bwMode="auto">
          <a:xfrm rot="5400000" flipV="1">
            <a:off x="6745287" y="3738562"/>
            <a:ext cx="0" cy="114300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noFill/>
              </a14:hiddenFill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46" name="Text Box 37">
            <a:extLst>
              <a:ext uri="{FF2B5EF4-FFF2-40B4-BE49-F238E27FC236}">
                <a16:creationId xmlns:a16="http://schemas.microsoft.com/office/drawing/2014/main" id="{2998AB61-5829-F795-9A0F-BECF34555F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24700" y="3881437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x</a:t>
            </a:r>
            <a:r>
              <a:rPr lang="en-US" baseline="-25000">
                <a:latin typeface="Times New Roman" charset="0"/>
              </a:rPr>
              <a:t>1</a:t>
            </a:r>
            <a:endParaRPr lang="en-US" i="1"/>
          </a:p>
        </p:txBody>
      </p:sp>
      <p:sp>
        <p:nvSpPr>
          <p:cNvPr id="47" name="Text Box 38">
            <a:extLst>
              <a:ext uri="{FF2B5EF4-FFF2-40B4-BE49-F238E27FC236}">
                <a16:creationId xmlns:a16="http://schemas.microsoft.com/office/drawing/2014/main" id="{7818BF4D-3AC0-151A-3E3B-FD4E997F9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4100" y="2862262"/>
            <a:ext cx="4206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5pPr>
            <a:lvl6pPr marL="22860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6pPr>
            <a:lvl7pPr marL="27432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7pPr>
            <a:lvl8pPr marL="32004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8pPr>
            <a:lvl9pPr marL="3657600" algn="l" defTabSz="457200" rtl="0" eaLnBrk="1" latinLnBrk="0" hangingPunct="1">
              <a:defRPr sz="2400" kern="1200">
                <a:solidFill>
                  <a:schemeClr val="tx1"/>
                </a:solidFill>
                <a:latin typeface="Arial" charset="0"/>
                <a:ea typeface="ＭＳ Ｐゴシック" charset="0"/>
                <a:cs typeface="+mn-cs"/>
              </a:defRPr>
            </a:lvl9pPr>
          </a:lstStyle>
          <a:p>
            <a:r>
              <a:rPr lang="en-US" i="1">
                <a:latin typeface="Times New Roman" charset="0"/>
              </a:rPr>
              <a:t>x</a:t>
            </a:r>
            <a:r>
              <a:rPr lang="en-US" baseline="-25000">
                <a:latin typeface="Times New Roman" charset="0"/>
              </a:rPr>
              <a:t>3</a:t>
            </a:r>
            <a:endParaRPr lang="en-US" i="1"/>
          </a:p>
        </p:txBody>
      </p:sp>
      <p:pic>
        <p:nvPicPr>
          <p:cNvPr id="48" name="Picture 47">
            <a:extLst>
              <a:ext uri="{FF2B5EF4-FFF2-40B4-BE49-F238E27FC236}">
                <a16:creationId xmlns:a16="http://schemas.microsoft.com/office/drawing/2014/main" id="{F04CB008-EFDA-50BE-00DB-E3F313B4A5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987" y="5376862"/>
            <a:ext cx="11430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49" name="Picture 48">
            <a:extLst>
              <a:ext uri="{FF2B5EF4-FFF2-40B4-BE49-F238E27FC236}">
                <a16:creationId xmlns:a16="http://schemas.microsoft.com/office/drawing/2014/main" id="{777EF8C6-684D-A742-CF6E-7ADC3E1FE6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5987" y="5376862"/>
            <a:ext cx="114300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0" name="Picture 49">
            <a:extLst>
              <a:ext uri="{FF2B5EF4-FFF2-40B4-BE49-F238E27FC236}">
                <a16:creationId xmlns:a16="http://schemas.microsoft.com/office/drawing/2014/main" id="{D3E1B0A9-4CAF-3942-DBAC-EBF8E4635C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9587" y="6062662"/>
            <a:ext cx="1306513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C598A5EC-E828-5B65-AC44-E164AE7C0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0425" y="6062662"/>
            <a:ext cx="1274762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lc="http://schemas.openxmlformats.org/drawingml/2006/lockedCanvas" xmlns="" xmlns:a14="http://schemas.microsoft.com/office/drawing/2010/main" xmlns:mc="http://schemas.openxmlformats.org/markup-compatibility/2006">
                <a:solidFill>
                  <a:schemeClr val="accent1"/>
                </a:solidFill>
              </a14:hiddenFill>
            </a:ext>
            <a:ext uri="{91240B29-F687-4f45-9708-019B960494DF}">
              <a14:hiddenLine xmlns:lc="http://schemas.openxmlformats.org/drawingml/2006/lockedCanvas" xmlns="" xmlns:a14="http://schemas.microsoft.com/office/drawing/2010/main" xmlns:mc="http://schemas.openxmlformats.org/markup-compatibility/2006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lc="http://schemas.openxmlformats.org/drawingml/2006/lockedCanvas" xmlns="" xmlns:a14="http://schemas.microsoft.com/office/drawing/2010/main" xmlns:mc="http://schemas.openxmlformats.org/markup-compatibility/2006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68151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8210</TotalTime>
  <Words>1033</Words>
  <Application>Microsoft Macintosh PowerPoint</Application>
  <PresentationFormat>Widescreen</PresentationFormat>
  <Paragraphs>214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Aptos</vt:lpstr>
      <vt:lpstr>Arial</vt:lpstr>
      <vt:lpstr>Arial Black</vt:lpstr>
      <vt:lpstr>Calibri</vt:lpstr>
      <vt:lpstr>Calibri Light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Tony Lowry</dc:creator>
  <cp:lastModifiedBy>Tony Lowry</cp:lastModifiedBy>
  <cp:revision>56</cp:revision>
  <dcterms:created xsi:type="dcterms:W3CDTF">2022-08-29T13:41:31Z</dcterms:created>
  <dcterms:modified xsi:type="dcterms:W3CDTF">2024-10-29T16:33:41Z</dcterms:modified>
</cp:coreProperties>
</file>