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97" r:id="rId3"/>
    <p:sldId id="301" r:id="rId4"/>
    <p:sldId id="289" r:id="rId5"/>
    <p:sldId id="303" r:id="rId6"/>
    <p:sldId id="282" r:id="rId7"/>
    <p:sldId id="293" r:id="rId8"/>
    <p:sldId id="291" r:id="rId9"/>
    <p:sldId id="285" r:id="rId10"/>
    <p:sldId id="281" r:id="rId11"/>
    <p:sldId id="28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F7179"/>
    <a:srgbClr val="B4C7E7"/>
    <a:srgbClr val="F43309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we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we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31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160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5 November: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86–100 (§2.7–2.8)</a:t>
            </a:r>
          </a:p>
        </p:txBody>
      </p:sp>
      <p:sp>
        <p:nvSpPr>
          <p:cNvPr id="9" name="Text Box 68">
            <a:extLst>
              <a:ext uri="{FF2B5EF4-FFF2-40B4-BE49-F238E27FC236}">
                <a16:creationId xmlns:a16="http://schemas.microsoft.com/office/drawing/2014/main" id="{F26E21AE-5903-3047-3450-802934F1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669" y="1169620"/>
            <a:ext cx="8682185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Seismic Wave Energy Partitioning</a:t>
            </a:r>
            <a:endParaRPr lang="en-US" dirty="0">
              <a:solidFill>
                <a:srgbClr val="001ABF"/>
              </a:solidFill>
            </a:endParaRPr>
          </a:p>
          <a:p>
            <a:endParaRPr lang="en-US" sz="3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Displacement continuity for a normal-incidence seismic wave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>
                <a:latin typeface="Symbol" charset="0"/>
                <a:sym typeface="Symbol" charset="0"/>
              </a:rPr>
              <a:t></a:t>
            </a:r>
            <a:r>
              <a:rPr lang="en-US" dirty="0">
                <a:latin typeface="Times New Roman" charset="0"/>
              </a:rPr>
              <a:t>= 0</a:t>
            </a:r>
            <a:r>
              <a:rPr lang="en-US" dirty="0">
                <a:solidFill>
                  <a:srgbClr val="001ABF"/>
                </a:solidFill>
              </a:rPr>
              <a:t>)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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rfl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rfr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 +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, where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is the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reflection coefficient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is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transmission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Similar requirements (conservation of energy, continuity of</a:t>
            </a:r>
          </a:p>
          <a:p>
            <a:r>
              <a:rPr lang="en-US" dirty="0">
                <a:solidFill>
                  <a:srgbClr val="001ABF"/>
                </a:solidFill>
              </a:rPr>
              <a:t>   stress and displacement at a boundary) yields for the SH</a:t>
            </a:r>
          </a:p>
          <a:p>
            <a:r>
              <a:rPr lang="en-US" dirty="0">
                <a:solidFill>
                  <a:srgbClr val="001ABF"/>
                </a:solidFill>
              </a:rPr>
              <a:t>   wave &amp; arbitrary angle of incidence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More generally, amplitudes of reflected, refracted and </a:t>
            </a:r>
          </a:p>
          <a:p>
            <a:r>
              <a:rPr lang="en-US" dirty="0">
                <a:solidFill>
                  <a:srgbClr val="001ABF"/>
                </a:solidFill>
              </a:rPr>
              <a:t>   converted waves are described by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</a:t>
            </a:r>
          </a:p>
          <a:p>
            <a:r>
              <a:rPr lang="en-US" i="1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equations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(four equations in four unknown amplitudes).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EABBD-FF3D-EB26-775C-F64CDB65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694" y="2617420"/>
            <a:ext cx="307181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14B15-325D-C615-0231-2599A393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606" y="2617420"/>
            <a:ext cx="3071813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62DD7-A7EE-10DA-B6D3-408DFF9C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81" y="4575840"/>
            <a:ext cx="21399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B115A0-949C-9542-D504-23018C18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81" y="4586953"/>
            <a:ext cx="21399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BED3B-22A3-86A4-5F79-48F3048BC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12559" y="1436688"/>
            <a:ext cx="7540625" cy="5287962"/>
            <a:chOff x="240" y="720"/>
            <a:chExt cx="5134" cy="3600"/>
          </a:xfrm>
        </p:grpSpPr>
        <p:pic>
          <p:nvPicPr>
            <p:cNvPr id="42" name="Picture 41" descr="02">
              <a:extLst>
                <a:ext uri="{FF2B5EF4-FFF2-40B4-BE49-F238E27FC236}">
                  <a16:creationId xmlns:a16="http://schemas.microsoft.com/office/drawing/2014/main" id="{FE550090-3304-2EAE-A89D-04818193F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513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769A949-31F6-BCFD-DFE8-6E736B6B6227}"/>
                </a:ext>
              </a:extLst>
            </p:cNvPr>
            <p:cNvSpPr/>
            <p:nvPr/>
          </p:nvSpPr>
          <p:spPr>
            <a:xfrm>
              <a:off x="3360" y="864"/>
              <a:ext cx="1920" cy="96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BB4FEF0-6EE8-2A35-0A62-DEA25C6889E1}"/>
                </a:ext>
              </a:extLst>
            </p:cNvPr>
            <p:cNvSpPr/>
            <p:nvPr/>
          </p:nvSpPr>
          <p:spPr>
            <a:xfrm>
              <a:off x="3312" y="3120"/>
              <a:ext cx="1921" cy="96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D203E1E-8E50-B1DC-B71C-FA6CD3469F34}"/>
                </a:ext>
              </a:extLst>
            </p:cNvPr>
            <p:cNvSpPr/>
            <p:nvPr/>
          </p:nvSpPr>
          <p:spPr>
            <a:xfrm>
              <a:off x="2832" y="1968"/>
              <a:ext cx="2401" cy="96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B0A195-5A0F-8021-3225-EBC013E7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671" y="133350"/>
            <a:ext cx="856065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Why are surface waves important?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Their amplitude decreases less (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√ 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 than body waves (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),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so they are often the largest signal on a typical seismogram.</a:t>
            </a:r>
            <a:endParaRPr lang="en-US" i="1" dirty="0">
              <a:solidFill>
                <a:srgbClr val="001ABF"/>
              </a:solidFill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5D9DCA-D429-A29C-B473-39DDFAFE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646" y="590550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B0DB35-AB4B-C3E9-C891-EDC2587D81B7}"/>
              </a:ext>
            </a:extLst>
          </p:cNvPr>
          <p:cNvCxnSpPr/>
          <p:nvPr/>
        </p:nvCxnSpPr>
        <p:spPr bwMode="auto">
          <a:xfrm>
            <a:off x="6892407" y="649777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4C993-9D60-B65F-7B46-ABD427B8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01" y="1036638"/>
            <a:ext cx="3925888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4">
            <a:extLst>
              <a:ext uri="{FF2B5EF4-FFF2-40B4-BE49-F238E27FC236}">
                <a16:creationId xmlns:a16="http://schemas.microsoft.com/office/drawing/2014/main" id="{E89DF34A-A774-1765-5A31-CB4105F2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51" y="1038226"/>
            <a:ext cx="483235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3FA750-5C5A-3B93-C6B2-521771C5B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576" y="100013"/>
            <a:ext cx="88356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Consequently, for large earthquakes we observe surface waves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that travel all the way around the world!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268177E-EF31-8ABF-FCF1-CD6480EC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26" y="636111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1ABF"/>
                </a:solidFill>
              </a:rPr>
              <a:t>Peter Shearer</a:t>
            </a: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4F1F1A-BF6B-9F4F-9C15-392149B9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108" y="506098"/>
            <a:ext cx="7827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Surface waves can cause damage to taller buildings at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relatively large distances.</a:t>
            </a:r>
          </a:p>
        </p:txBody>
      </p:sp>
      <p:pic>
        <p:nvPicPr>
          <p:cNvPr id="3" name="loma_prieta_shake_map.mp4">
            <a:hlinkClick r:id="" action="ppaction://media"/>
            <a:extLst>
              <a:ext uri="{FF2B5EF4-FFF2-40B4-BE49-F238E27FC236}">
                <a16:creationId xmlns:a16="http://schemas.microsoft.com/office/drawing/2014/main" id="{80BB7AA0-B298-3335-B3E7-FB0114D1FA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6002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23C96B-30FA-69FD-A80D-7E4028C7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983" y="109538"/>
            <a:ext cx="878803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These four equations, with five unknown amplitudes, are called </a:t>
            </a:r>
          </a:p>
          <a:p>
            <a:r>
              <a:rPr lang="en-US" sz="3200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’ Equations</a:t>
            </a:r>
            <a:r>
              <a:rPr lang="en-US" sz="3200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If we fix the amplitude for the incident wave (e.g.,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r>
              <a:rPr lang="en-US" dirty="0">
                <a:solidFill>
                  <a:srgbClr val="001ABF"/>
                </a:solidFill>
              </a:rPr>
              <a:t>we can solve for the other four algebraically.</a:t>
            </a:r>
          </a:p>
        </p:txBody>
      </p:sp>
      <p:pic>
        <p:nvPicPr>
          <p:cNvPr id="4" name="Picture 3" descr="zp1">
            <a:extLst>
              <a:ext uri="{FF2B5EF4-FFF2-40B4-BE49-F238E27FC236}">
                <a16:creationId xmlns:a16="http://schemas.microsoft.com/office/drawing/2014/main" id="{1124D429-4DFA-58D5-2116-67D1034F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58" y="1814513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E9479D6-F897-F32A-205D-4883C109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983" y="1785938"/>
            <a:ext cx="32303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Model from:</a:t>
            </a:r>
          </a:p>
          <a:p>
            <a:r>
              <a:rPr lang="en-US" dirty="0">
                <a:hlinkClick r:id="rId3"/>
              </a:rPr>
              <a:t>https://crewes.org/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2200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1ABF"/>
                </a:solidFill>
              </a:rPr>
              <a:t>kg/m</a:t>
            </a:r>
            <a:r>
              <a:rPr lang="en-US" baseline="30000" dirty="0">
                <a:solidFill>
                  <a:srgbClr val="001ABF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3000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4000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1ABF"/>
                </a:solidFill>
              </a:rPr>
              <a:t>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1500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1ABF"/>
                </a:solidFill>
              </a:rPr>
              <a:t> m/s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63FA584-49FA-36DC-E47C-AD7899F2D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983" y="30051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C475F76-23D5-B4FF-8EF7-6803AEE1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58" y="2881313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0BAEA7B-4155-29C5-00B7-83DDF684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658" y="471011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A36F3CB-21D3-E238-6E5D-E397BAD1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096" y="544353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93B6B346-5D14-6821-34AF-27249D90B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121" y="6291263"/>
            <a:ext cx="350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1ABF"/>
                </a:solidFill>
                <a:latin typeface="Times New Roman" charset="0"/>
              </a:rPr>
              <a:t>Crewes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 err="1">
                <a:solidFill>
                  <a:srgbClr val="001ABF"/>
                </a:solidFill>
                <a:latin typeface="Times New Roman" charset="0"/>
              </a:rPr>
              <a:t>Zoeppritz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Explorer</a:t>
            </a: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F5AA29-A914-3F88-2234-CA3D6E7E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7291" b="49579"/>
          <a:stretch>
            <a:fillRect/>
          </a:stretch>
        </p:blipFill>
        <p:spPr bwMode="auto">
          <a:xfrm>
            <a:off x="1629735" y="755273"/>
            <a:ext cx="36219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9BE0D67B-60B6-BB25-0047-8174A1C2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30" y="5519738"/>
            <a:ext cx="8910638" cy="123825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Amplitude versus offset (AVO)</a:t>
            </a:r>
            <a:r>
              <a:rPr lang="en-US" dirty="0"/>
              <a:t>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methods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give info</a:t>
            </a:r>
          </a:p>
          <a:p>
            <a:r>
              <a:rPr lang="en-US" dirty="0">
                <a:solidFill>
                  <a:srgbClr val="001ABF"/>
                </a:solidFill>
              </a:rPr>
              <a:t>   about deep layers that are especially useful for evaluating fluid</a:t>
            </a:r>
          </a:p>
          <a:p>
            <a:r>
              <a:rPr lang="en-US" dirty="0">
                <a:solidFill>
                  <a:srgbClr val="001ABF"/>
                </a:solidFill>
              </a:rPr>
              <a:t>   types &amp; pressures…</a:t>
            </a:r>
            <a:endParaRPr lang="en-US" sz="600" dirty="0">
              <a:solidFill>
                <a:srgbClr val="001ABF"/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E0561367-329A-49CA-0523-D07ADC54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568" y="100013"/>
            <a:ext cx="8840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Aside: Amplitudes are the main feature used in industry seismic!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B75EFCE-6889-17FD-F498-D7FF0635B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35" y="3193674"/>
            <a:ext cx="3621024" cy="20409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E1D275-9346-0967-6776-4BA588EE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3" y="755273"/>
            <a:ext cx="2502187" cy="449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8AE2C7-14F4-D30E-4ED7-1EA7730D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7" y="755273"/>
            <a:ext cx="2660318" cy="4495800"/>
          </a:xfrm>
          <a:prstGeom prst="rect">
            <a:avLst/>
          </a:prstGeom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329BED85-82E9-2013-8677-3F69D211F773}"/>
              </a:ext>
            </a:extLst>
          </p:cNvPr>
          <p:cNvSpPr txBox="1"/>
          <p:nvPr/>
        </p:nvSpPr>
        <p:spPr>
          <a:xfrm>
            <a:off x="4654955" y="5157788"/>
            <a:ext cx="3868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Rutherford &amp; Williams, </a:t>
            </a:r>
            <a:r>
              <a:rPr lang="en-US" sz="1600" i="1" dirty="0"/>
              <a:t>Geophysics</a:t>
            </a:r>
            <a:r>
              <a:rPr lang="en-US" sz="1600" dirty="0"/>
              <a:t> 1989</a:t>
            </a:r>
          </a:p>
        </p:txBody>
      </p:sp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5955AB-2427-7853-AFA6-D22448C3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1" y="139700"/>
            <a:ext cx="7107238" cy="64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D484F-60FC-CFE1-C9B7-A4F99349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36512"/>
            <a:ext cx="4038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E80C7B-90B0-A788-3E27-55501B4E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881" y="112712"/>
            <a:ext cx="1143000" cy="1600200"/>
          </a:xfrm>
          <a:prstGeom prst="rect">
            <a:avLst/>
          </a:prstGeom>
          <a:noFill/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C11232E-EF7F-50F0-AE16-7A70A6C0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081" y="3541712"/>
            <a:ext cx="18293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4D: imaging</a:t>
            </a:r>
          </a:p>
          <a:p>
            <a:r>
              <a:rPr lang="en-US" dirty="0">
                <a:solidFill>
                  <a:srgbClr val="001ABF"/>
                </a:solidFill>
              </a:rPr>
              <a:t>changes in</a:t>
            </a:r>
          </a:p>
          <a:p>
            <a:r>
              <a:rPr lang="en-US" dirty="0">
                <a:solidFill>
                  <a:srgbClr val="001ABF"/>
                </a:solidFill>
              </a:rPr>
              <a:t>impedance: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From </a:t>
            </a:r>
            <a:r>
              <a:rPr lang="en-US" dirty="0" err="1"/>
              <a:t>Osdal</a:t>
            </a:r>
            <a:endParaRPr lang="en-US" dirty="0"/>
          </a:p>
          <a:p>
            <a:r>
              <a:rPr lang="en-US" dirty="0"/>
              <a:t>et al., </a:t>
            </a:r>
            <a:r>
              <a:rPr lang="en-US" i="1" dirty="0"/>
              <a:t>The</a:t>
            </a:r>
          </a:p>
          <a:p>
            <a:r>
              <a:rPr lang="en-US" i="1" dirty="0"/>
              <a:t>Leading </a:t>
            </a:r>
          </a:p>
          <a:p>
            <a:r>
              <a:rPr lang="en-US" i="1" dirty="0"/>
              <a:t>Edge</a:t>
            </a:r>
            <a:r>
              <a:rPr lang="en-US" dirty="0"/>
              <a:t>, 2006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93E7FE8-6108-29D6-5DE5-509B9DEB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556" y="255587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2001-2003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7E1A987A-735B-8A57-C530-4C16B092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081" y="3332162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2001-2004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88CE80A-F7B1-E327-7983-71CDB436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081" y="3332162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w/out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8927DA9B-B0EC-F0DD-92B3-EC423010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556" y="3332162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with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F5D718C4-2B91-72F5-8661-5F31583C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81" y="6484937"/>
            <a:ext cx="46073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Red = gas cap; oil = neutral colors; blue = water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C7B5-6435-FBF2-C7D2-89E17B32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3F73AAB-7AA1-3C4E-CE3E-DF30AC53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983" y="132542"/>
            <a:ext cx="88231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when the incident wave arrives at an angle beyond</a:t>
            </a:r>
          </a:p>
          <a:p>
            <a:r>
              <a:rPr lang="en-US" dirty="0">
                <a:solidFill>
                  <a:srgbClr val="001ABF"/>
                </a:solidFill>
              </a:rPr>
              <a:t>the critical angle, the rules change somewhat (because e.g. in</a:t>
            </a:r>
          </a:p>
          <a:p>
            <a:r>
              <a:rPr lang="en-US" dirty="0">
                <a:solidFill>
                  <a:srgbClr val="001ABF"/>
                </a:solidFill>
              </a:rPr>
              <a:t>the case shown below, no “real” transmitted P wave is possible.</a:t>
            </a:r>
          </a:p>
          <a:p>
            <a:r>
              <a:rPr lang="en-US" dirty="0">
                <a:solidFill>
                  <a:srgbClr val="001ABF"/>
                </a:solidFill>
              </a:rPr>
              <a:t>Dashed lines indicate a phase lag in the waves (in degrees).</a:t>
            </a:r>
          </a:p>
        </p:txBody>
      </p:sp>
      <p:pic>
        <p:nvPicPr>
          <p:cNvPr id="4" name="Picture 3" descr="zp1">
            <a:extLst>
              <a:ext uri="{FF2B5EF4-FFF2-40B4-BE49-F238E27FC236}">
                <a16:creationId xmlns:a16="http://schemas.microsoft.com/office/drawing/2014/main" id="{2CC1A6AC-9A4E-2001-8910-8C485B97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58" y="1814513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D6F5767-AFFF-4210-B8F9-9079F7CA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983" y="1785938"/>
            <a:ext cx="32303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Model from:</a:t>
            </a:r>
          </a:p>
          <a:p>
            <a:r>
              <a:rPr lang="en-US" dirty="0">
                <a:hlinkClick r:id="rId3"/>
              </a:rPr>
              <a:t>https://crewes.org/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2200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1ABF"/>
                </a:solidFill>
              </a:rPr>
              <a:t>kg/m</a:t>
            </a:r>
            <a:r>
              <a:rPr lang="en-US" baseline="30000" dirty="0">
                <a:solidFill>
                  <a:srgbClr val="001ABF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3000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4000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1ABF"/>
                </a:solidFill>
              </a:rPr>
              <a:t>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1500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1ABF"/>
                </a:solidFill>
              </a:rPr>
              <a:t> m/s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5AD9913-B8A8-2AC4-09E7-5E2808BE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983" y="30051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1CB5886-0B95-16B9-F005-8584C12E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58" y="2881313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E8F0E88A-C49C-6CCD-876A-EDB3361A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658" y="471011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35A7005-B509-6AB8-8D11-45D8214B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096" y="544353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D6B37F6B-FD85-EAF0-C323-03C38036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121" y="6291263"/>
            <a:ext cx="350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1ABF"/>
                </a:solidFill>
                <a:latin typeface="Times New Roman" charset="0"/>
              </a:rPr>
              <a:t>Crewes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 err="1">
                <a:solidFill>
                  <a:srgbClr val="001ABF"/>
                </a:solidFill>
                <a:latin typeface="Times New Roman" charset="0"/>
              </a:rPr>
              <a:t>Zoeppritz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Explorer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00B5D2-7720-F13E-E94E-1773B193DB47}"/>
              </a:ext>
            </a:extLst>
          </p:cNvPr>
          <p:cNvSpPr/>
          <p:nvPr/>
        </p:nvSpPr>
        <p:spPr>
          <a:xfrm>
            <a:off x="3266536" y="5716438"/>
            <a:ext cx="1466490" cy="32780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AB18BF-700D-F521-6C03-8AC74788C24E}"/>
              </a:ext>
            </a:extLst>
          </p:cNvPr>
          <p:cNvSpPr/>
          <p:nvPr/>
        </p:nvSpPr>
        <p:spPr>
          <a:xfrm rot="1958797">
            <a:off x="4452121" y="3758668"/>
            <a:ext cx="2179606" cy="134205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DAE943A-2D37-3662-2F5D-37E91EC0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488" y="57836"/>
            <a:ext cx="8238053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Post-critical transmitted waves:</a:t>
            </a:r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Let’s think for a moment about the critically-refracted wave</a:t>
            </a:r>
          </a:p>
          <a:p>
            <a:r>
              <a:rPr lang="en-US" dirty="0">
                <a:solidFill>
                  <a:srgbClr val="001ABF"/>
                </a:solidFill>
              </a:rPr>
              <a:t>   in a horizontal layer (also called the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head wave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). We</a:t>
            </a:r>
          </a:p>
          <a:p>
            <a:r>
              <a:rPr lang="en-US" dirty="0">
                <a:solidFill>
                  <a:srgbClr val="001ABF"/>
                </a:solidFill>
              </a:rPr>
              <a:t>   define an apparent velocity for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, as the</a:t>
            </a:r>
            <a:endParaRPr lang="en-US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B0F4B-3DE8-3280-32BA-B27CDD74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13" y="1755545"/>
            <a:ext cx="3738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2E7A7A8-22CF-200B-9692-0451DB59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338" y="1660295"/>
            <a:ext cx="497924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speed of propagation of the</a:t>
            </a:r>
          </a:p>
          <a:p>
            <a:r>
              <a:rPr lang="en-US" dirty="0" err="1">
                <a:solidFill>
                  <a:srgbClr val="001ABF"/>
                </a:solidFill>
              </a:rPr>
              <a:t>wavefront</a:t>
            </a:r>
            <a:r>
              <a:rPr lang="en-US" dirty="0">
                <a:solidFill>
                  <a:srgbClr val="001ABF"/>
                </a:solidFill>
              </a:rPr>
              <a:t> as it would appear to an</a:t>
            </a:r>
          </a:p>
          <a:p>
            <a:r>
              <a:rPr lang="en-US" dirty="0">
                <a:solidFill>
                  <a:srgbClr val="001ABF"/>
                </a:solidFill>
              </a:rPr>
              <a:t>observer on the surface: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latin typeface="Times New Roman" charset="0"/>
              </a:rPr>
              <a:t>/cos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sin</a:t>
            </a:r>
            <a:r>
              <a:rPr lang="en-US" i="1" dirty="0" err="1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Note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inverse of the ray</a:t>
            </a:r>
          </a:p>
          <a:p>
            <a:r>
              <a:rPr lang="en-US" dirty="0">
                <a:solidFill>
                  <a:srgbClr val="001ABF"/>
                </a:solidFill>
              </a:rPr>
              <a:t>parameter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rgbClr val="001ABF"/>
                </a:solidFill>
              </a:rPr>
              <a:t> so this is another</a:t>
            </a:r>
          </a:p>
          <a:p>
            <a:r>
              <a:rPr lang="en-US" dirty="0">
                <a:solidFill>
                  <a:srgbClr val="001ABF"/>
                </a:solidFill>
              </a:rPr>
              <a:t>statement of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Law!</a:t>
            </a:r>
          </a:p>
          <a:p>
            <a:r>
              <a:rPr lang="en-US" dirty="0">
                <a:solidFill>
                  <a:srgbClr val="001ABF"/>
                </a:solidFill>
              </a:rPr>
              <a:t>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assume this is an </a:t>
            </a:r>
            <a:r>
              <a:rPr lang="en-US" i="1" dirty="0"/>
              <a:t>SH</a:t>
            </a:r>
            <a:r>
              <a:rPr lang="en-US" dirty="0">
                <a:solidFill>
                  <a:srgbClr val="001ABF"/>
                </a:solidFill>
              </a:rPr>
              <a:t>-wave.</a:t>
            </a:r>
          </a:p>
          <a:p>
            <a:r>
              <a:rPr lang="en-US" dirty="0">
                <a:solidFill>
                  <a:srgbClr val="001ABF"/>
                </a:solidFill>
              </a:rPr>
              <a:t>For a layer at depth,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But if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&gt; </a:t>
            </a:r>
            <a:r>
              <a:rPr lang="en-US" i="1" dirty="0" err="1">
                <a:latin typeface="Times New Roman" charset="0"/>
              </a:rPr>
              <a:t>j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= sin</a:t>
            </a:r>
            <a:r>
              <a:rPr lang="en-US" baseline="30000" dirty="0">
                <a:latin typeface="Times New Roman"/>
                <a:cs typeface="Times New Roman"/>
              </a:rPr>
              <a:t>-1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1ABF"/>
                </a:solidFill>
              </a:rPr>
              <a:t>(i.e., the</a:t>
            </a:r>
          </a:p>
          <a:p>
            <a:r>
              <a:rPr lang="en-US" dirty="0">
                <a:solidFill>
                  <a:srgbClr val="001ABF"/>
                </a:solidFill>
              </a:rPr>
              <a:t>critical angle), then </a:t>
            </a:r>
            <a:r>
              <a:rPr lang="en-US" dirty="0">
                <a:latin typeface="Times New Roman" charset="0"/>
              </a:rPr>
              <a:t>sin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&gt; sin </a:t>
            </a:r>
            <a:r>
              <a:rPr lang="en-US" i="1" dirty="0" err="1">
                <a:latin typeface="Times New Roman" charset="0"/>
              </a:rPr>
              <a:t>j</a:t>
            </a:r>
            <a:r>
              <a:rPr lang="en-US" i="1" baseline="-25000" dirty="0" err="1">
                <a:latin typeface="Times New Roman" charset="0"/>
              </a:rPr>
              <a:t>c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…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5D88D-DDBF-F74B-E6E3-CFEC368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13" y="4928957"/>
            <a:ext cx="1828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9F8F3ACF-72CB-6C53-FA38-7CEEABFF7E68}"/>
              </a:ext>
            </a:extLst>
          </p:cNvPr>
          <p:cNvSpPr/>
          <p:nvPr/>
        </p:nvSpPr>
        <p:spPr bwMode="auto">
          <a:xfrm rot="12053435">
            <a:off x="4764364" y="2414943"/>
            <a:ext cx="228600" cy="1524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2F46216-D1D2-EEEC-737A-20830E1C766D}"/>
              </a:ext>
            </a:extLst>
          </p:cNvPr>
          <p:cNvSpPr txBox="1"/>
          <p:nvPr/>
        </p:nvSpPr>
        <p:spPr>
          <a:xfrm>
            <a:off x="4600983" y="2425747"/>
            <a:ext cx="286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i="1" dirty="0">
                <a:latin typeface="Symbol" charset="2"/>
                <a:cs typeface="Symbol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8F099A6-BBE6-696E-D1B0-5B572B66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40" y="197347"/>
            <a:ext cx="8007320" cy="64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what happens in the transmitted wave? Recall from</a:t>
            </a:r>
          </a:p>
          <a:p>
            <a:r>
              <a:rPr lang="en-US" dirty="0">
                <a:solidFill>
                  <a:srgbClr val="001ABF"/>
                </a:solidFill>
              </a:rPr>
              <a:t>   Tuesday that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, then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is an </a:t>
            </a:r>
            <a:r>
              <a:rPr lang="en-US" i="1" dirty="0">
                <a:solidFill>
                  <a:srgbClr val="001ABF"/>
                </a:solidFill>
              </a:rPr>
              <a:t>imaginary number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complex conjugate of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sz="1000" i="1" baseline="-25000" dirty="0">
                <a:latin typeface="Symbol" charset="0"/>
                <a:sym typeface="Symbol" charset="0"/>
              </a:rPr>
              <a:t> </a:t>
            </a:r>
            <a:r>
              <a:rPr lang="en-US" sz="1600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</a:p>
          <a:p>
            <a:r>
              <a:rPr lang="en-US" sz="3000" dirty="0">
                <a:solidFill>
                  <a:srgbClr val="001ABF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  a real number:    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  <a:p>
            <a:r>
              <a:rPr lang="en-US" dirty="0">
                <a:solidFill>
                  <a:srgbClr val="001ABF"/>
                </a:solidFill>
              </a:rPr>
              <a:t>   so the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-dependence of the</a:t>
            </a:r>
          </a:p>
          <a:p>
            <a:r>
              <a:rPr lang="en-US" dirty="0">
                <a:solidFill>
                  <a:srgbClr val="001ABF"/>
                </a:solidFill>
              </a:rPr>
              <a:t>   wave becomes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is a wave that decays exponentially with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: I.e., it is</a:t>
            </a:r>
          </a:p>
          <a:p>
            <a:r>
              <a:rPr lang="en-US" dirty="0">
                <a:solidFill>
                  <a:srgbClr val="001ABF"/>
                </a:solidFill>
              </a:rPr>
              <a:t>   trapped at the surface. We call these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evanescent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inhomogeneous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waves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6C332-EF77-E623-179E-C8869F57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738" y="784722"/>
            <a:ext cx="43561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94220-AA11-C9DA-1770-2CEFFC33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36" y="1749922"/>
            <a:ext cx="23098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608B2-A472-11DC-2E51-49E6E97E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983285"/>
            <a:ext cx="38862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A19F3-6E88-EB17-0C94-A7372B06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86" y="3618979"/>
            <a:ext cx="13589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715EC-2859-8553-7AFC-50D52FCD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3400" y="4692101"/>
            <a:ext cx="5118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36835D-18BD-5684-FD4E-499427C4550E}"/>
              </a:ext>
            </a:extLst>
          </p:cNvPr>
          <p:cNvSpPr txBox="1"/>
          <p:nvPr/>
        </p:nvSpPr>
        <p:spPr>
          <a:xfrm>
            <a:off x="5088265" y="2033112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326582F6-2AFD-2813-D2CA-62E5753B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358" y="142875"/>
            <a:ext cx="8495284" cy="553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 example of an evanescent wave would be the transmitted</a:t>
            </a:r>
          </a:p>
          <a:p>
            <a:r>
              <a:rPr lang="en-US" dirty="0">
                <a:solidFill>
                  <a:srgbClr val="001ABF"/>
                </a:solidFill>
              </a:rPr>
              <a:t>   counterpart of a reflection from the </a:t>
            </a:r>
            <a:r>
              <a:rPr lang="en-US" dirty="0" err="1">
                <a:solidFill>
                  <a:srgbClr val="001ABF"/>
                </a:solidFill>
              </a:rPr>
              <a:t>Moho</a:t>
            </a:r>
            <a:r>
              <a:rPr lang="en-US" dirty="0">
                <a:solidFill>
                  <a:srgbClr val="001ABF"/>
                </a:solidFill>
              </a:rPr>
              <a:t> at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0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&gt;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that of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phase that travels along the </a:t>
            </a:r>
            <a:r>
              <a:rPr lang="en-US" dirty="0" err="1">
                <a:solidFill>
                  <a:srgbClr val="001ABF"/>
                </a:solidFill>
              </a:rPr>
              <a:t>Moho</a:t>
            </a:r>
            <a:r>
              <a:rPr lang="en-US" dirty="0">
                <a:solidFill>
                  <a:srgbClr val="001ABF"/>
                </a:solidFill>
              </a:rPr>
              <a:t> (i.e. the</a:t>
            </a:r>
          </a:p>
          <a:p>
            <a:r>
              <a:rPr lang="en-US" dirty="0">
                <a:solidFill>
                  <a:srgbClr val="001ABF"/>
                </a:solidFill>
              </a:rPr>
              <a:t>   boundary between the crust,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~ 6.5–7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km/s, and mantle,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~ 8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km/s).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plug the complex conjugate</a:t>
            </a:r>
          </a:p>
          <a:p>
            <a:r>
              <a:rPr lang="en-US" dirty="0">
                <a:solidFill>
                  <a:srgbClr val="001ABF"/>
                </a:solidFill>
              </a:rPr>
              <a:t>   into the </a:t>
            </a:r>
            <a:r>
              <a:rPr lang="en-US" i="1" dirty="0"/>
              <a:t>SH</a:t>
            </a:r>
            <a:r>
              <a:rPr lang="en-US" dirty="0">
                <a:solidFill>
                  <a:srgbClr val="001ABF"/>
                </a:solidFill>
              </a:rPr>
              <a:t>-wave relation for </a:t>
            </a:r>
          </a:p>
          <a:p>
            <a:r>
              <a:rPr lang="en-US" dirty="0">
                <a:solidFill>
                  <a:srgbClr val="001ABF"/>
                </a:solidFill>
              </a:rPr>
              <a:t>   reflection coefficient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rgbClr val="001ABF"/>
                </a:solidFill>
              </a:rPr>
              <a:t>, we get: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has magnitude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but a phase</a:t>
            </a:r>
          </a:p>
          <a:p>
            <a:r>
              <a:rPr lang="en-US" dirty="0">
                <a:solidFill>
                  <a:srgbClr val="001ABF"/>
                </a:solidFill>
              </a:rPr>
              <a:t>   shift of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where</a:t>
            </a:r>
          </a:p>
        </p:txBody>
      </p:sp>
      <p:pic>
        <p:nvPicPr>
          <p:cNvPr id="15" name="Picture 14" descr="phs">
            <a:extLst>
              <a:ext uri="{FF2B5EF4-FFF2-40B4-BE49-F238E27FC236}">
                <a16:creationId xmlns:a16="http://schemas.microsoft.com/office/drawing/2014/main" id="{1206B193-7193-6184-C1D2-E4EE606E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96" y="1362075"/>
            <a:ext cx="3370262" cy="53530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D612C6-787E-9EB8-2ED9-DAF7305E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658" y="3667125"/>
            <a:ext cx="2235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E1FBE6-D8E1-6B4B-5119-5650263A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9246" y="5535613"/>
            <a:ext cx="337661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89253D-DC92-5951-AEDF-DAEFE768E951}"/>
              </a:ext>
            </a:extLst>
          </p:cNvPr>
          <p:cNvSpPr/>
          <p:nvPr/>
        </p:nvSpPr>
        <p:spPr>
          <a:xfrm>
            <a:off x="6801358" y="19907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sz="1800" i="1" dirty="0">
                <a:solidFill>
                  <a:schemeClr val="tx2"/>
                </a:solidFill>
                <a:latin typeface="Symbol" charset="0"/>
                <a:sym typeface="Symbol" charset="0"/>
              </a:rPr>
              <a:t>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963B1-B6B8-C92E-454A-F1C37D6E2EDB}"/>
              </a:ext>
            </a:extLst>
          </p:cNvPr>
          <p:cNvSpPr/>
          <p:nvPr/>
        </p:nvSpPr>
        <p:spPr bwMode="auto">
          <a:xfrm>
            <a:off x="6832531" y="1990725"/>
            <a:ext cx="311728" cy="457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arer8">
            <a:extLst>
              <a:ext uri="{FF2B5EF4-FFF2-40B4-BE49-F238E27FC236}">
                <a16:creationId xmlns:a16="http://schemas.microsoft.com/office/drawing/2014/main" id="{9335FF32-E0FD-ADD3-A8AC-D4CA7C0C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91" y="838200"/>
            <a:ext cx="4759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781D9D-7F16-E86E-6B0A-493ACACD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954" y="152400"/>
            <a:ext cx="4716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Surface Waves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359EE0C-9DE1-687C-6DD5-7848D13FD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391" y="809625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From our earlier discussion</a:t>
            </a:r>
          </a:p>
          <a:p>
            <a:r>
              <a:rPr lang="en-US" dirty="0">
                <a:solidFill>
                  <a:srgbClr val="001ABF"/>
                </a:solidFill>
              </a:rPr>
              <a:t>of types of waves, recall we</a:t>
            </a:r>
          </a:p>
          <a:p>
            <a:r>
              <a:rPr lang="en-US" dirty="0">
                <a:solidFill>
                  <a:srgbClr val="001ABF"/>
                </a:solidFill>
              </a:rPr>
              <a:t>had two important types: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5065C-0FAB-4D34-DD41-DFCCB0B5A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391" y="2330450"/>
            <a:ext cx="3293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Love Waves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6C964-67F6-C031-E9A2-501F69F6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191" y="5149850"/>
            <a:ext cx="4296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Rayleigh Waves</a:t>
            </a: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10989</TotalTime>
  <Words>854</Words>
  <Application>Microsoft Macintosh PowerPoint</Application>
  <PresentationFormat>Widescreen</PresentationFormat>
  <Paragraphs>164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57</cp:revision>
  <dcterms:created xsi:type="dcterms:W3CDTF">2022-08-29T13:41:31Z</dcterms:created>
  <dcterms:modified xsi:type="dcterms:W3CDTF">2024-10-31T16:22:15Z</dcterms:modified>
</cp:coreProperties>
</file>